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  <p:sldMasterId id="2147483696" r:id="rId7"/>
  </p:sldMasterIdLst>
  <p:notesMasterIdLst>
    <p:notesMasterId r:id="rId18"/>
  </p:notesMasterIdLst>
  <p:handoutMasterIdLst>
    <p:handoutMasterId r:id="rId19"/>
  </p:handoutMasterIdLst>
  <p:sldIdLst>
    <p:sldId id="277" r:id="rId8"/>
    <p:sldId id="353" r:id="rId9"/>
    <p:sldId id="356" r:id="rId10"/>
    <p:sldId id="408" r:id="rId11"/>
    <p:sldId id="397" r:id="rId12"/>
    <p:sldId id="396" r:id="rId13"/>
    <p:sldId id="404" r:id="rId14"/>
    <p:sldId id="399" r:id="rId15"/>
    <p:sldId id="352" r:id="rId16"/>
    <p:sldId id="367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72125" autoAdjust="0"/>
  </p:normalViewPr>
  <p:slideViewPr>
    <p:cSldViewPr>
      <p:cViewPr varScale="1">
        <p:scale>
          <a:sx n="107" d="100"/>
          <a:sy n="107" d="100"/>
        </p:scale>
        <p:origin x="1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336" y="1296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DBD530-AEE8-444E-89F7-D6A90EA2EB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966DF-235F-4E00-A40B-DEA89E304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C2AF7E-D54D-47AF-8677-552511B687B9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2F9F4-2FC8-4843-9E01-51E2C058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EB8FE-F570-4921-B51F-9D37CD77F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021377E-82E9-40B9-B292-6A7282E9E4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4BEE91-A0EB-46C3-BD07-68B2CA7DB5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5D634-2C36-4C2E-A365-C06DF4EA4A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8124C5-C6EC-45C1-A488-08C832044EB1}" type="datetimeFigureOut">
              <a:rPr lang="en-US"/>
              <a:pPr>
                <a:defRPr/>
              </a:pPr>
              <a:t>1/4/2021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3916EBB-E173-4BF9-9276-2980F528C6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9B4A8F-E5EB-44C4-8294-7B61FA120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2" tIns="48331" rIns="96662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1F6D8-E92D-4ACC-B682-D2DB0D06B9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21D28-8B6A-4613-BEFA-642E414F5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80FD628-276C-4D0E-8BA9-CA16E8317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B0CC882-23AE-4E4F-82E9-F85658197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E6BF31-E4D8-48EA-BC1C-D0BCFE3A5A3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ABA54E1-0235-4E91-8116-2435519C3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96BCD60-9E5A-4F7A-86BB-70F6E3B55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2EFB1A8-C8F6-4927-8616-74C5046547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26EE1D46-DDF3-4947-ADA9-C33A8E65A6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Governor Brown’s Executive Order (B-30-15) establishes 2030 GHG emission reduction target of40% below 1990 levels by 2030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5C2E5B5-1DB3-4F18-B932-6E7D81B72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81DF64-F30D-4E9F-902A-B57A509B593B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3667CFB-545F-4F3B-8AA2-628AC6402E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BEEE377-9AEA-4D51-BCCB-6E7BBCF3D4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READ SLIDE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Note that:</a:t>
            </a:r>
          </a:p>
          <a:p>
            <a:pPr>
              <a:spcBef>
                <a:spcPct val="0"/>
              </a:spcBef>
            </a:pPr>
            <a:r>
              <a:rPr lang="en-US" altLang="en-US"/>
              <a:t>- CCAs and ESPs need to file IRP plans w/ PUC</a:t>
            </a:r>
          </a:p>
          <a:p>
            <a:pPr>
              <a:spcBef>
                <a:spcPct val="0"/>
              </a:spcBef>
            </a:pPr>
            <a:r>
              <a:rPr lang="en-US" altLang="en-US"/>
              <a:t> - POUs have similar IRP requirements , need to file w/ CEC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5EF75C6-E65A-40CF-9BDE-0B8E27BCF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263D348-C3D4-4067-8BC6-29EA45ECCF1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25E5C768-A567-4CB8-AD76-6A1106FDF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B4D446C-0E71-4D6D-B927-40B86341F0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350 extends the current RPS program so that the new mandate is 50% renewable by 2030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The bill makes some other changes to the current RPS procurement rules that will require decision to be made within the RPS proceeding in the next year. 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EAE4C13-14F7-4792-AB2A-9F393DCF2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8EFAA9-6681-4ED1-89C1-94C84F136EB1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185053C1-BF13-4EBE-8D04-D0C42059D6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F3B4BCD-2654-4242-9D02-9246F675B7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altLang="en-US"/>
              <a:t>New EE sources that count towards goal</a:t>
            </a:r>
          </a:p>
          <a:p>
            <a:pPr lvl="1">
              <a:spcBef>
                <a:spcPct val="0"/>
              </a:spcBef>
            </a:pPr>
            <a:endParaRPr lang="en-US" altLang="en-US"/>
          </a:p>
          <a:p>
            <a:pPr lvl="1">
              <a:spcBef>
                <a:spcPct val="0"/>
              </a:spcBef>
            </a:pPr>
            <a:r>
              <a:rPr lang="en-US" altLang="en-US"/>
              <a:t>PACE/HERO Financing Programs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Conservation Voltage Regulation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Proposition 39 Programs</a:t>
            </a:r>
          </a:p>
          <a:p>
            <a:pPr lvl="1">
              <a:spcBef>
                <a:spcPct val="0"/>
              </a:spcBef>
            </a:pPr>
            <a:r>
              <a:rPr lang="en-US" altLang="en-US"/>
              <a:t>Programs funded with GHG allowance revenues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02232A2-1FBF-4ADC-A22A-F6FF0C9D4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87DBB1-5686-4109-B4BA-AE0582AD8902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9FAF395-FA96-4175-89BC-30E09250FF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CF517-F4B2-4DAF-AF3C-8DFD35243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268" indent="-17926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Transportation Electrification is called out as necessary to reduce economy wide GHG as a principal goal of the IRP. </a:t>
            </a:r>
          </a:p>
          <a:p>
            <a:pPr marL="179268" indent="-17926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350 directs the CPUC to order the IOUs to proposes electrification programs and investment opportunities. </a:t>
            </a:r>
          </a:p>
          <a:p>
            <a:pPr marL="179268" indent="-17926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Focus is not just on vehicles also on boats, trains and other equipment. </a:t>
            </a:r>
          </a:p>
          <a:p>
            <a:pPr marL="179268" indent="-17926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Focus seems to be not just on charging infrastructure but also on other programs that would promote widespread deployment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/>
              <a:t>Widespread Transportation Electrification</a:t>
            </a:r>
            <a:r>
              <a:rPr lang="en-US" dirty="0"/>
              <a:t> is a “principal goal of the electric utilities’ resource planning and investment”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T.E. is defined as:</a:t>
            </a:r>
          </a:p>
          <a:p>
            <a:pPr marL="956097" lvl="1" indent="-47804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The use of grid electricity to power any mobile sources* of air pollution and GHG emissions</a:t>
            </a:r>
          </a:p>
          <a:p>
            <a:pPr marL="956097" lvl="1" indent="-478048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Enabling programs, charging &amp; propulsion infrastructure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Objectives: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Petroleum reduction, air quality compliance, public health improvement, GHG reduction (40% by 2030, 80% by 2050)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Transportation Electrification is broader than infrastructure. The statute orders </a:t>
            </a:r>
            <a:r>
              <a:rPr lang="en-US" b="1" i="1" u="sng" dirty="0"/>
              <a:t>related programs and</a:t>
            </a:r>
            <a:r>
              <a:rPr lang="en-US" dirty="0"/>
              <a:t> charging…infrastructure investments </a:t>
            </a:r>
            <a:r>
              <a:rPr lang="en-US" b="1" i="1" u="sng" dirty="0"/>
              <a:t>to enable and encourage the use of</a:t>
            </a:r>
            <a:r>
              <a:rPr lang="en-US" dirty="0"/>
              <a:t> [electric transportation] in PU Code Section 237.5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6CA7779-65EA-48A2-81E5-21C04F55E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AB4750A-425D-499D-9298-53BEEDD2E5B0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8D06A96-B6D8-4C3C-9491-92AD840416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7D88B27-29C5-4983-9148-44CD14E2E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/>
              <a:t>The CAISO is the transmission system operator for California.  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/>
              <a:t>SB 350 calls for the CAISO to explore governance for a regional independent system operator beyond California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/>
              <a:t>Would promote the development of regional electricity transmission markets in the western states.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54F0BAE-077A-49AC-87EA-DB1F1572E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EAC3E60-10A1-4479-A14C-6BA3142122C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547133F-9619-4982-9197-5FF345774A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F865648-12D4-48D4-BE22-7AA71E5A7B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The bill adds a new statutory focus on disadvantaged communities. </a:t>
            </a:r>
          </a:p>
          <a:p>
            <a:pPr>
              <a:spcBef>
                <a:spcPct val="0"/>
              </a:spcBef>
            </a:pPr>
            <a:r>
              <a:rPr lang="en-US" altLang="en-US"/>
              <a:t>Key provision may be the est. of an advisory group on disadvantaged communities.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ABA39612-2950-428D-9034-B37D40621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503F7E-9FEE-4CBA-8255-E0FEFBFEC0F4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CB80BF6-F86A-46D6-B11C-1596D9FA9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100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241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241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3A93590-C727-4996-92E7-62392A1F1031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1DCB424-D8A5-41B1-96A6-02C398A48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6F2DF51-2A42-4E05-8AF4-07939FD39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42421-FAB7-4FB4-8DD1-94B6ACAE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C2724-4EB0-437D-9BA9-E4622F9EC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10DA9-DD87-4F91-8F0E-992E460B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0DA8C-4408-4D15-967C-FAC0B7997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88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F9147-5DAF-4B38-90ED-4A6C4EB4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067BB-AFD2-4ECF-891A-9823F2F3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E814-E5D4-481C-869A-7EC2FBF8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F441A-16CF-42FA-ABFA-716EC82A2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6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0BA70-6DD6-4D09-9450-BCE322D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D8438-930B-4409-B116-C83BA3E5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B1458-2001-4F32-8052-D7B7917E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967F4-C290-4929-BC7D-5DDAC87D6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4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3 PPT Title SF">
            <a:extLst>
              <a:ext uri="{FF2B5EF4-FFF2-40B4-BE49-F238E27FC236}">
                <a16:creationId xmlns:a16="http://schemas.microsoft.com/office/drawing/2014/main" id="{D29057ED-D1D1-4DB7-8623-49B839B3E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1597B-FFC8-41DC-999C-60EEF7BBC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D7DA2-BC45-4833-99DE-3A57CC2C3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D2D4BD3-722E-47E4-89BF-BC57229A7E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07DA183-6F9F-4877-BB28-E0DBE47B21FE}" type="slidenum">
              <a:rPr lang="en-US" altLang="en-US" sz="1400" b="1">
                <a:solidFill>
                  <a:srgbClr val="005070"/>
                </a:solidFill>
                <a:latin typeface="Verdana" panose="020B0604030504040204" pitchFamily="34" charset="0"/>
              </a:rPr>
              <a:pPr algn="r"/>
              <a:t>‹#›</a:t>
            </a:fld>
            <a:endParaRPr lang="en-US" altLang="en-US" sz="1400" b="1">
              <a:solidFill>
                <a:srgbClr val="00507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B53D615-48BD-48C6-A535-7A4E3AAA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19FFC8-0258-4830-9F34-817A4ADC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3 PPT Title SF">
            <a:extLst>
              <a:ext uri="{FF2B5EF4-FFF2-40B4-BE49-F238E27FC236}">
                <a16:creationId xmlns:a16="http://schemas.microsoft.com/office/drawing/2014/main" id="{49149084-7D94-43F9-8A5F-5C6ED2A5B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43243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EEBA9A-E75A-4221-8B5F-2ED65C91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2E6359-799C-4B52-B415-76F4E0AF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04BC14-7391-45C9-AF6E-5F6B7BC5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F8225-E720-4932-AE89-CC08BCD76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92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4A104C-1AB2-4AA1-A3E4-EE4CA3974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CAA43-D111-4D5C-A22C-4698E5F02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1311C-F9F1-4AE2-B62F-5D8C983FD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B1078-0182-418A-A5FB-9B9FE83F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25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5DA748-15C5-46AD-91CD-B1C8FEEFB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35181C-1516-4089-999D-88959ECA5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071A02-41E8-4FD4-AF74-362F79D46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5E136-B0D2-49BA-B603-066CACCD0F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9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EAFB41-7526-42B9-B97C-5244017EA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633D95-323C-4CAA-9026-5FB23F2F1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2CBCB4-92C1-47FD-8AA5-99E001AF0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E326B-A9C2-4284-8CBF-4152A4CCC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7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7F6C2A-CB96-491E-A1EE-BF164BD47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AB52A-BC7A-4EE5-82B4-B2CE85ECC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120735-641F-4C89-B58A-ECE32EB1B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2D904-F1B4-4E3E-95A4-51B854DD0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12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E9DDC-5CF3-4CC4-815B-B3CE3CC80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C90F9-28AB-4721-A395-426A82748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2EFB0F-FF38-4F46-BB70-F53B6A0040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1635C-2FC8-40F6-AEBB-F48872D99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13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7C5B-44E2-475F-A4B6-DE9DA406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E869-6123-47AF-AB96-2D7CC987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103BA-A6C3-40B7-BC2B-A7C48BB3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F0725-A354-4072-856E-1EA1955B6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76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D9330-FCA3-4616-8DC2-95ECDF857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32D8CA-30EA-4384-93BF-404AD2F5A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2D4F0-B3E0-44C8-9910-67CA93161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80DDE-CBD2-4039-846E-BCFF05B85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40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F87AC-9E6F-4E77-B3EC-7D0818A3E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4265B-3FB6-4DC9-8465-04CD0E998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05E2D-901C-407D-BF57-AFD9EDA0C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CF4A1-7F9F-4288-8CFC-195D12BBB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4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00C47-9298-4272-BFEF-DD3901FD0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9618ED-9845-4850-A31D-A104368FF3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61AE98-7776-4BDE-98E2-C72A13F64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61585-36BC-413C-98CE-FF73075C17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5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ackground_NoSeal_v4">
            <a:extLst>
              <a:ext uri="{FF2B5EF4-FFF2-40B4-BE49-F238E27FC236}">
                <a16:creationId xmlns:a16="http://schemas.microsoft.com/office/drawing/2014/main" id="{BEC1CDD6-0504-40D6-83DA-96F1FC391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F89B741-05A3-4B4E-AE07-83D0B1E45F7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95400" y="1501775"/>
            <a:ext cx="6781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28458B-6CFE-46A8-BADD-F6AF41E017A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04800" y="5105400"/>
            <a:ext cx="88392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7" name="Picture 6" descr="PUC_ColorSeal_LowRes.png">
            <a:extLst>
              <a:ext uri="{FF2B5EF4-FFF2-40B4-BE49-F238E27FC236}">
                <a16:creationId xmlns:a16="http://schemas.microsoft.com/office/drawing/2014/main" id="{9B8EC98F-2969-4C85-A34D-C54951F9F9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859213"/>
            <a:ext cx="1222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CE5997-4F29-48CA-A5E4-F8D531C38741}"/>
              </a:ext>
            </a:extLst>
          </p:cNvPr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76FA176-4717-4BA8-9E63-A9FC7B3667A6}" type="slidenum">
              <a:rPr lang="en-US" altLang="en-US" sz="120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A041E8E-D53B-46D2-8635-1904C5798DB8}"/>
              </a:ext>
            </a:extLst>
          </p:cNvPr>
          <p:cNvSpPr txBox="1">
            <a:spLocks/>
          </p:cNvSpPr>
          <p:nvPr userDrawn="1"/>
        </p:nvSpPr>
        <p:spPr>
          <a:xfrm>
            <a:off x="1485900" y="1752600"/>
            <a:ext cx="6400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200" b="1" dirty="0">
              <a:solidFill>
                <a:srgbClr val="37609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2996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89DD97-5D0C-4948-9888-C6ED1C74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6165D8-BE58-49B1-819C-1E2AF2AB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9BA617-422A-443E-BDC7-55DA4F9F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2C0F2-C1A6-4038-883D-8D8432D59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17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C045-177E-4475-9AD0-7BF72B46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3313A-0BA9-4861-BCE3-D9C90265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176C3-0536-4835-A956-08CDCDE0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64EC6-3B61-4B85-8D10-FD1643319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246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ackground_NoSeal_v4">
            <a:extLst>
              <a:ext uri="{FF2B5EF4-FFF2-40B4-BE49-F238E27FC236}">
                <a16:creationId xmlns:a16="http://schemas.microsoft.com/office/drawing/2014/main" id="{751EBD1B-F86D-458A-9AD4-247132B40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C64879-0679-4D5C-805C-72821435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8EE7E5-4752-4B04-97F3-810763D4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E60641-8032-4319-80B3-B12EE065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43BE-D08A-4E2B-80E3-3BB8923A87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047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6888A5-4520-41EC-BEBC-4FAB778A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5741DB-0249-43B0-9EF1-A00A7ED7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946A20-54FE-4E28-94C0-C8CB6BA6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176AF-88F9-406C-81F4-8B37CE067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660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AFCBDE-C7AD-4E3C-8617-0910C296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A24BE8-A35C-40F2-82DC-80581A23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E0F753-5B04-4CCE-A204-986B09BF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D00B-5D10-4F0B-917E-2C8EC2676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8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9B91CF-1097-414C-AE74-5514282C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2AAFAA-58C8-423F-9DB7-A2C73513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7429A4-221E-4948-BA86-07B6ECB3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37C7C-7345-44F9-AE35-DD27EA320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C110E-934E-44E6-8087-51DB4FE9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EE2BB-075D-43D2-BFBD-99808DD0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5BE5-52CA-40B7-93C2-50684119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36620-405E-4216-9601-F6C508FD6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8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73DD81-CE70-4EFB-9408-0356441A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F43AA3-EA10-48DA-9946-B9906005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81118B-B633-4469-817A-16477466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72A4-013A-444C-B481-17C3FC041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99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F37BA0-25A1-4B2F-A336-2B1FBB39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6A51A9-9C85-4A7A-8076-ED70829A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3BAAAB-F8B6-475E-986F-61C9AB7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275-F13B-4F2D-99F6-4C8EC744B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85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383F3938-0102-44C8-AB5C-C65634A3137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 dirty="0"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13EB352-11C5-42D5-8914-F00BB62A842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613775" y="6162675"/>
            <a:ext cx="530225" cy="695325"/>
          </a:xfrm>
        </p:spPr>
        <p:txBody>
          <a:bodyPr/>
          <a:lstStyle>
            <a:lvl1pPr>
              <a:defRPr/>
            </a:lvl1pPr>
          </a:lstStyle>
          <a:p>
            <a:fld id="{C9761900-395C-45A9-AC6A-5CE260E2AAB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C4D0601F-9BB0-4405-A3CE-80A7ACCE15F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8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3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C6CB9083-5F3B-49A4-9234-D21B9FECE22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 dirty="0"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AFD8740-29A3-42D1-996D-E1B5ACBEB11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613775" y="6162675"/>
            <a:ext cx="530225" cy="695325"/>
          </a:xfrm>
        </p:spPr>
        <p:txBody>
          <a:bodyPr/>
          <a:lstStyle>
            <a:lvl1pPr>
              <a:defRPr/>
            </a:lvl1pPr>
          </a:lstStyle>
          <a:p>
            <a:fld id="{D24A6F5A-6F2B-4BD9-BF29-ED2CE40C38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1FA8216-F475-4D96-AC75-7895509C577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 dirty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20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ackground_NoSeal_v4">
            <a:extLst>
              <a:ext uri="{FF2B5EF4-FFF2-40B4-BE49-F238E27FC236}">
                <a16:creationId xmlns:a16="http://schemas.microsoft.com/office/drawing/2014/main" id="{89756556-C430-481A-9F80-30296C71D4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60B5D42-0388-4A10-B19F-DB596E279770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95400" y="1501775"/>
            <a:ext cx="6781800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FEBC84-EDF4-4C41-B90A-1F3604ACA68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04800" y="5105400"/>
            <a:ext cx="88392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7" name="Picture 6" descr="PUC_ColorSeal_LowRes.png">
            <a:extLst>
              <a:ext uri="{FF2B5EF4-FFF2-40B4-BE49-F238E27FC236}">
                <a16:creationId xmlns:a16="http://schemas.microsoft.com/office/drawing/2014/main" id="{C32ED8FA-FBCF-4776-8602-485A23C200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859213"/>
            <a:ext cx="1222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A67BAF-E01D-4792-A3F1-86DF04895724}"/>
              </a:ext>
            </a:extLst>
          </p:cNvPr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79F3239-A075-427D-B766-3DDB4D1F3F7A}" type="slidenum">
              <a:rPr lang="en-US" altLang="en-US" sz="120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072A70-3F4E-49CF-B88A-CC7CCF3CD688}"/>
              </a:ext>
            </a:extLst>
          </p:cNvPr>
          <p:cNvSpPr txBox="1">
            <a:spLocks/>
          </p:cNvSpPr>
          <p:nvPr userDrawn="1"/>
        </p:nvSpPr>
        <p:spPr>
          <a:xfrm>
            <a:off x="1485900" y="1752600"/>
            <a:ext cx="64008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sz="3200" b="1" dirty="0">
              <a:solidFill>
                <a:srgbClr val="37609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559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9CA776-BF4F-4F82-8ED0-3EC19EE2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22812E-C64A-4BF6-B87F-C7AF7F97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DC264-967F-4602-91A3-C7230D0A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67901-3718-40AA-8286-B74562A12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61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E515A-946F-4F4F-AEA1-8E217A09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50B0E-C0BE-4A38-91F1-0D5E9B9F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0DAF-5E2B-4A19-9046-061421EB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AF0E9-FA32-4B2F-90A5-A46C95B21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52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ackground_NoSeal_v4">
            <a:extLst>
              <a:ext uri="{FF2B5EF4-FFF2-40B4-BE49-F238E27FC236}">
                <a16:creationId xmlns:a16="http://schemas.microsoft.com/office/drawing/2014/main" id="{975618E1-E98E-48F3-8796-CECC5F32C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FA885-3094-4541-9C71-8D09184A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72CE89-0990-40E1-8423-3E95DDF4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8B6EE5-169F-4696-8D6E-D9AC27FC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10D72-3DBD-441A-8E2B-1215A61D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747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C56903-0A62-4341-A59F-435481D4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5A47FB-714D-4634-B578-916B9EE2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9921D-11D5-4C2B-A462-93852572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CD4F7-29C5-47E7-90B8-733ED2D0D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578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C33E37-219F-41C0-95A4-252C0CDB3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304B21-E85B-4DEA-B07F-0297B19E5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C37AE5-22B2-4F71-ADF7-FEFA739D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6F689-9FC8-495A-A934-61F3BA8AC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99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B36E8D-B758-48F3-A6D0-908CB145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46B765-839F-472E-A60D-F978113D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B1EFD1-3547-4A4A-A111-35304F5D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B971-AB28-447F-AE2F-9E9EF4FDB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22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64EE6-156A-427B-9379-90C8CC1B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A923CB-FFD2-41C7-9D6B-394C042E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B86B97-1EA8-4307-A772-4B6AFF12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9B7B2-8BB2-4C0B-AFA1-8B193F15E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020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908BD7-AE3E-4E58-B985-A107771E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17CB9F-915C-47E7-A373-920C6DCF4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5BBF02-79E5-4DD7-BED7-73169921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A70EE-52EE-4C7B-BBE6-E7D27A224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569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0A5DFA-1D9C-45F6-9279-7A1E721E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F90F1-9076-4767-91BA-9C09C544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2FF88-A4D4-420C-8113-3DDE94C9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2537C-A47D-4406-A5BD-78C96ED42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494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9A44236D-EBC8-4D08-9C77-9726118CE5E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 dirty="0"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BB4FE3-32A5-477F-AD02-08B4C944EA8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613775" y="6162675"/>
            <a:ext cx="530225" cy="695325"/>
          </a:xfrm>
        </p:spPr>
        <p:txBody>
          <a:bodyPr/>
          <a:lstStyle>
            <a:lvl1pPr>
              <a:defRPr/>
            </a:lvl1pPr>
          </a:lstStyle>
          <a:p>
            <a:fld id="{EF38E736-161C-4335-A8E1-478BC438FF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AF62DB7-220D-4A09-9AAA-88409205B3B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 dirty="0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99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3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85BD3085-1F1B-4576-80DD-3690E595AC3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 dirty="0"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1EB8DE9-B93A-49C2-AC63-67181392177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613775" y="6162675"/>
            <a:ext cx="530225" cy="695325"/>
          </a:xfrm>
        </p:spPr>
        <p:txBody>
          <a:bodyPr/>
          <a:lstStyle>
            <a:lvl1pPr>
              <a:defRPr/>
            </a:lvl1pPr>
          </a:lstStyle>
          <a:p>
            <a:fld id="{83D45E13-4042-46D6-B6DD-F3E9A64881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C0E8983-EA1E-4D4D-8382-D1315C63298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 dirty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8CB8A8-64B4-455A-8A56-D6F099A0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116AFE-0231-4870-9D3B-512E0C4D0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14826C-C44D-4B92-BDDB-398F418A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8FB79-B93F-4ABC-99A3-AFBE7B407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92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41C5B4-38BF-4AB1-8800-F167A80D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6E8E24-DBE1-4196-9871-FFA3265A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444048-6BBB-4CD4-B747-796B91A2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A546B-A153-480C-9164-3AD3459DB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A0CB14-B1C6-4E99-AAE0-0880CBD7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81F91D-49F6-4B5C-8DBA-42D74898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0BB179-D57B-444A-AC1E-755D135B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0232D-6C62-4653-867D-4CB5C9FFD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2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071D5B-DE90-4DA0-96A7-D3239C6C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C39C2F-637D-488A-B8C2-3178CFB6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3038D9-E13C-4001-9383-7F0B18CC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D15D9-86CB-47B7-96E3-BFFC1B466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6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4EB834-B765-4239-BE3E-3312E301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0F301-B0A8-477E-918B-16F0360E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ED6742-3C17-426A-81C4-F8542F1D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87FEB-ED88-48D6-8530-EC7398FA3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54620A-745A-44F5-8BEC-CCF2094981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ACE7EF-84DE-4DBA-94FB-47D8CCF48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43C2B-0B55-4731-B577-1E5823284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5F1DE-3EEE-4FDA-AB7C-73F7ED3F4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3C9AB-D8F4-422C-80A8-D8FF0CBFC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286D89D-C219-4A7A-B169-24FDFF57DE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3 PPT Both dots light">
            <a:extLst>
              <a:ext uri="{FF2B5EF4-FFF2-40B4-BE49-F238E27FC236}">
                <a16:creationId xmlns:a16="http://schemas.microsoft.com/office/drawing/2014/main" id="{FE0D5BA2-24A7-4027-BB59-C6554BB7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D0F1953F-7F88-4A97-9035-BF8F0BCD5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B2A56BA4-DA15-4C54-9760-FEF23DF4F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5D5075-C183-40C9-8B2C-27243C1D79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62132D-C6E3-48D6-880A-CED90CCB6F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6332BF-663E-4E16-A70A-71969DD4AB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81812E4D-4043-4566-9282-4B420269BC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fontAlgn="base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926157D-AA68-400D-A1D5-A851F4CC52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B9D0703-69D3-4D4C-AA53-704009840F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E444A-87B0-4A45-970E-BD7B80786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062F-AAD5-4712-AF15-F753EE20A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FA24-7429-459C-892C-F3F003658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D68B79-D7BD-4066-BF00-0C4881AEB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8" r:id="rId2"/>
    <p:sldLayoutId id="2147483739" r:id="rId3"/>
    <p:sldLayoutId id="2147483756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57" r:id="rId10"/>
    <p:sldLayoutId id="214748375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4E90BAFE-A3F4-436E-9051-B171FC016F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0FA44064-F8F8-4F24-88EF-93161BC9B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1B937-D440-44FF-9EFA-0F90172C2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BAF15-045F-4E22-A248-7A2293770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A71C-6E3D-439F-A265-5694190B9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9880E4A-DE80-4B8C-9EF9-D3559A53DC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5" r:id="rId2"/>
    <p:sldLayoutId id="2147483746" r:id="rId3"/>
    <p:sldLayoutId id="2147483760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61" r:id="rId10"/>
    <p:sldLayoutId id="214748376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7609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background_NoSeal_v4">
            <a:extLst>
              <a:ext uri="{FF2B5EF4-FFF2-40B4-BE49-F238E27FC236}">
                <a16:creationId xmlns:a16="http://schemas.microsoft.com/office/drawing/2014/main" id="{70A88E9A-E688-4CB6-9603-0FE2EDC79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E9FF32CA-8204-4352-B3A6-D1B555E6B9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69988" y="1143000"/>
            <a:ext cx="67818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Overview of SB 350</a:t>
            </a:r>
            <a:br>
              <a:rPr lang="en-US" sz="3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</a:br>
            <a:br>
              <a:rPr lang="en-US" sz="2400" dirty="0"/>
            </a:br>
            <a:endParaRPr lang="en-US" sz="2700" b="1" dirty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5967083-FA45-4FE9-A239-382B37CDFD8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4953000"/>
            <a:ext cx="8839200" cy="144780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California Public Utilities Commission </a:t>
            </a:r>
            <a:b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Melicia Charles</a:t>
            </a:r>
            <a:r>
              <a:rPr 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b="1" dirty="0">
                <a:solidFill>
                  <a:srgbClr val="4F81BD">
                    <a:lumMod val="75000"/>
                  </a:srgbClr>
                </a:solidFill>
              </a:rPr>
              <a:t>Energy Division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</a:rPr>
              <a:t>February 23, 2016</a:t>
            </a:r>
          </a:p>
        </p:txBody>
      </p:sp>
      <p:pic>
        <p:nvPicPr>
          <p:cNvPr id="16389" name="Picture 6" descr="PUC_ColorSeal_LowRes.png">
            <a:extLst>
              <a:ext uri="{FF2B5EF4-FFF2-40B4-BE49-F238E27FC236}">
                <a16:creationId xmlns:a16="http://schemas.microsoft.com/office/drawing/2014/main" id="{48C0A654-CEB1-44CC-BFA2-CF7463A34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2971800"/>
            <a:ext cx="18335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5">
            <a:extLst>
              <a:ext uri="{FF2B5EF4-FFF2-40B4-BE49-F238E27FC236}">
                <a16:creationId xmlns:a16="http://schemas.microsoft.com/office/drawing/2014/main" id="{09029CDA-E6EC-4333-BCB1-A860581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BAB07DF-1132-49CB-BFB3-A177B12E336C}" type="slidenum">
              <a:rPr lang="en-US" altLang="en-US">
                <a:solidFill>
                  <a:srgbClr val="898989"/>
                </a:solidFill>
              </a:rPr>
              <a:pPr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A1548A29-E03E-4910-9B95-38D48451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DF0114-C001-45AD-8C53-3E90A9BD7FD2}" type="slidenum">
              <a:rPr lang="en-US" altLang="en-US">
                <a:solidFill>
                  <a:srgbClr val="898989"/>
                </a:solidFill>
              </a:rPr>
              <a:pPr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A92B8-FAD1-4ABD-8A3C-4F55A3D5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0"/>
            <a:ext cx="7772400" cy="13620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F930-A774-4242-983A-03CF242B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SB 350: The Clean Energy and Pollution Reductions Act of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DA3E1-0361-419E-A3F3-E0DF0DCE0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SB 350 sets a target for 40% economy-wide GHG emissions reduction from 1990 levels by 2030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CPUC statutory requirements: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Requires </a:t>
            </a:r>
            <a:r>
              <a:rPr lang="en-US" b="1" dirty="0"/>
              <a:t>resource optimization </a:t>
            </a:r>
            <a:r>
              <a:rPr lang="en-US" dirty="0"/>
              <a:t>and an </a:t>
            </a:r>
            <a:r>
              <a:rPr lang="en-US" b="1" dirty="0"/>
              <a:t>Integrated Resource Planning (IRP) process</a:t>
            </a:r>
            <a:r>
              <a:rPr lang="en-US" dirty="0"/>
              <a:t> 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Increase </a:t>
            </a:r>
            <a:r>
              <a:rPr lang="en-US" b="1" dirty="0"/>
              <a:t>Renewable Requirements </a:t>
            </a:r>
            <a:r>
              <a:rPr lang="en-US" dirty="0"/>
              <a:t>from 33% by 2020 to </a:t>
            </a:r>
            <a:r>
              <a:rPr lang="en-US" b="1" dirty="0"/>
              <a:t>50% by 2030</a:t>
            </a:r>
            <a:r>
              <a:rPr lang="en-US" u="sng" dirty="0"/>
              <a:t> 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Requires </a:t>
            </a:r>
            <a:r>
              <a:rPr lang="en-US" b="1" dirty="0"/>
              <a:t>doubling of Energy Efficiency savings </a:t>
            </a:r>
            <a:r>
              <a:rPr lang="en-US" dirty="0"/>
              <a:t>from electricity and natural gas end-uses by 2030 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Encourages </a:t>
            </a:r>
            <a:r>
              <a:rPr lang="en-US" b="1" dirty="0"/>
              <a:t>transportation electrification to reduce economy wide GHGs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Expresses intent for </a:t>
            </a:r>
            <a:r>
              <a:rPr lang="en-US" b="1" dirty="0"/>
              <a:t>regional expansion of the CAISO</a:t>
            </a: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Consider impacts on </a:t>
            </a:r>
            <a:r>
              <a:rPr lang="en-US" b="1" dirty="0"/>
              <a:t>disadvantaged communities </a:t>
            </a:r>
            <a:r>
              <a:rPr lang="en-US" dirty="0"/>
              <a:t>in CPUC decision-making process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lvl="1" indent="0"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 typeface="Arial" panose="020B0604020202020204" pitchFamily="34" charset="0"/>
              <a:buNone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B524142-6A90-4F3E-83B5-92EE644C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C74678-B50D-421C-8E7A-D4A59F1B20DD}" type="slidenum">
              <a:rPr lang="en-US" altLang="en-US">
                <a:solidFill>
                  <a:srgbClr val="898989"/>
                </a:solidFill>
              </a:rPr>
              <a:pPr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5CD3347-E552-4C45-9BD1-D2A521AE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/>
          <a:lstStyle/>
          <a:p>
            <a:r>
              <a:rPr lang="en-US" altLang="en-US"/>
              <a:t>Integrated Resource Planning (IRP)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15DA-F9FF-4599-AA85-FC00C512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00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800" dirty="0"/>
              <a:t>Commencing in 2017, CPUC shall adopt a process for each load-serving entity to file an Integrated Resource Plan (IRP) that: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/>
              <a:t>Meets the GHG emissions reduction targets established by ARB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0" dirty="0"/>
              <a:t>Procures at least 50% eligible renewable energy resources by 2030 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0" dirty="0"/>
              <a:t>Serves customers at just and reasonable rates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0" dirty="0"/>
              <a:t>Minimizes impacts on ratepayers’ bills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0" dirty="0"/>
              <a:t>Ensures system and local reliability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kern="0" dirty="0"/>
              <a:t>Minimize local air pollutants and other GHG emissions, with early priority on disadvantaged communities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800" kern="0" dirty="0"/>
              <a:t>The CPUC shall both adopt a process for each load serving entity to file an IRP and shall optimize resource portfolios</a:t>
            </a:r>
            <a:endParaRPr lang="en-US" sz="1800" b="1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D230248-DBD9-4B92-9DB5-22DB568D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CD82B1-83A5-44DA-9CFA-0CE4548873D9}" type="slidenum">
              <a:rPr lang="en-US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87655D3-C02D-4870-B84B-1682B182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Renewables Portfolio Standard</a:t>
            </a:r>
            <a:br>
              <a:rPr lang="en-US" altLang="en-US"/>
            </a:br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D76F-0EAF-4E63-859A-D45F67C44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SB 350 requires the CPUC make RPS program rule changes, such as: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Add consideration of the State’s GHG limits and system reliability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Establish procurement expenditure limits that prevent disproportionate rate impacts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Adopt a penalty schedule for RPS non-compliance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dirty="0"/>
              <a:t>CEC required to complete a study on barriers and opportunities for access to renewable energy by low-income customers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AA581EB-F302-4ACB-AA9A-F635F31D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5E3FB0-C7A8-4314-B9B0-A6E1106E2805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71C156E-2DF2-423F-AA16-73F420A8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CD3F0-1191-4FDF-B2D5-5D7867110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/>
              <a:t>SB 350 identifies a number of new energy efficiency sources that can count towards the goal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dirty="0"/>
              <a:t>Commencing in 2019, requires the CPUC to report to the Legislature every four years on progress towards maximizing EE saving contributions in disadvantaged communities.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CEC required to complete a study on barriers and opportunities for access to EE/weatherization by low income customers, as well as study barriers to contracting opportunities for local small businesses in disadvantaged communities.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dirty="0"/>
          </a:p>
          <a:p>
            <a:pPr marL="0" lvl="1" indent="0"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 typeface="Arial" panose="020B0604020202020204" pitchFamily="34" charset="0"/>
              <a:buNone/>
              <a:defRPr/>
            </a:pPr>
            <a:endParaRPr lang="en-US" sz="22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2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A941482-A8D3-4112-A5E9-61BDEA39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C1DE86-1FE6-47A2-AC03-6E11B5E3557C}" type="slidenum">
              <a:rPr lang="en-US" altLang="en-US">
                <a:solidFill>
                  <a:srgbClr val="898989"/>
                </a:solidFill>
              </a:rPr>
              <a:pPr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751D937-3638-4589-A095-E8450DA2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Transportation Electrification</a:t>
            </a:r>
            <a:br>
              <a:rPr lang="en-US" altLang="en-US"/>
            </a:br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D7B1-C05E-430A-BCE8-206F2CE45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610600" cy="54864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Specifies transportation electrification is necessary to reduce economy wide GHGs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Defines “Transportation Electrification” to include: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vehicles, vessels, trains, boats, &amp; other equipment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Transportation electrification efforts will target charging infrastructure availability, underserved communities, new technologies for customers, and vehicle grid-integration 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ARB required to complete a study on barriers and opportunities for access to clean transportation options in disadvantaged communities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73AD9FB-90FC-4EEB-AEAB-968997C6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B0C2F8-5C53-45BA-936B-DC4A0B23B498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A0663F8-305B-4658-92CF-A6A9E55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CAISO Regional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0815-C6EE-4018-BECA-3B0ACA5C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SB 350 calls for the CAISO to consider regional expansion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Would coordinate electricity systems across the West and utilize ISO’s infrastructure to develop one western grid.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CAISO must study the impacts of the regional market including the benefits to ratepayers, job creation, environmental impacts and the impacts to disadvantaged communities.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CAISO, CEC and CPUC must jointly hold a workshop on any modifications to its structure and results of the studies.</a:t>
            </a:r>
          </a:p>
          <a:p>
            <a:pPr marL="0" lvl="1" indent="0"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 typeface="Arial" panose="020B0604020202020204" pitchFamily="34" charset="0"/>
              <a:buNone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C9FDC40-8FA7-498E-A37E-1CC6DE4D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41F64E-DA6B-4F69-ABAF-B694461BF8EF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BE7A-786C-4C53-9FBC-2252C174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Disadvantaged Communities Advisory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61F2E-164A-4993-8406-C7FA5B5D7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SB 350 adds a statutory focus on disadvantaged communities. 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CPUC/CEC must establish an advisory group of representatives from disadvantaged communities</a:t>
            </a:r>
          </a:p>
          <a:p>
            <a:pPr lvl="1" fontAlgn="auto">
              <a:spcAft>
                <a:spcPts val="1200"/>
              </a:spcAft>
              <a:defRPr/>
            </a:pPr>
            <a:r>
              <a:rPr lang="en-US" sz="2400" dirty="0"/>
              <a:t>Purpose: to provide advice on clean energy and pollution reduction programs and determine whether they will benefit disadvantaged communities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Per SB 350, “Disadvantaged Communities” identified through Sec 39711 of Health and Safety Code, which includes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Areas disproportionally affected by pollution and other hazards that lead to negative public health effects.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Areas with certain attributes including: low income populations, high unemployment, high rent burden, and sensitive populations</a:t>
            </a:r>
          </a:p>
          <a:p>
            <a:pPr lvl="1" fontAlgn="auto">
              <a:spcAft>
                <a:spcPts val="1200"/>
              </a:spcAft>
              <a:defRPr/>
            </a:pPr>
            <a:r>
              <a:rPr lang="en-US" dirty="0" err="1"/>
              <a:t>CalEPA</a:t>
            </a:r>
            <a:r>
              <a:rPr lang="en-US" dirty="0"/>
              <a:t> developed the </a:t>
            </a:r>
            <a:r>
              <a:rPr lang="en-US" dirty="0" err="1"/>
              <a:t>CalEnviroScreen</a:t>
            </a:r>
            <a:r>
              <a:rPr lang="en-US" dirty="0"/>
              <a:t> to identify disadvantaged communities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Definitions differ from how CARE/ESA/LIHEAP identify low income populations</a:t>
            </a:r>
          </a:p>
          <a:p>
            <a:pPr marL="0" lvl="1" indent="0"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 typeface="Arial" panose="020B0604020202020204" pitchFamily="34" charset="0"/>
              <a:buNone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90211C7-FFF2-478D-9B02-BE8731CE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667CA3-EEB1-45EB-B1C4-99C99E60EC6E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2969E3E-2BE6-406F-AE9A-F7B96E47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we are now</a:t>
            </a:r>
            <a:endParaRPr lang="en-US" altLang="en-US" sz="1400" i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94A9D-1899-4FA0-9BD7-32D67B3E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Dec 2015: Staff held a workshop on SB 350 planning before commissioners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February 2016: The CPUC adopted a new rulemaking that considers IRP in the current LTPP proceeding.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CPUC staff coordinating internally across relevant proceedings, as well as with ARB/CEC/CAISO on implementing SB 350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CPUC requested new resources to implement SB 350</a:t>
            </a:r>
          </a:p>
          <a:p>
            <a:pPr marL="342900" lvl="1" indent="-342900" fontAlgn="auto">
              <a:spcAft>
                <a:spcPts val="6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lvl="1" indent="-342900" fontAlgn="auto">
              <a:spcAft>
                <a:spcPts val="6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lvl="1" indent="0" algn="ctr" fontAlgn="auto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7CB391B-4DC6-4A29-8B18-A4F3EF38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5DE33C8-8815-4CD7-AAD9-FB5213305583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 Asilomar Retreat_Resource Planning for 2030_DRAFT_PSD_0923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D Asilomar Retreat_Resource Planning for 2030_DRAFT_PSD_0923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EC100252E44FB9BACF31BCC995F3" ma:contentTypeVersion="0" ma:contentTypeDescription="Create a new document." ma:contentTypeScope="" ma:versionID="5a3a5c87dd7c008eefae3395ffc49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3A3C17-617D-4A93-B7EE-9F9ECECC4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79CDE9-AF1B-459A-A5E3-B18A21891D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FAD3E-907A-4371-8966-515A48CA98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13474</TotalTime>
  <Words>1091</Words>
  <Application>Microsoft Office PowerPoint</Application>
  <PresentationFormat>On-screen Show (4:3)</PresentationFormat>
  <Paragraphs>125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Verdana</vt:lpstr>
      <vt:lpstr>Office Theme</vt:lpstr>
      <vt:lpstr>blank</vt:lpstr>
      <vt:lpstr>ED Asilomar Retreat_Resource Planning for 2030_DRAFT_PSD_092314</vt:lpstr>
      <vt:lpstr>1_ED Asilomar Retreat_Resource Planning for 2030_DRAFT_PSD_092314</vt:lpstr>
      <vt:lpstr>Overview of SB 350  </vt:lpstr>
      <vt:lpstr>SB 350: The Clean Energy and Pollution Reductions Act of 2015</vt:lpstr>
      <vt:lpstr>Integrated Resource Planning (IRP)</vt:lpstr>
      <vt:lpstr>Renewables Portfolio Standard </vt:lpstr>
      <vt:lpstr>Energy Efficiency</vt:lpstr>
      <vt:lpstr>Transportation Electrification </vt:lpstr>
      <vt:lpstr>CAISO Regional Expansion</vt:lpstr>
      <vt:lpstr>Disadvantaged Communities Advisory Board</vt:lpstr>
      <vt:lpstr>Where we are now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Methodologies -</dc:title>
  <dc:creator>Houck, Jason</dc:creator>
  <cp:lastModifiedBy>Bonner, Michael B.</cp:lastModifiedBy>
  <cp:revision>403</cp:revision>
  <cp:lastPrinted>2015-12-02T17:44:45Z</cp:lastPrinted>
  <dcterms:created xsi:type="dcterms:W3CDTF">2015-11-25T17:52:06Z</dcterms:created>
  <dcterms:modified xsi:type="dcterms:W3CDTF">2021-01-04T21:30:51Z</dcterms:modified>
</cp:coreProperties>
</file>