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6" r:id="rId5"/>
    <p:sldId id="278" r:id="rId6"/>
    <p:sldId id="276" r:id="rId7"/>
    <p:sldId id="279" r:id="rId8"/>
    <p:sldId id="294" r:id="rId9"/>
    <p:sldId id="295" r:id="rId10"/>
    <p:sldId id="296" r:id="rId11"/>
    <p:sldId id="281" r:id="rId12"/>
    <p:sldId id="292" r:id="rId13"/>
    <p:sldId id="293" r:id="rId14"/>
    <p:sldId id="274" r:id="rId15"/>
    <p:sldId id="282" r:id="rId16"/>
    <p:sldId id="283" r:id="rId17"/>
    <p:sldId id="284" r:id="rId18"/>
    <p:sldId id="287" r:id="rId19"/>
    <p:sldId id="288" r:id="rId20"/>
    <p:sldId id="271" r:id="rId21"/>
    <p:sldId id="285" r:id="rId22"/>
    <p:sldId id="270"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A"/>
    <a:srgbClr val="6896C8"/>
    <a:srgbClr val="749F43"/>
    <a:srgbClr val="99CC00"/>
    <a:srgbClr val="00CC99"/>
    <a:srgbClr val="3333FF"/>
    <a:srgbClr val="FF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6322" autoAdjust="0"/>
    <p:restoredTop sz="95949" autoAdjust="0"/>
  </p:normalViewPr>
  <p:slideViewPr>
    <p:cSldViewPr>
      <p:cViewPr varScale="1">
        <p:scale>
          <a:sx n="107" d="100"/>
          <a:sy n="107" d="100"/>
        </p:scale>
        <p:origin x="570"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3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88549B1-4CE3-4B48-A408-5ADC2FC333B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1507" name="Rectangle 3">
            <a:extLst>
              <a:ext uri="{FF2B5EF4-FFF2-40B4-BE49-F238E27FC236}">
                <a16:creationId xmlns:a16="http://schemas.microsoft.com/office/drawing/2014/main" id="{657751BA-81AF-4057-8731-18AE89A96D4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1508" name="Rectangle 4">
            <a:extLst>
              <a:ext uri="{FF2B5EF4-FFF2-40B4-BE49-F238E27FC236}">
                <a16:creationId xmlns:a16="http://schemas.microsoft.com/office/drawing/2014/main" id="{3E9F9901-573E-4CB1-BA35-5AF2FBEB8EFA}"/>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ED102744-6F2B-4D68-92A9-7DFEF8BE1A5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DD4A996F-5544-4870-B5A1-6EA70129B48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1511" name="Rectangle 7">
            <a:extLst>
              <a:ext uri="{FF2B5EF4-FFF2-40B4-BE49-F238E27FC236}">
                <a16:creationId xmlns:a16="http://schemas.microsoft.com/office/drawing/2014/main" id="{4B1915DF-2241-4A94-A526-6C3E21DA380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E4A4D720-7A08-47EC-935F-845EFEA277D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D7915C8-9B1C-4898-A3CE-588D04ED870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6CAB72-E3D8-4732-A327-B86FBDAC2703}" type="slidenum">
              <a:rPr lang="en-US" altLang="en-US"/>
              <a:pPr>
                <a:spcBef>
                  <a:spcPct val="0"/>
                </a:spcBef>
              </a:pPr>
              <a:t>1</a:t>
            </a:fld>
            <a:endParaRPr lang="en-US" altLang="en-US"/>
          </a:p>
        </p:txBody>
      </p:sp>
      <p:sp>
        <p:nvSpPr>
          <p:cNvPr id="22531" name="Rectangle 2">
            <a:extLst>
              <a:ext uri="{FF2B5EF4-FFF2-40B4-BE49-F238E27FC236}">
                <a16:creationId xmlns:a16="http://schemas.microsoft.com/office/drawing/2014/main" id="{F8A23F26-957B-4B11-A082-91734F673789}"/>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26B52A96-298D-4E91-82E5-9BF39CACF43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3A8F7F8-90E6-4CFF-B5F7-5099E0C4D138}"/>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4AD93FA6-B79A-44DC-BB32-EFE44EDA8C76}"/>
              </a:ext>
            </a:extLst>
          </p:cNvPr>
          <p:cNvSpPr>
            <a:spLocks noGrp="1"/>
          </p:cNvSpPr>
          <p:nvPr>
            <p:ph type="body" idx="1"/>
          </p:nvPr>
        </p:nvSpPr>
        <p:spPr>
          <a:noFill/>
        </p:spPr>
        <p:txBody>
          <a:bodyPr/>
          <a:lstStyle/>
          <a:p>
            <a:r>
              <a:rPr lang="en-US" altLang="en-US">
                <a:latin typeface="Arial" panose="020B0604020202020204" pitchFamily="34" charset="0"/>
              </a:rPr>
              <a:t>Consumers need to understand their bills and services and receive assistance resolving disputes. Usually this is provided by the carriers, utilities or the CPUC’s consumer affairs.  However, limited English proficient (LEP) consumers typically do not receive this assistance for two reasons:</a:t>
            </a:r>
            <a:br>
              <a:rPr lang="en-US" altLang="en-US">
                <a:latin typeface="Arial" panose="020B0604020202020204" pitchFamily="34" charset="0"/>
              </a:rPr>
            </a:br>
            <a:br>
              <a:rPr lang="en-US" altLang="en-US">
                <a:latin typeface="Arial" panose="020B0604020202020204" pitchFamily="34" charset="0"/>
              </a:rPr>
            </a:br>
            <a:r>
              <a:rPr lang="en-US" altLang="en-US">
                <a:latin typeface="Arial" panose="020B0604020202020204" pitchFamily="34" charset="0"/>
              </a:rPr>
              <a:t>1.  LEP consumers avoid contact with large corporations and governments.</a:t>
            </a:r>
            <a:br>
              <a:rPr lang="en-US" altLang="en-US">
                <a:latin typeface="Arial" panose="020B0604020202020204" pitchFamily="34" charset="0"/>
              </a:rPr>
            </a:br>
            <a:br>
              <a:rPr lang="en-US" altLang="en-US">
                <a:latin typeface="Arial" panose="020B0604020202020204" pitchFamily="34" charset="0"/>
              </a:rPr>
            </a:br>
            <a:r>
              <a:rPr lang="en-US" altLang="en-US">
                <a:latin typeface="Arial" panose="020B0604020202020204" pitchFamily="34" charset="0"/>
              </a:rPr>
              <a:t>2. There is not enough written information in languages other than English, and not enough telecommunications, utility and CPUC staff available to communicate directly in several languages. </a:t>
            </a:r>
            <a:br>
              <a:rPr lang="en-US" altLang="en-US" sz="1100">
                <a:latin typeface="Arial" panose="020B0604020202020204" pitchFamily="34" charset="0"/>
              </a:rPr>
            </a:br>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1EADE111-73DA-4063-9C9D-85CEF4A6267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AD078F-F511-4829-BC2C-C9E9A9CF001D}" type="slidenum">
              <a:rPr lang="en-US" altLang="en-US"/>
              <a:pPr>
                <a:spcBef>
                  <a:spcPct val="0"/>
                </a:spcBef>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564969D-6BDE-4F45-90AA-A054FF91FD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39934F-91EC-497A-833D-6DC7C9FFED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696A47D-4DED-4F33-9D7B-2CA7D9266347}"/>
              </a:ext>
            </a:extLst>
          </p:cNvPr>
          <p:cNvSpPr>
            <a:spLocks noGrp="1" noChangeArrowheads="1"/>
          </p:cNvSpPr>
          <p:nvPr>
            <p:ph type="sldNum" sz="quarter" idx="12"/>
          </p:nvPr>
        </p:nvSpPr>
        <p:spPr>
          <a:ln/>
        </p:spPr>
        <p:txBody>
          <a:bodyPr/>
          <a:lstStyle>
            <a:lvl1pPr>
              <a:defRPr/>
            </a:lvl1pPr>
          </a:lstStyle>
          <a:p>
            <a:fld id="{86E0C1B4-0F4E-4A27-BE3D-23D101612210}" type="slidenum">
              <a:rPr lang="en-US" altLang="en-US"/>
              <a:pPr/>
              <a:t>‹#›</a:t>
            </a:fld>
            <a:endParaRPr lang="en-US" altLang="en-US"/>
          </a:p>
        </p:txBody>
      </p:sp>
    </p:spTree>
    <p:extLst>
      <p:ext uri="{BB962C8B-B14F-4D97-AF65-F5344CB8AC3E}">
        <p14:creationId xmlns:p14="http://schemas.microsoft.com/office/powerpoint/2010/main" val="2859958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8C1056-67DB-46E2-9ACD-628A9178B1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2BED0A-756B-4763-94D1-5E018CDDFE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4D72C502-6FA2-4C32-B96A-F9FB537A0444}"/>
              </a:ext>
            </a:extLst>
          </p:cNvPr>
          <p:cNvSpPr>
            <a:spLocks noGrp="1" noChangeArrowheads="1"/>
          </p:cNvSpPr>
          <p:nvPr>
            <p:ph type="sldNum" sz="quarter" idx="12"/>
          </p:nvPr>
        </p:nvSpPr>
        <p:spPr>
          <a:ln/>
        </p:spPr>
        <p:txBody>
          <a:bodyPr/>
          <a:lstStyle>
            <a:lvl1pPr>
              <a:defRPr/>
            </a:lvl1pPr>
          </a:lstStyle>
          <a:p>
            <a:fld id="{0C61390E-FA73-47CB-ADB4-F37E3B2B5277}" type="slidenum">
              <a:rPr lang="en-US" altLang="en-US"/>
              <a:pPr/>
              <a:t>‹#›</a:t>
            </a:fld>
            <a:endParaRPr lang="en-US" altLang="en-US"/>
          </a:p>
        </p:txBody>
      </p:sp>
    </p:spTree>
    <p:extLst>
      <p:ext uri="{BB962C8B-B14F-4D97-AF65-F5344CB8AC3E}">
        <p14:creationId xmlns:p14="http://schemas.microsoft.com/office/powerpoint/2010/main" val="105885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D75430E-F33B-49E8-B150-C058E47FA6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15C66B-7110-455F-9100-FDEFF1CD1F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A3D9BC10-27AE-4EA9-A8BF-11585D84E56A}"/>
              </a:ext>
            </a:extLst>
          </p:cNvPr>
          <p:cNvSpPr>
            <a:spLocks noGrp="1" noChangeArrowheads="1"/>
          </p:cNvSpPr>
          <p:nvPr>
            <p:ph type="sldNum" sz="quarter" idx="12"/>
          </p:nvPr>
        </p:nvSpPr>
        <p:spPr>
          <a:ln/>
        </p:spPr>
        <p:txBody>
          <a:bodyPr/>
          <a:lstStyle>
            <a:lvl1pPr>
              <a:defRPr/>
            </a:lvl1pPr>
          </a:lstStyle>
          <a:p>
            <a:fld id="{E334206E-04F2-4FEF-B78B-852789A9E60B}" type="slidenum">
              <a:rPr lang="en-US" altLang="en-US"/>
              <a:pPr/>
              <a:t>‹#›</a:t>
            </a:fld>
            <a:endParaRPr lang="en-US" altLang="en-US"/>
          </a:p>
        </p:txBody>
      </p:sp>
    </p:spTree>
    <p:extLst>
      <p:ext uri="{BB962C8B-B14F-4D97-AF65-F5344CB8AC3E}">
        <p14:creationId xmlns:p14="http://schemas.microsoft.com/office/powerpoint/2010/main" val="2466260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84AAF8-4482-44E8-B0EC-2FC6D5335C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1A9EDD-BBCB-4BDE-91FE-799B4033BF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F868EE36-06D0-454A-853F-0FCADB4474DC}"/>
              </a:ext>
            </a:extLst>
          </p:cNvPr>
          <p:cNvSpPr>
            <a:spLocks noGrp="1" noChangeArrowheads="1"/>
          </p:cNvSpPr>
          <p:nvPr>
            <p:ph type="sldNum" sz="quarter" idx="12"/>
          </p:nvPr>
        </p:nvSpPr>
        <p:spPr>
          <a:ln/>
        </p:spPr>
        <p:txBody>
          <a:bodyPr/>
          <a:lstStyle>
            <a:lvl1pPr>
              <a:defRPr/>
            </a:lvl1pPr>
          </a:lstStyle>
          <a:p>
            <a:fld id="{CC952734-D3D8-4BBA-971F-DE6B555ACC8D}" type="slidenum">
              <a:rPr lang="en-US" altLang="en-US"/>
              <a:pPr/>
              <a:t>‹#›</a:t>
            </a:fld>
            <a:endParaRPr lang="en-US" altLang="en-US"/>
          </a:p>
        </p:txBody>
      </p:sp>
    </p:spTree>
    <p:extLst>
      <p:ext uri="{BB962C8B-B14F-4D97-AF65-F5344CB8AC3E}">
        <p14:creationId xmlns:p14="http://schemas.microsoft.com/office/powerpoint/2010/main" val="144945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F85872-36A7-4EE7-9EBA-3BC3878D10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DE47B6-0745-4B5B-B61F-8250AA78D7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E8F921E-E9A5-4E40-8B8E-31155D955E22}"/>
              </a:ext>
            </a:extLst>
          </p:cNvPr>
          <p:cNvSpPr>
            <a:spLocks noGrp="1" noChangeArrowheads="1"/>
          </p:cNvSpPr>
          <p:nvPr>
            <p:ph type="sldNum" sz="quarter" idx="12"/>
          </p:nvPr>
        </p:nvSpPr>
        <p:spPr>
          <a:ln/>
        </p:spPr>
        <p:txBody>
          <a:bodyPr/>
          <a:lstStyle>
            <a:lvl1pPr>
              <a:defRPr/>
            </a:lvl1pPr>
          </a:lstStyle>
          <a:p>
            <a:fld id="{EC59C6E8-BE6D-4989-910D-3295EC60CC4D}" type="slidenum">
              <a:rPr lang="en-US" altLang="en-US"/>
              <a:pPr/>
              <a:t>‹#›</a:t>
            </a:fld>
            <a:endParaRPr lang="en-US" altLang="en-US"/>
          </a:p>
        </p:txBody>
      </p:sp>
    </p:spTree>
    <p:extLst>
      <p:ext uri="{BB962C8B-B14F-4D97-AF65-F5344CB8AC3E}">
        <p14:creationId xmlns:p14="http://schemas.microsoft.com/office/powerpoint/2010/main" val="297097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E312ABB-413A-46E6-AB2E-163B1D3ECA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71E91D-AD86-4E7B-8C85-A90655F457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C3CE498F-58FC-477A-987D-F56B27918246}"/>
              </a:ext>
            </a:extLst>
          </p:cNvPr>
          <p:cNvSpPr>
            <a:spLocks noGrp="1" noChangeArrowheads="1"/>
          </p:cNvSpPr>
          <p:nvPr>
            <p:ph type="sldNum" sz="quarter" idx="12"/>
          </p:nvPr>
        </p:nvSpPr>
        <p:spPr>
          <a:ln/>
        </p:spPr>
        <p:txBody>
          <a:bodyPr/>
          <a:lstStyle>
            <a:lvl1pPr>
              <a:defRPr/>
            </a:lvl1pPr>
          </a:lstStyle>
          <a:p>
            <a:fld id="{F7B846A3-3226-495B-ADA5-AD5E0C2BB6DE}" type="slidenum">
              <a:rPr lang="en-US" altLang="en-US"/>
              <a:pPr/>
              <a:t>‹#›</a:t>
            </a:fld>
            <a:endParaRPr lang="en-US" altLang="en-US"/>
          </a:p>
        </p:txBody>
      </p:sp>
    </p:spTree>
    <p:extLst>
      <p:ext uri="{BB962C8B-B14F-4D97-AF65-F5344CB8AC3E}">
        <p14:creationId xmlns:p14="http://schemas.microsoft.com/office/powerpoint/2010/main" val="325182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7F4D084-A7A6-4928-8CF6-AE8B773385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2C8033-6C40-4C4B-9C1B-5142BA02BE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E0AC62EE-B4E4-480A-BFF4-2B19FBCF10E0}"/>
              </a:ext>
            </a:extLst>
          </p:cNvPr>
          <p:cNvSpPr>
            <a:spLocks noGrp="1" noChangeArrowheads="1"/>
          </p:cNvSpPr>
          <p:nvPr>
            <p:ph type="sldNum" sz="quarter" idx="12"/>
          </p:nvPr>
        </p:nvSpPr>
        <p:spPr>
          <a:ln/>
        </p:spPr>
        <p:txBody>
          <a:bodyPr/>
          <a:lstStyle>
            <a:lvl1pPr>
              <a:defRPr/>
            </a:lvl1pPr>
          </a:lstStyle>
          <a:p>
            <a:fld id="{C1CE9BDC-71D3-40FB-8BF6-09E9AFE55BA6}" type="slidenum">
              <a:rPr lang="en-US" altLang="en-US"/>
              <a:pPr/>
              <a:t>‹#›</a:t>
            </a:fld>
            <a:endParaRPr lang="en-US" altLang="en-US"/>
          </a:p>
        </p:txBody>
      </p:sp>
    </p:spTree>
    <p:extLst>
      <p:ext uri="{BB962C8B-B14F-4D97-AF65-F5344CB8AC3E}">
        <p14:creationId xmlns:p14="http://schemas.microsoft.com/office/powerpoint/2010/main" val="416166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BB2290-1621-4D4B-AFA6-EDCA1B6307D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A061635-1875-4F06-A44F-D0F6E3B1D1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B7E121C5-582E-410D-B644-FCDE7691AC5C}"/>
              </a:ext>
            </a:extLst>
          </p:cNvPr>
          <p:cNvSpPr>
            <a:spLocks noGrp="1" noChangeArrowheads="1"/>
          </p:cNvSpPr>
          <p:nvPr>
            <p:ph type="sldNum" sz="quarter" idx="12"/>
          </p:nvPr>
        </p:nvSpPr>
        <p:spPr>
          <a:ln/>
        </p:spPr>
        <p:txBody>
          <a:bodyPr/>
          <a:lstStyle>
            <a:lvl1pPr>
              <a:defRPr/>
            </a:lvl1pPr>
          </a:lstStyle>
          <a:p>
            <a:fld id="{A33D83A1-32A9-4C70-877C-CA192DE84EF7}" type="slidenum">
              <a:rPr lang="en-US" altLang="en-US"/>
              <a:pPr/>
              <a:t>‹#›</a:t>
            </a:fld>
            <a:endParaRPr lang="en-US" altLang="en-US"/>
          </a:p>
        </p:txBody>
      </p:sp>
    </p:spTree>
    <p:extLst>
      <p:ext uri="{BB962C8B-B14F-4D97-AF65-F5344CB8AC3E}">
        <p14:creationId xmlns:p14="http://schemas.microsoft.com/office/powerpoint/2010/main" val="188076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8D5753-FA2F-43DB-834F-318E93C313D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365B5C8-A2BA-49BC-9E90-68447217C3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6DD44EB0-3437-4CC3-9DA2-9069FF0EC582}"/>
              </a:ext>
            </a:extLst>
          </p:cNvPr>
          <p:cNvSpPr>
            <a:spLocks noGrp="1" noChangeArrowheads="1"/>
          </p:cNvSpPr>
          <p:nvPr>
            <p:ph type="sldNum" sz="quarter" idx="12"/>
          </p:nvPr>
        </p:nvSpPr>
        <p:spPr>
          <a:ln/>
        </p:spPr>
        <p:txBody>
          <a:bodyPr/>
          <a:lstStyle>
            <a:lvl1pPr>
              <a:defRPr/>
            </a:lvl1pPr>
          </a:lstStyle>
          <a:p>
            <a:fld id="{155477DF-510E-472C-BA02-EBE369FDF930}" type="slidenum">
              <a:rPr lang="en-US" altLang="en-US"/>
              <a:pPr/>
              <a:t>‹#›</a:t>
            </a:fld>
            <a:endParaRPr lang="en-US" altLang="en-US"/>
          </a:p>
        </p:txBody>
      </p:sp>
    </p:spTree>
    <p:extLst>
      <p:ext uri="{BB962C8B-B14F-4D97-AF65-F5344CB8AC3E}">
        <p14:creationId xmlns:p14="http://schemas.microsoft.com/office/powerpoint/2010/main" val="392259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069275-0E78-4ACD-ADA4-92A5BA5E1E1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5185FC9-9087-459D-9D8C-3CA975B472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456A8E60-5933-4C60-9153-AF27BF666EEA}"/>
              </a:ext>
            </a:extLst>
          </p:cNvPr>
          <p:cNvSpPr>
            <a:spLocks noGrp="1" noChangeArrowheads="1"/>
          </p:cNvSpPr>
          <p:nvPr>
            <p:ph type="sldNum" sz="quarter" idx="12"/>
          </p:nvPr>
        </p:nvSpPr>
        <p:spPr>
          <a:ln/>
        </p:spPr>
        <p:txBody>
          <a:bodyPr/>
          <a:lstStyle>
            <a:lvl1pPr>
              <a:defRPr/>
            </a:lvl1pPr>
          </a:lstStyle>
          <a:p>
            <a:fld id="{C3EE586B-C9DB-42D7-B505-50F4C750C622}" type="slidenum">
              <a:rPr lang="en-US" altLang="en-US"/>
              <a:pPr/>
              <a:t>‹#›</a:t>
            </a:fld>
            <a:endParaRPr lang="en-US" altLang="en-US"/>
          </a:p>
        </p:txBody>
      </p:sp>
    </p:spTree>
    <p:extLst>
      <p:ext uri="{BB962C8B-B14F-4D97-AF65-F5344CB8AC3E}">
        <p14:creationId xmlns:p14="http://schemas.microsoft.com/office/powerpoint/2010/main" val="135135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0AF7993-8704-44E7-B1EE-D04C882E58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0720B1-D5D5-4252-8586-F2749D57C0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F6ADF713-6C59-4B6E-B968-F70D760C8737}"/>
              </a:ext>
            </a:extLst>
          </p:cNvPr>
          <p:cNvSpPr>
            <a:spLocks noGrp="1" noChangeArrowheads="1"/>
          </p:cNvSpPr>
          <p:nvPr>
            <p:ph type="sldNum" sz="quarter" idx="12"/>
          </p:nvPr>
        </p:nvSpPr>
        <p:spPr>
          <a:ln/>
        </p:spPr>
        <p:txBody>
          <a:bodyPr/>
          <a:lstStyle>
            <a:lvl1pPr>
              <a:defRPr/>
            </a:lvl1pPr>
          </a:lstStyle>
          <a:p>
            <a:fld id="{169467CD-445C-4E35-B15A-0C2C389FF282}" type="slidenum">
              <a:rPr lang="en-US" altLang="en-US"/>
              <a:pPr/>
              <a:t>‹#›</a:t>
            </a:fld>
            <a:endParaRPr lang="en-US" altLang="en-US"/>
          </a:p>
        </p:txBody>
      </p:sp>
    </p:spTree>
    <p:extLst>
      <p:ext uri="{BB962C8B-B14F-4D97-AF65-F5344CB8AC3E}">
        <p14:creationId xmlns:p14="http://schemas.microsoft.com/office/powerpoint/2010/main" val="382469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5A2D0AB-D7A0-4261-9CC1-B071D8DC5C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99F041D-84FA-45D0-8FAA-145C8DD312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B03F4A3D-076D-4C87-B165-2CAD255A9746}"/>
              </a:ext>
            </a:extLst>
          </p:cNvPr>
          <p:cNvSpPr>
            <a:spLocks noGrp="1" noChangeArrowheads="1"/>
          </p:cNvSpPr>
          <p:nvPr>
            <p:ph type="sldNum" sz="quarter" idx="12"/>
          </p:nvPr>
        </p:nvSpPr>
        <p:spPr>
          <a:ln/>
        </p:spPr>
        <p:txBody>
          <a:bodyPr/>
          <a:lstStyle>
            <a:lvl1pPr>
              <a:defRPr/>
            </a:lvl1pPr>
          </a:lstStyle>
          <a:p>
            <a:fld id="{01B1AB1A-9A3F-4568-87DC-139101DCB197}" type="slidenum">
              <a:rPr lang="en-US" altLang="en-US"/>
              <a:pPr/>
              <a:t>‹#›</a:t>
            </a:fld>
            <a:endParaRPr lang="en-US" altLang="en-US"/>
          </a:p>
        </p:txBody>
      </p:sp>
    </p:spTree>
    <p:extLst>
      <p:ext uri="{BB962C8B-B14F-4D97-AF65-F5344CB8AC3E}">
        <p14:creationId xmlns:p14="http://schemas.microsoft.com/office/powerpoint/2010/main" val="85121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a:extLst>
              <a:ext uri="{FF2B5EF4-FFF2-40B4-BE49-F238E27FC236}">
                <a16:creationId xmlns:a16="http://schemas.microsoft.com/office/drawing/2014/main" id="{0D6379E2-952F-42B8-99BF-CED9AE7083B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BA468E76-FD8B-4CC8-9F45-0BEC5AF35EA2}"/>
              </a:ext>
            </a:extLst>
          </p:cNvPr>
          <p:cNvSpPr>
            <a:spLocks noGrp="1" noChangeArrowheads="1"/>
          </p:cNvSpPr>
          <p:nvPr>
            <p:ph type="title"/>
          </p:nvPr>
        </p:nvSpPr>
        <p:spPr bwMode="auto">
          <a:xfrm>
            <a:off x="457200" y="8382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760F4D8F-9B6C-435B-A43E-C4E106BD80F2}"/>
              </a:ext>
            </a:extLst>
          </p:cNvPr>
          <p:cNvSpPr>
            <a:spLocks noGrp="1" noChangeArrowheads="1"/>
          </p:cNvSpPr>
          <p:nvPr>
            <p:ph type="body" idx="1"/>
          </p:nvPr>
        </p:nvSpPr>
        <p:spPr bwMode="auto">
          <a:xfrm>
            <a:off x="457200" y="2057400"/>
            <a:ext cx="82296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27E0E7F3-F4BC-445C-97B3-1F91DE51D519}"/>
              </a:ext>
            </a:extLst>
          </p:cNvPr>
          <p:cNvSpPr>
            <a:spLocks noGrp="1" noChangeArrowheads="1"/>
          </p:cNvSpPr>
          <p:nvPr>
            <p:ph type="dt" sz="half" idx="2"/>
          </p:nvPr>
        </p:nvSpPr>
        <p:spPr bwMode="auto">
          <a:xfrm>
            <a:off x="6172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45C1C417-7024-4C52-8BD4-285247422F96}"/>
              </a:ext>
            </a:extLst>
          </p:cNvPr>
          <p:cNvSpPr>
            <a:spLocks noGrp="1" noChangeArrowheads="1"/>
          </p:cNvSpPr>
          <p:nvPr>
            <p:ph type="ftr" sz="quarter" idx="3"/>
          </p:nvPr>
        </p:nvSpPr>
        <p:spPr bwMode="auto">
          <a:xfrm>
            <a:off x="2209800" y="6245225"/>
            <a:ext cx="3886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2" name="Rectangle 8">
            <a:extLst>
              <a:ext uri="{FF2B5EF4-FFF2-40B4-BE49-F238E27FC236}">
                <a16:creationId xmlns:a16="http://schemas.microsoft.com/office/drawing/2014/main" id="{F7ED851E-2DF8-4D82-9E67-4B2D14026501}"/>
              </a:ext>
            </a:extLst>
          </p:cNvPr>
          <p:cNvSpPr>
            <a:spLocks noGrp="1" noChangeArrowheads="1"/>
          </p:cNvSpPr>
          <p:nvPr>
            <p:ph type="sldNum" sz="quarter" idx="4"/>
          </p:nvPr>
        </p:nvSpPr>
        <p:spPr bwMode="auto">
          <a:xfrm>
            <a:off x="457200" y="6245225"/>
            <a:ext cx="167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6EDF9E26-BAE3-4C49-847B-595FB5B29D5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a:extLst>
              <a:ext uri="{FF2B5EF4-FFF2-40B4-BE49-F238E27FC236}">
                <a16:creationId xmlns:a16="http://schemas.microsoft.com/office/drawing/2014/main" id="{C71B25A3-DA11-456A-AA5B-A77C7FBF3B2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06B0B1-CF11-4285-A675-417B075DA1A4}" type="slidenum">
              <a:rPr lang="en-US" altLang="en-US" sz="1400"/>
              <a:pPr>
                <a:spcBef>
                  <a:spcPct val="0"/>
                </a:spcBef>
                <a:buFontTx/>
                <a:buNone/>
              </a:pPr>
              <a:t>1</a:t>
            </a:fld>
            <a:endParaRPr lang="en-US" altLang="en-US" sz="1400"/>
          </a:p>
        </p:txBody>
      </p:sp>
      <p:sp>
        <p:nvSpPr>
          <p:cNvPr id="2051" name="Rectangle 4">
            <a:extLst>
              <a:ext uri="{FF2B5EF4-FFF2-40B4-BE49-F238E27FC236}">
                <a16:creationId xmlns:a16="http://schemas.microsoft.com/office/drawing/2014/main" id="{AE9922FF-BF5B-49BE-B030-5E060E756F6C}"/>
              </a:ext>
            </a:extLst>
          </p:cNvPr>
          <p:cNvSpPr>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b="1">
              <a:solidFill>
                <a:srgbClr val="3333FF"/>
              </a:solidFill>
            </a:endParaRPr>
          </a:p>
        </p:txBody>
      </p:sp>
      <p:sp>
        <p:nvSpPr>
          <p:cNvPr id="2052" name="Rectangle 8">
            <a:extLst>
              <a:ext uri="{FF2B5EF4-FFF2-40B4-BE49-F238E27FC236}">
                <a16:creationId xmlns:a16="http://schemas.microsoft.com/office/drawing/2014/main" id="{F0F34D07-35F8-4EBD-8D85-531A0387351C}"/>
              </a:ext>
            </a:extLst>
          </p:cNvPr>
          <p:cNvSpPr>
            <a:spLocks noChangeArrowheads="1"/>
          </p:cNvSpPr>
          <p:nvPr/>
        </p:nvSpPr>
        <p:spPr bwMode="auto">
          <a:xfrm>
            <a:off x="3429000" y="1219200"/>
            <a:ext cx="4724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ts val="0"/>
              </a:spcBef>
              <a:spcAft>
                <a:spcPts val="600"/>
              </a:spcAft>
              <a:buFontTx/>
              <a:buNone/>
              <a:defRPr/>
            </a:pPr>
            <a:r>
              <a:rPr lang="en-US" altLang="en-US" sz="6000" b="1" spc="600" dirty="0">
                <a:solidFill>
                  <a:schemeClr val="accent6"/>
                </a:solidFill>
                <a:latin typeface="+mn-lt"/>
              </a:rPr>
              <a:t>TEAM</a:t>
            </a:r>
          </a:p>
          <a:p>
            <a:pPr algn="r" eaLnBrk="1" hangingPunct="1">
              <a:spcBef>
                <a:spcPts val="0"/>
              </a:spcBef>
              <a:spcAft>
                <a:spcPts val="600"/>
              </a:spcAft>
              <a:buFontTx/>
              <a:buNone/>
              <a:defRPr/>
            </a:pPr>
            <a:r>
              <a:rPr lang="en-US" altLang="en-US" sz="6000" b="1" spc="600" dirty="0">
                <a:solidFill>
                  <a:schemeClr val="accent6"/>
                </a:solidFill>
                <a:latin typeface="+mn-lt"/>
              </a:rPr>
              <a:t>and</a:t>
            </a:r>
          </a:p>
          <a:p>
            <a:pPr algn="r" eaLnBrk="1" hangingPunct="1">
              <a:lnSpc>
                <a:spcPct val="113000"/>
              </a:lnSpc>
              <a:spcBef>
                <a:spcPts val="0"/>
              </a:spcBef>
              <a:spcAft>
                <a:spcPts val="600"/>
              </a:spcAft>
              <a:buFontTx/>
              <a:buNone/>
              <a:defRPr/>
            </a:pPr>
            <a:r>
              <a:rPr lang="en-US" altLang="en-US" sz="6000" b="1" spc="600" dirty="0">
                <a:solidFill>
                  <a:schemeClr val="accent6"/>
                </a:solidFill>
                <a:latin typeface="+mn-lt"/>
              </a:rPr>
              <a:t>CHANGES</a:t>
            </a:r>
          </a:p>
          <a:p>
            <a:pPr algn="ctr" eaLnBrk="1" hangingPunct="1">
              <a:lnSpc>
                <a:spcPct val="150000"/>
              </a:lnSpc>
              <a:spcBef>
                <a:spcPct val="0"/>
              </a:spcBef>
              <a:spcAft>
                <a:spcPts val="600"/>
              </a:spcAft>
              <a:buFontTx/>
              <a:buNone/>
              <a:defRPr/>
            </a:pPr>
            <a:endParaRPr lang="en-US" altLang="en-US" sz="1800" b="1" dirty="0"/>
          </a:p>
          <a:p>
            <a:pPr algn="ctr" eaLnBrk="1" hangingPunct="1">
              <a:lnSpc>
                <a:spcPct val="150000"/>
              </a:lnSpc>
              <a:spcBef>
                <a:spcPct val="0"/>
              </a:spcBef>
              <a:spcAft>
                <a:spcPts val="600"/>
              </a:spcAft>
              <a:buFontTx/>
              <a:buNone/>
              <a:defRPr/>
            </a:pPr>
            <a:br>
              <a:rPr lang="en-US" altLang="en-US" sz="2800" b="1" dirty="0"/>
            </a:br>
            <a:endParaRPr lang="en-US" altLang="en-US" sz="1200" b="1" dirty="0"/>
          </a:p>
          <a:p>
            <a:pPr algn="ctr" eaLnBrk="1" hangingPunct="1">
              <a:lnSpc>
                <a:spcPct val="150000"/>
              </a:lnSpc>
              <a:spcBef>
                <a:spcPct val="0"/>
              </a:spcBef>
              <a:spcAft>
                <a:spcPts val="600"/>
              </a:spcAft>
              <a:buFontTx/>
              <a:buNone/>
              <a:defRPr/>
            </a:pPr>
            <a:endParaRPr lang="en-US" altLang="en-US" sz="1600" b="1" dirty="0"/>
          </a:p>
        </p:txBody>
      </p:sp>
      <p:sp>
        <p:nvSpPr>
          <p:cNvPr id="2053" name="Rectangle 9">
            <a:extLst>
              <a:ext uri="{FF2B5EF4-FFF2-40B4-BE49-F238E27FC236}">
                <a16:creationId xmlns:a16="http://schemas.microsoft.com/office/drawing/2014/main" id="{B79C71C7-1AC3-4340-9C16-48EE2B83DF34}"/>
              </a:ext>
            </a:extLst>
          </p:cNvPr>
          <p:cNvSpPr>
            <a:spLocks noChangeArrowheads="1"/>
          </p:cNvSpPr>
          <p:nvPr/>
        </p:nvSpPr>
        <p:spPr bwMode="auto">
          <a:xfrm>
            <a:off x="457200" y="6248400"/>
            <a:ext cx="3048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54" name="Picture 10" descr="PUC_ColorSeal_PowerPoint">
            <a:extLst>
              <a:ext uri="{FF2B5EF4-FFF2-40B4-BE49-F238E27FC236}">
                <a16:creationId xmlns:a16="http://schemas.microsoft.com/office/drawing/2014/main" id="{EAC447AE-D816-422E-86C5-EAC84CD06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050925"/>
            <a:ext cx="29337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Box 2">
            <a:extLst>
              <a:ext uri="{FF2B5EF4-FFF2-40B4-BE49-F238E27FC236}">
                <a16:creationId xmlns:a16="http://schemas.microsoft.com/office/drawing/2014/main" id="{90717D7B-CF84-40A4-BA9D-82E7124ED761}"/>
              </a:ext>
            </a:extLst>
          </p:cNvPr>
          <p:cNvSpPr txBox="1">
            <a:spLocks noChangeArrowheads="1"/>
          </p:cNvSpPr>
          <p:nvPr/>
        </p:nvSpPr>
        <p:spPr bwMode="auto">
          <a:xfrm>
            <a:off x="598488" y="4495800"/>
            <a:ext cx="7554912"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150000"/>
              </a:lnSpc>
              <a:spcBef>
                <a:spcPct val="0"/>
              </a:spcBef>
              <a:spcAft>
                <a:spcPts val="600"/>
              </a:spcAft>
              <a:buFontTx/>
              <a:buNone/>
            </a:pPr>
            <a:r>
              <a:rPr lang="en-US" altLang="en-US" sz="4000" b="1"/>
              <a:t>Report to the LIOB </a:t>
            </a:r>
            <a:br>
              <a:rPr lang="en-US" altLang="en-US" sz="2800" b="1"/>
            </a:br>
            <a:r>
              <a:rPr lang="en-US" altLang="en-US" sz="1800" b="1"/>
              <a:t>Public Advisor’s Office, California Public Utilities Commission</a:t>
            </a:r>
          </a:p>
          <a:p>
            <a:pPr algn="r" eaLnBrk="1" hangingPunct="1">
              <a:lnSpc>
                <a:spcPct val="150000"/>
              </a:lnSpc>
              <a:spcBef>
                <a:spcPct val="0"/>
              </a:spcBef>
              <a:spcAft>
                <a:spcPts val="600"/>
              </a:spcAft>
              <a:buFontTx/>
              <a:buNone/>
            </a:pPr>
            <a:r>
              <a:rPr lang="en-US" altLang="en-US" sz="1600" b="1"/>
              <a:t>February 23, 2016    </a:t>
            </a:r>
          </a:p>
          <a:p>
            <a:pPr algn="r" eaLnBrk="1" hangingPunct="1">
              <a:lnSpc>
                <a:spcPct val="150000"/>
              </a:lnSpc>
              <a:spcBef>
                <a:spcPct val="0"/>
              </a:spcBef>
              <a:spcAft>
                <a:spcPts val="600"/>
              </a:spcAft>
              <a:buFontTx/>
              <a:buNone/>
            </a:pPr>
            <a:r>
              <a:rPr lang="en-US" altLang="en-US" sz="1600" b="1"/>
              <a:t>    </a:t>
            </a:r>
          </a:p>
          <a:p>
            <a:pPr eaLnBrk="1" hangingPunct="1">
              <a:lnSpc>
                <a:spcPct val="150000"/>
              </a:lnSpc>
              <a:spcBef>
                <a:spcPct val="0"/>
              </a:spcBef>
              <a:spcAft>
                <a:spcPts val="600"/>
              </a:spcAft>
              <a:buFontTx/>
              <a:buNone/>
            </a:pPr>
            <a:endParaRPr lang="en-US" altLang="en-US" sz="1600" b="1"/>
          </a:p>
          <a:p>
            <a:pPr eaLnBrk="1" hangingPunct="1">
              <a:lnSpc>
                <a:spcPct val="150000"/>
              </a:lnSpc>
              <a:spcBef>
                <a:spcPct val="0"/>
              </a:spcBef>
              <a:spcAft>
                <a:spcPts val="600"/>
              </a:spcAft>
              <a:buFontTx/>
              <a:buNone/>
            </a:pPr>
            <a:endParaRPr lang="en-US" altLang="en-US" sz="1600" b="1"/>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3344D52-4298-4197-8D03-15437DEBC899}"/>
              </a:ext>
            </a:extLst>
          </p:cNvPr>
          <p:cNvSpPr>
            <a:spLocks noGrp="1"/>
          </p:cNvSpPr>
          <p:nvPr>
            <p:ph type="title"/>
          </p:nvPr>
        </p:nvSpPr>
        <p:spPr/>
        <p:txBody>
          <a:bodyPr/>
          <a:lstStyle/>
          <a:p>
            <a:pPr>
              <a:defRPr/>
            </a:pPr>
            <a:r>
              <a:rPr lang="en-US" altLang="en-US" sz="4800" dirty="0">
                <a:solidFill>
                  <a:schemeClr val="accent6"/>
                </a:solidFill>
                <a:latin typeface="Franklin Gothic Medium" panose="020B0603020102020204" pitchFamily="34" charset="0"/>
              </a:rPr>
              <a:t>Program Components</a:t>
            </a:r>
          </a:p>
        </p:txBody>
      </p:sp>
      <p:sp>
        <p:nvSpPr>
          <p:cNvPr id="7171" name="Content Placeholder 2">
            <a:extLst>
              <a:ext uri="{FF2B5EF4-FFF2-40B4-BE49-F238E27FC236}">
                <a16:creationId xmlns:a16="http://schemas.microsoft.com/office/drawing/2014/main" id="{DFEF8BDA-7AF5-420A-A848-E0AA1AE3083D}"/>
              </a:ext>
            </a:extLst>
          </p:cNvPr>
          <p:cNvSpPr>
            <a:spLocks noGrp="1"/>
          </p:cNvSpPr>
          <p:nvPr>
            <p:ph idx="1"/>
          </p:nvPr>
        </p:nvSpPr>
        <p:spPr>
          <a:xfrm>
            <a:off x="457200" y="1981200"/>
            <a:ext cx="8229600" cy="4068763"/>
          </a:xfrm>
        </p:spPr>
        <p:txBody>
          <a:bodyPr/>
          <a:lstStyle/>
          <a:p>
            <a:pPr>
              <a:defRPr/>
            </a:pPr>
            <a:r>
              <a:rPr lang="en-US" altLang="en-US" sz="4000" b="1" i="1" dirty="0"/>
              <a:t>Complaint Resolution</a:t>
            </a:r>
            <a:r>
              <a:rPr lang="en-US" altLang="en-US" sz="2800" dirty="0"/>
              <a:t>, or Needs/Dispute Resolution - helps resolve disputes, or helps receive assistance to pay bills/avoid disconnection.</a:t>
            </a:r>
          </a:p>
          <a:p>
            <a:pPr>
              <a:defRPr/>
            </a:pPr>
            <a:endParaRPr lang="en-US" altLang="en-US" sz="2800" dirty="0">
              <a:latin typeface="Tw Cen MT" pitchFamily="34" charset="0"/>
            </a:endParaRPr>
          </a:p>
          <a:p>
            <a:pPr marL="0" indent="0">
              <a:buFontTx/>
              <a:buNone/>
              <a:defRPr/>
            </a:pPr>
            <a:endParaRPr lang="en-US" altLang="en-US" sz="2800" dirty="0">
              <a:latin typeface="Tw Cen MT" pitchFamily="34" charset="0"/>
            </a:endParaRPr>
          </a:p>
        </p:txBody>
      </p:sp>
      <p:sp>
        <p:nvSpPr>
          <p:cNvPr id="11268" name="Slide Number Placeholder 3">
            <a:extLst>
              <a:ext uri="{FF2B5EF4-FFF2-40B4-BE49-F238E27FC236}">
                <a16:creationId xmlns:a16="http://schemas.microsoft.com/office/drawing/2014/main" id="{E1AE4E56-A048-4D20-8E74-B6DB4213B151}"/>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5CFFD1-C3EE-42C5-A73B-729F463A58EC}" type="slidenum">
              <a:rPr lang="en-US" altLang="en-US" sz="1400"/>
              <a:pPr>
                <a:spcBef>
                  <a:spcPct val="0"/>
                </a:spcBef>
                <a:buFontTx/>
                <a:buNone/>
              </a:pPr>
              <a:t>10</a:t>
            </a:fld>
            <a:endParaRPr lang="en-US" altLang="en-US" sz="1400"/>
          </a:p>
        </p:txBody>
      </p:sp>
      <p:pic>
        <p:nvPicPr>
          <p:cNvPr id="11269" name="Picture 2">
            <a:extLst>
              <a:ext uri="{FF2B5EF4-FFF2-40B4-BE49-F238E27FC236}">
                <a16:creationId xmlns:a16="http://schemas.microsoft.com/office/drawing/2014/main" id="{BBE4E775-1EEE-4655-BBBD-52AE0F11E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954463"/>
            <a:ext cx="66294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4">
            <a:extLst>
              <a:ext uri="{FF2B5EF4-FFF2-40B4-BE49-F238E27FC236}">
                <a16:creationId xmlns:a16="http://schemas.microsoft.com/office/drawing/2014/main" id="{AC2B01E1-E193-4EA8-A8D8-095D29C27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650" y="5205413"/>
            <a:ext cx="22669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B54644D-EC2B-4F88-99D5-B55AAFB12CB3}"/>
              </a:ext>
            </a:extLst>
          </p:cNvPr>
          <p:cNvSpPr>
            <a:spLocks noGrp="1"/>
          </p:cNvSpPr>
          <p:nvPr>
            <p:ph type="title"/>
          </p:nvPr>
        </p:nvSpPr>
        <p:spPr>
          <a:xfrm>
            <a:off x="533400" y="990600"/>
            <a:ext cx="8229600" cy="990600"/>
          </a:xfrm>
        </p:spPr>
        <p:txBody>
          <a:bodyPr/>
          <a:lstStyle/>
          <a:p>
            <a:pPr>
              <a:defRPr/>
            </a:pPr>
            <a:r>
              <a:rPr lang="en-US" altLang="en-US" sz="5400" dirty="0">
                <a:solidFill>
                  <a:schemeClr val="accent6"/>
                </a:solidFill>
                <a:latin typeface="Franklin Gothic Medium" panose="020B0603020102020204" pitchFamily="34" charset="0"/>
              </a:rPr>
              <a:t>Issues</a:t>
            </a:r>
            <a:br>
              <a:rPr lang="en-US" altLang="en-US" dirty="0">
                <a:solidFill>
                  <a:srgbClr val="3333FF"/>
                </a:solidFill>
              </a:rPr>
            </a:br>
            <a:endParaRPr lang="en-US" altLang="en-US" dirty="0"/>
          </a:p>
        </p:txBody>
      </p:sp>
      <p:sp>
        <p:nvSpPr>
          <p:cNvPr id="3" name="Content Placeholder 2">
            <a:extLst>
              <a:ext uri="{FF2B5EF4-FFF2-40B4-BE49-F238E27FC236}">
                <a16:creationId xmlns:a16="http://schemas.microsoft.com/office/drawing/2014/main" id="{A95BEA8E-7D5E-4DAF-A11A-A76F22790F4E}"/>
              </a:ext>
            </a:extLst>
          </p:cNvPr>
          <p:cNvSpPr>
            <a:spLocks noGrp="1"/>
          </p:cNvSpPr>
          <p:nvPr>
            <p:ph idx="1"/>
          </p:nvPr>
        </p:nvSpPr>
        <p:spPr>
          <a:xfrm>
            <a:off x="566738" y="1485900"/>
            <a:ext cx="7848600" cy="838200"/>
          </a:xfrm>
        </p:spPr>
        <p:txBody>
          <a:bodyPr/>
          <a:lstStyle/>
          <a:p>
            <a:pPr marL="0" indent="0" algn="just">
              <a:buFontTx/>
              <a:buNone/>
              <a:defRPr/>
            </a:pPr>
            <a:r>
              <a:rPr lang="en-US" sz="3600" b="1" spc="300" dirty="0"/>
              <a:t>TEAM</a:t>
            </a:r>
          </a:p>
          <a:p>
            <a:pPr marL="0" indent="0" algn="just">
              <a:buFontTx/>
              <a:buNone/>
              <a:defRPr/>
            </a:pPr>
            <a:endParaRPr lang="en-US" sz="1600" dirty="0"/>
          </a:p>
          <a:p>
            <a:pPr marL="285750" indent="-285750">
              <a:buFont typeface="Arial" panose="020B0604020202020204" pitchFamily="34" charset="0"/>
              <a:buChar char="•"/>
              <a:defRPr/>
            </a:pPr>
            <a:r>
              <a:rPr lang="en-US" sz="2800" dirty="0"/>
              <a:t>“Insurance” for inside wiring has been sold to tenants, who have only one landline phone. Landlords, not their tenants, are responsible for maintenance of inside wiring up to the first connection.  </a:t>
            </a:r>
          </a:p>
          <a:p>
            <a:pPr marL="285750" indent="-285750">
              <a:buFont typeface="Arial" panose="020B0604020202020204" pitchFamily="34" charset="0"/>
              <a:buChar char="•"/>
              <a:defRPr/>
            </a:pPr>
            <a:r>
              <a:rPr lang="en-US" sz="2800" dirty="0"/>
              <a:t>These consumers should not have been sold the insurance.</a:t>
            </a:r>
          </a:p>
          <a:p>
            <a:pPr marL="285750" indent="-285750">
              <a:buFont typeface="Arial" panose="020B0604020202020204" pitchFamily="34" charset="0"/>
              <a:buChar char="•"/>
              <a:defRPr/>
            </a:pPr>
            <a:endParaRPr lang="en-US" sz="1100" dirty="0"/>
          </a:p>
          <a:p>
            <a:pPr>
              <a:buFont typeface="Wingdings" panose="05000000000000000000" pitchFamily="2" charset="2"/>
              <a:buChar char="Ø"/>
              <a:defRPr/>
            </a:pPr>
            <a:r>
              <a:rPr lang="en-US" sz="2800" b="1" i="1" dirty="0"/>
              <a:t>TEAM advocates for adjustments</a:t>
            </a:r>
            <a:r>
              <a:rPr lang="en-US" sz="2800" dirty="0"/>
              <a:t>.</a:t>
            </a:r>
          </a:p>
          <a:p>
            <a:pPr marL="0" indent="0" algn="ctr">
              <a:buFontTx/>
              <a:buNone/>
              <a:defRPr/>
            </a:pPr>
            <a:endParaRPr lang="en-US" sz="3600" b="1" dirty="0">
              <a:solidFill>
                <a:srgbClr val="3333FF"/>
              </a:solidFill>
              <a:latin typeface="+mj-lt"/>
              <a:ea typeface="+mj-ea"/>
              <a:cs typeface="+mj-cs"/>
            </a:endParaRPr>
          </a:p>
        </p:txBody>
      </p:sp>
      <p:sp>
        <p:nvSpPr>
          <p:cNvPr id="12292" name="Slide Number Placeholder 3">
            <a:extLst>
              <a:ext uri="{FF2B5EF4-FFF2-40B4-BE49-F238E27FC236}">
                <a16:creationId xmlns:a16="http://schemas.microsoft.com/office/drawing/2014/main" id="{09F98745-0E36-437F-A0BB-95D593784A6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6A739DE-9CCB-4A03-B483-FD48EA662CD0}" type="slidenum">
              <a:rPr lang="en-US" altLang="en-US" sz="1400"/>
              <a:pPr>
                <a:spcBef>
                  <a:spcPct val="0"/>
                </a:spcBef>
                <a:buFontTx/>
                <a:buNone/>
              </a:pPr>
              <a:t>11</a:t>
            </a:fld>
            <a:endParaRPr lang="en-US" altLang="en-US" sz="1400"/>
          </a:p>
        </p:txBody>
      </p:sp>
    </p:spTree>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1D7F15D-C8E5-4A30-8744-7EC3C466EED1}"/>
              </a:ext>
            </a:extLst>
          </p:cNvPr>
          <p:cNvSpPr>
            <a:spLocks noGrp="1"/>
          </p:cNvSpPr>
          <p:nvPr>
            <p:ph type="title"/>
          </p:nvPr>
        </p:nvSpPr>
        <p:spPr>
          <a:xfrm>
            <a:off x="457200" y="1066800"/>
            <a:ext cx="8229600" cy="990600"/>
          </a:xfrm>
        </p:spPr>
        <p:txBody>
          <a:bodyPr/>
          <a:lstStyle/>
          <a:p>
            <a:pPr>
              <a:defRPr/>
            </a:pPr>
            <a:r>
              <a:rPr lang="en-US" altLang="en-US" sz="5400" spc="300" dirty="0">
                <a:solidFill>
                  <a:schemeClr val="accent6"/>
                </a:solidFill>
                <a:latin typeface="Franklin Gothic Medium" panose="020B0603020102020204" pitchFamily="34" charset="0"/>
              </a:rPr>
              <a:t>Issues</a:t>
            </a:r>
            <a:br>
              <a:rPr lang="en-US" altLang="en-US" sz="5400" spc="300" dirty="0">
                <a:solidFill>
                  <a:srgbClr val="002060"/>
                </a:solidFill>
              </a:rPr>
            </a:br>
            <a:endParaRPr lang="en-US" altLang="en-US" sz="5400" spc="300" dirty="0">
              <a:solidFill>
                <a:srgbClr val="002060"/>
              </a:solidFill>
            </a:endParaRPr>
          </a:p>
        </p:txBody>
      </p:sp>
      <p:sp>
        <p:nvSpPr>
          <p:cNvPr id="3" name="Content Placeholder 2">
            <a:extLst>
              <a:ext uri="{FF2B5EF4-FFF2-40B4-BE49-F238E27FC236}">
                <a16:creationId xmlns:a16="http://schemas.microsoft.com/office/drawing/2014/main" id="{9034BA62-A61F-41B0-A09A-B9B254FADD9C}"/>
              </a:ext>
            </a:extLst>
          </p:cNvPr>
          <p:cNvSpPr>
            <a:spLocks noGrp="1"/>
          </p:cNvSpPr>
          <p:nvPr>
            <p:ph idx="1"/>
          </p:nvPr>
        </p:nvSpPr>
        <p:spPr>
          <a:xfrm>
            <a:off x="457200" y="1676400"/>
            <a:ext cx="8077200" cy="838200"/>
          </a:xfrm>
        </p:spPr>
        <p:txBody>
          <a:bodyPr/>
          <a:lstStyle/>
          <a:p>
            <a:pPr marL="0" indent="0">
              <a:buFontTx/>
              <a:buNone/>
              <a:defRPr/>
            </a:pPr>
            <a:r>
              <a:rPr lang="en-US" sz="3600" b="1" spc="300" dirty="0"/>
              <a:t>TEAM</a:t>
            </a:r>
          </a:p>
          <a:p>
            <a:pPr marL="0" indent="0">
              <a:buFontTx/>
              <a:buNone/>
              <a:defRPr/>
            </a:pPr>
            <a:endParaRPr lang="en-US" sz="1600" dirty="0"/>
          </a:p>
          <a:p>
            <a:pPr marL="285750" indent="-285750">
              <a:buFont typeface="Arial" panose="020B0604020202020204" pitchFamily="34" charset="0"/>
              <a:buChar char="•"/>
              <a:defRPr/>
            </a:pPr>
            <a:r>
              <a:rPr lang="en-US" sz="2800" dirty="0"/>
              <a:t>LEP clients need help understanding the rules to enroll and remain on California </a:t>
            </a:r>
            <a:r>
              <a:rPr lang="en-US" sz="2800" dirty="0" err="1"/>
              <a:t>LifeLine</a:t>
            </a:r>
            <a:r>
              <a:rPr lang="en-US" sz="2800" dirty="0"/>
              <a:t>.  Also clients who write in their language’s characters, which do not use the Roman alphabet upon which English is based, do not have the standard signature or initials acceptable for the forms. </a:t>
            </a:r>
          </a:p>
          <a:p>
            <a:pPr>
              <a:buFont typeface="Wingdings" panose="05000000000000000000" pitchFamily="2" charset="2"/>
              <a:buChar char="Ø"/>
              <a:defRPr/>
            </a:pPr>
            <a:r>
              <a:rPr lang="en-US" sz="2800" b="1" i="1" dirty="0"/>
              <a:t>TEAM is discussing this with CAB. </a:t>
            </a:r>
          </a:p>
          <a:p>
            <a:pPr marL="0" indent="0" algn="ctr">
              <a:buFontTx/>
              <a:buNone/>
              <a:defRPr/>
            </a:pPr>
            <a:endParaRPr lang="en-US" sz="3600" b="1" dirty="0">
              <a:solidFill>
                <a:srgbClr val="3333FF"/>
              </a:solidFill>
              <a:latin typeface="+mj-lt"/>
              <a:ea typeface="+mj-ea"/>
              <a:cs typeface="+mj-cs"/>
            </a:endParaRPr>
          </a:p>
        </p:txBody>
      </p:sp>
      <p:sp>
        <p:nvSpPr>
          <p:cNvPr id="13316" name="Slide Number Placeholder 3">
            <a:extLst>
              <a:ext uri="{FF2B5EF4-FFF2-40B4-BE49-F238E27FC236}">
                <a16:creationId xmlns:a16="http://schemas.microsoft.com/office/drawing/2014/main" id="{7B9D7B03-8656-4904-BE1E-1FCF7566487D}"/>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A0DD37-8F60-4537-B577-988BAFB5A9A1}" type="slidenum">
              <a:rPr lang="en-US" altLang="en-US" sz="1400"/>
              <a:pPr>
                <a:spcBef>
                  <a:spcPct val="0"/>
                </a:spcBef>
                <a:buFontTx/>
                <a:buNone/>
              </a:pPr>
              <a:t>12</a:t>
            </a:fld>
            <a:endParaRPr lang="en-US" altLang="en-US" sz="1400"/>
          </a:p>
        </p:txBody>
      </p:sp>
    </p:spTree>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9BFE9C9-3A6C-4082-9B9B-C8DD1B1EA1DF}"/>
              </a:ext>
            </a:extLst>
          </p:cNvPr>
          <p:cNvSpPr>
            <a:spLocks noGrp="1"/>
          </p:cNvSpPr>
          <p:nvPr>
            <p:ph type="title"/>
          </p:nvPr>
        </p:nvSpPr>
        <p:spPr>
          <a:xfrm>
            <a:off x="457200" y="1074738"/>
            <a:ext cx="8229600" cy="990600"/>
          </a:xfrm>
        </p:spPr>
        <p:txBody>
          <a:bodyPr/>
          <a:lstStyle/>
          <a:p>
            <a:pPr>
              <a:defRPr/>
            </a:pPr>
            <a:r>
              <a:rPr lang="en-US" altLang="en-US" sz="5400" dirty="0">
                <a:solidFill>
                  <a:schemeClr val="accent6"/>
                </a:solidFill>
                <a:latin typeface="Franklin Gothic Medium" panose="020B0603020102020204" pitchFamily="34" charset="0"/>
              </a:rPr>
              <a:t>Issues</a:t>
            </a:r>
            <a:br>
              <a:rPr lang="en-US" altLang="en-US" sz="5400" dirty="0">
                <a:solidFill>
                  <a:srgbClr val="3333FF"/>
                </a:solidFill>
                <a:latin typeface="Tw Cen MT" pitchFamily="34" charset="0"/>
              </a:rPr>
            </a:br>
            <a:endParaRPr lang="en-US" altLang="en-US" sz="5400" dirty="0">
              <a:latin typeface="Tw Cen MT" pitchFamily="34" charset="0"/>
            </a:endParaRPr>
          </a:p>
        </p:txBody>
      </p:sp>
      <p:sp>
        <p:nvSpPr>
          <p:cNvPr id="3" name="Content Placeholder 2">
            <a:extLst>
              <a:ext uri="{FF2B5EF4-FFF2-40B4-BE49-F238E27FC236}">
                <a16:creationId xmlns:a16="http://schemas.microsoft.com/office/drawing/2014/main" id="{E865C098-F3E1-4F30-A655-4F3AE621EC57}"/>
              </a:ext>
            </a:extLst>
          </p:cNvPr>
          <p:cNvSpPr>
            <a:spLocks noGrp="1"/>
          </p:cNvSpPr>
          <p:nvPr>
            <p:ph idx="1"/>
          </p:nvPr>
        </p:nvSpPr>
        <p:spPr>
          <a:xfrm>
            <a:off x="457200" y="1600200"/>
            <a:ext cx="8229600" cy="990600"/>
          </a:xfrm>
        </p:spPr>
        <p:txBody>
          <a:bodyPr/>
          <a:lstStyle/>
          <a:p>
            <a:pPr marL="0" indent="0">
              <a:buFontTx/>
              <a:buNone/>
              <a:defRPr/>
            </a:pPr>
            <a:r>
              <a:rPr lang="en-US" sz="3600" b="1" spc="300" dirty="0"/>
              <a:t>TEAM</a:t>
            </a:r>
          </a:p>
          <a:p>
            <a:pPr marL="0" indent="0">
              <a:buFontTx/>
              <a:buNone/>
              <a:defRPr/>
            </a:pPr>
            <a:endParaRPr lang="en-US" sz="1600" dirty="0"/>
          </a:p>
          <a:p>
            <a:pPr marL="285750" indent="-285750">
              <a:buFont typeface="Arial" panose="020B0604020202020204" pitchFamily="34" charset="0"/>
              <a:buChar char="•"/>
              <a:defRPr/>
            </a:pPr>
            <a:r>
              <a:rPr lang="en-US" sz="2800" dirty="0"/>
              <a:t>Predatory Sales Practices – wireless companies hand out free  cell phones, but their “Sales Pitch” doesn’t explain that the client’s  signature on the English-only receipt, switches them to the company’s service.</a:t>
            </a:r>
          </a:p>
          <a:p>
            <a:pPr marL="0" indent="0">
              <a:buFontTx/>
              <a:buNone/>
              <a:defRPr/>
            </a:pPr>
            <a:r>
              <a:rPr lang="en-US" sz="1100" dirty="0"/>
              <a:t>  </a:t>
            </a:r>
          </a:p>
          <a:p>
            <a:pPr>
              <a:buFont typeface="Wingdings" panose="05000000000000000000" pitchFamily="2" charset="2"/>
              <a:buChar char="Ø"/>
              <a:defRPr/>
            </a:pPr>
            <a:r>
              <a:rPr lang="en-US" sz="2700" b="1" i="1" dirty="0"/>
              <a:t>TEAM CBO held a workshop to alert the community, resulting in 57 complaints within a week. </a:t>
            </a:r>
          </a:p>
          <a:p>
            <a:pPr marL="0" indent="0" algn="ctr">
              <a:buFontTx/>
              <a:buNone/>
              <a:defRPr/>
            </a:pPr>
            <a:endParaRPr lang="en-US" sz="3600" b="1" dirty="0">
              <a:solidFill>
                <a:srgbClr val="3333FF"/>
              </a:solidFill>
              <a:latin typeface="+mj-lt"/>
              <a:ea typeface="+mj-ea"/>
              <a:cs typeface="+mj-cs"/>
            </a:endParaRPr>
          </a:p>
        </p:txBody>
      </p:sp>
      <p:sp>
        <p:nvSpPr>
          <p:cNvPr id="14340" name="Slide Number Placeholder 3">
            <a:extLst>
              <a:ext uri="{FF2B5EF4-FFF2-40B4-BE49-F238E27FC236}">
                <a16:creationId xmlns:a16="http://schemas.microsoft.com/office/drawing/2014/main" id="{23E4B7BB-B5F7-4FDB-A258-8156640C4BC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B97EA9-DF0E-4FDB-BB5D-75ED873DF5FF}" type="slidenum">
              <a:rPr lang="en-US" altLang="en-US" sz="1400"/>
              <a:pPr>
                <a:spcBef>
                  <a:spcPct val="0"/>
                </a:spcBef>
                <a:buFontTx/>
                <a:buNone/>
              </a:pPr>
              <a:t>13</a:t>
            </a:fld>
            <a:endParaRPr lang="en-US" altLang="en-US" sz="1400"/>
          </a:p>
        </p:txBody>
      </p:sp>
    </p:spTree>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324B128-CA7E-40C6-A7E5-DAF897F4A13A}"/>
              </a:ext>
            </a:extLst>
          </p:cNvPr>
          <p:cNvSpPr>
            <a:spLocks noGrp="1"/>
          </p:cNvSpPr>
          <p:nvPr>
            <p:ph type="title"/>
          </p:nvPr>
        </p:nvSpPr>
        <p:spPr>
          <a:xfrm>
            <a:off x="457200" y="1066800"/>
            <a:ext cx="8229600" cy="990600"/>
          </a:xfrm>
        </p:spPr>
        <p:txBody>
          <a:bodyPr/>
          <a:lstStyle/>
          <a:p>
            <a:pPr>
              <a:defRPr/>
            </a:pPr>
            <a:r>
              <a:rPr lang="en-US" altLang="en-US" sz="5400" dirty="0">
                <a:solidFill>
                  <a:schemeClr val="accent6"/>
                </a:solidFill>
                <a:latin typeface="Franklin Gothic Medium" panose="020B0603020102020204" pitchFamily="34" charset="0"/>
              </a:rPr>
              <a:t>Issues</a:t>
            </a:r>
            <a:r>
              <a:rPr lang="en-US" altLang="en-US" dirty="0">
                <a:solidFill>
                  <a:srgbClr val="002060"/>
                </a:solidFill>
                <a:latin typeface="Franklin Gothic Medium" panose="020B0603020102020204" pitchFamily="34" charset="0"/>
              </a:rPr>
              <a:t> </a:t>
            </a:r>
            <a:br>
              <a:rPr lang="en-US" altLang="en-US" dirty="0">
                <a:solidFill>
                  <a:srgbClr val="3333FF"/>
                </a:solidFill>
              </a:rPr>
            </a:br>
            <a:endParaRPr lang="en-US" altLang="en-US" dirty="0"/>
          </a:p>
        </p:txBody>
      </p:sp>
      <p:sp>
        <p:nvSpPr>
          <p:cNvPr id="3" name="Content Placeholder 2">
            <a:extLst>
              <a:ext uri="{FF2B5EF4-FFF2-40B4-BE49-F238E27FC236}">
                <a16:creationId xmlns:a16="http://schemas.microsoft.com/office/drawing/2014/main" id="{CC9833B2-AC76-41D5-ACDE-6CE4B2F43EC0}"/>
              </a:ext>
            </a:extLst>
          </p:cNvPr>
          <p:cNvSpPr>
            <a:spLocks noGrp="1"/>
          </p:cNvSpPr>
          <p:nvPr>
            <p:ph idx="1"/>
          </p:nvPr>
        </p:nvSpPr>
        <p:spPr>
          <a:xfrm>
            <a:off x="457200" y="1905000"/>
            <a:ext cx="8229600" cy="838200"/>
          </a:xfrm>
        </p:spPr>
        <p:txBody>
          <a:bodyPr/>
          <a:lstStyle/>
          <a:p>
            <a:pPr marL="0" indent="0">
              <a:buFontTx/>
              <a:buNone/>
              <a:defRPr/>
            </a:pPr>
            <a:r>
              <a:rPr lang="en-US" sz="3600" b="1" spc="300" dirty="0"/>
              <a:t>CHANGES</a:t>
            </a:r>
          </a:p>
          <a:p>
            <a:pPr marL="0" indent="0">
              <a:buFontTx/>
              <a:buNone/>
              <a:defRPr/>
            </a:pPr>
            <a:endParaRPr lang="en-US" sz="1600" dirty="0"/>
          </a:p>
          <a:p>
            <a:pPr marL="285750" indent="-285750">
              <a:buFont typeface="Arial" panose="020B0604020202020204" pitchFamily="34" charset="0"/>
              <a:buChar char="•"/>
              <a:defRPr/>
            </a:pPr>
            <a:r>
              <a:rPr lang="en-US" sz="2800" dirty="0"/>
              <a:t>Core Transport Agents (CTAs) have used abusive sales practices to get people to switch:</a:t>
            </a:r>
          </a:p>
          <a:p>
            <a:pPr marL="685800" lvl="1">
              <a:buFont typeface="Arial" panose="020B0604020202020204" pitchFamily="34" charset="0"/>
              <a:buChar char="•"/>
              <a:defRPr/>
            </a:pPr>
            <a:r>
              <a:rPr lang="en-US" sz="2400" dirty="0"/>
              <a:t>Authorization from minors.</a:t>
            </a:r>
          </a:p>
          <a:p>
            <a:pPr marL="685800" lvl="1">
              <a:buFont typeface="Arial" panose="020B0604020202020204" pitchFamily="34" charset="0"/>
              <a:buChar char="•"/>
              <a:defRPr/>
            </a:pPr>
            <a:r>
              <a:rPr lang="en-US" sz="2400" dirty="0"/>
              <a:t>Taken pictures of utility bills to use as authorization.</a:t>
            </a:r>
          </a:p>
          <a:p>
            <a:pPr marL="685800" lvl="1">
              <a:buFont typeface="Arial" panose="020B0604020202020204" pitchFamily="34" charset="0"/>
              <a:buChar char="•"/>
              <a:defRPr/>
            </a:pPr>
            <a:r>
              <a:rPr lang="en-US" sz="2400" dirty="0"/>
              <a:t>Misrepresented the service.</a:t>
            </a:r>
          </a:p>
          <a:p>
            <a:pPr marL="685800" lvl="1">
              <a:buFont typeface="Arial" panose="020B0604020202020204" pitchFamily="34" charset="0"/>
              <a:buChar char="•"/>
              <a:defRPr/>
            </a:pPr>
            <a:endParaRPr lang="en-US" sz="1200" dirty="0"/>
          </a:p>
          <a:p>
            <a:pPr marL="400050" indent="-457200">
              <a:buFont typeface="Wingdings" panose="05000000000000000000" pitchFamily="2" charset="2"/>
              <a:buChar char="Ø"/>
              <a:defRPr/>
            </a:pPr>
            <a:r>
              <a:rPr lang="en-US" sz="2800" b="1" i="1" dirty="0"/>
              <a:t>Public Advisor’s Office has provided a report to CPUC staff.</a:t>
            </a:r>
          </a:p>
          <a:p>
            <a:pPr marL="0" indent="0" algn="ctr">
              <a:buFontTx/>
              <a:buNone/>
              <a:defRPr/>
            </a:pPr>
            <a:endParaRPr lang="en-US" sz="3600" b="1" dirty="0">
              <a:solidFill>
                <a:srgbClr val="3333FF"/>
              </a:solidFill>
              <a:latin typeface="+mj-lt"/>
              <a:ea typeface="+mj-ea"/>
              <a:cs typeface="+mj-cs"/>
            </a:endParaRPr>
          </a:p>
        </p:txBody>
      </p:sp>
      <p:sp>
        <p:nvSpPr>
          <p:cNvPr id="15364" name="Slide Number Placeholder 3">
            <a:extLst>
              <a:ext uri="{FF2B5EF4-FFF2-40B4-BE49-F238E27FC236}">
                <a16:creationId xmlns:a16="http://schemas.microsoft.com/office/drawing/2014/main" id="{02669A96-6D34-4475-92D2-C361646BC70D}"/>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D73A16D-ACFD-406D-8982-EE043C7D2D66}" type="slidenum">
              <a:rPr lang="en-US" altLang="en-US" sz="1400"/>
              <a:pPr>
                <a:spcBef>
                  <a:spcPct val="0"/>
                </a:spcBef>
                <a:buFontTx/>
                <a:buNone/>
              </a:pPr>
              <a:t>14</a:t>
            </a:fld>
            <a:endParaRPr lang="en-US" altLang="en-US" sz="1400"/>
          </a:p>
        </p:txBody>
      </p:sp>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232E702-47A7-46A7-AB84-9E2F0C784009}"/>
              </a:ext>
            </a:extLst>
          </p:cNvPr>
          <p:cNvSpPr>
            <a:spLocks noGrp="1"/>
          </p:cNvSpPr>
          <p:nvPr>
            <p:ph type="title"/>
          </p:nvPr>
        </p:nvSpPr>
        <p:spPr>
          <a:xfrm>
            <a:off x="457200" y="1066800"/>
            <a:ext cx="8229600" cy="990600"/>
          </a:xfrm>
        </p:spPr>
        <p:txBody>
          <a:bodyPr/>
          <a:lstStyle/>
          <a:p>
            <a:pPr>
              <a:defRPr/>
            </a:pPr>
            <a:r>
              <a:rPr lang="en-US" altLang="en-US" sz="5400" dirty="0">
                <a:solidFill>
                  <a:schemeClr val="accent6"/>
                </a:solidFill>
                <a:latin typeface="Franklin Gothic Medium" panose="020B0603020102020204" pitchFamily="34" charset="0"/>
              </a:rPr>
              <a:t>Issues</a:t>
            </a:r>
            <a:r>
              <a:rPr lang="en-US" altLang="en-US" dirty="0">
                <a:solidFill>
                  <a:srgbClr val="002060"/>
                </a:solidFill>
                <a:latin typeface="Franklin Gothic Medium" panose="020B0603020102020204" pitchFamily="34" charset="0"/>
              </a:rPr>
              <a:t> </a:t>
            </a:r>
            <a:br>
              <a:rPr lang="en-US" altLang="en-US" dirty="0">
                <a:solidFill>
                  <a:srgbClr val="3333FF"/>
                </a:solidFill>
              </a:rPr>
            </a:br>
            <a:endParaRPr lang="en-US" altLang="en-US" dirty="0"/>
          </a:p>
        </p:txBody>
      </p:sp>
      <p:sp>
        <p:nvSpPr>
          <p:cNvPr id="3" name="Content Placeholder 2">
            <a:extLst>
              <a:ext uri="{FF2B5EF4-FFF2-40B4-BE49-F238E27FC236}">
                <a16:creationId xmlns:a16="http://schemas.microsoft.com/office/drawing/2014/main" id="{EC419E61-E120-44FA-B231-B77BC02BA772}"/>
              </a:ext>
            </a:extLst>
          </p:cNvPr>
          <p:cNvSpPr>
            <a:spLocks noGrp="1"/>
          </p:cNvSpPr>
          <p:nvPr>
            <p:ph idx="1"/>
          </p:nvPr>
        </p:nvSpPr>
        <p:spPr>
          <a:xfrm>
            <a:off x="457200" y="1905000"/>
            <a:ext cx="8229600" cy="838200"/>
          </a:xfrm>
        </p:spPr>
        <p:txBody>
          <a:bodyPr/>
          <a:lstStyle/>
          <a:p>
            <a:pPr marL="0" indent="0">
              <a:buFontTx/>
              <a:buNone/>
              <a:defRPr/>
            </a:pPr>
            <a:r>
              <a:rPr lang="en-US" sz="3600" b="1" spc="300" dirty="0"/>
              <a:t>CHANGES</a:t>
            </a:r>
          </a:p>
          <a:p>
            <a:pPr marL="0" indent="0">
              <a:buFontTx/>
              <a:buNone/>
              <a:defRPr/>
            </a:pPr>
            <a:endParaRPr lang="en-US" sz="1600" dirty="0"/>
          </a:p>
          <a:p>
            <a:pPr marL="285750" indent="-285750">
              <a:buFont typeface="Arial" panose="020B0604020202020204" pitchFamily="34" charset="0"/>
              <a:buChar char="•"/>
              <a:defRPr/>
            </a:pPr>
            <a:r>
              <a:rPr lang="en-US" sz="2800" dirty="0"/>
              <a:t>CARE High Use Treatment - </a:t>
            </a:r>
            <a:r>
              <a:rPr lang="en-US" sz="2400" dirty="0"/>
              <a:t>CARE consumers have been confused about the IOUs’ High Use practices for CARE customers. </a:t>
            </a:r>
          </a:p>
          <a:p>
            <a:pPr marL="400050" lvl="1" indent="0">
              <a:buFontTx/>
              <a:buNone/>
              <a:defRPr/>
            </a:pPr>
            <a:r>
              <a:rPr lang="en-US" sz="1400" dirty="0"/>
              <a:t> </a:t>
            </a:r>
          </a:p>
          <a:p>
            <a:pPr marL="400050" indent="-457200">
              <a:buFont typeface="Wingdings" panose="05000000000000000000" pitchFamily="2" charset="2"/>
              <a:buChar char="Ø"/>
              <a:defRPr/>
            </a:pPr>
            <a:r>
              <a:rPr lang="en-US" sz="2800" b="1" i="1" dirty="0"/>
              <a:t>The contractor rapidly trained CBOs and updated user guides; helping caseworkers to educate and to assist consumers who are subject to the treatment. </a:t>
            </a:r>
          </a:p>
          <a:p>
            <a:pPr marL="0" indent="0" algn="ctr">
              <a:buFontTx/>
              <a:buNone/>
              <a:defRPr/>
            </a:pPr>
            <a:endParaRPr lang="en-US" sz="3600" b="1" dirty="0">
              <a:solidFill>
                <a:srgbClr val="3333FF"/>
              </a:solidFill>
              <a:latin typeface="+mj-lt"/>
              <a:ea typeface="+mj-ea"/>
              <a:cs typeface="+mj-cs"/>
            </a:endParaRPr>
          </a:p>
        </p:txBody>
      </p:sp>
      <p:sp>
        <p:nvSpPr>
          <p:cNvPr id="16388" name="Slide Number Placeholder 3">
            <a:extLst>
              <a:ext uri="{FF2B5EF4-FFF2-40B4-BE49-F238E27FC236}">
                <a16:creationId xmlns:a16="http://schemas.microsoft.com/office/drawing/2014/main" id="{FFFBC54E-0670-4998-BB3F-6DD9060B1A2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1B8566-A82D-420C-98A6-DCA54F68ED9C}" type="slidenum">
              <a:rPr lang="en-US" altLang="en-US" sz="1400"/>
              <a:pPr>
                <a:spcBef>
                  <a:spcPct val="0"/>
                </a:spcBef>
                <a:buFontTx/>
                <a:buNone/>
              </a:pPr>
              <a:t>15</a:t>
            </a:fld>
            <a:endParaRPr lang="en-US" altLang="en-US" sz="1400"/>
          </a:p>
        </p:txBody>
      </p:sp>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6262475-AA29-43BC-96DE-2F75C203C9E8}"/>
              </a:ext>
            </a:extLst>
          </p:cNvPr>
          <p:cNvSpPr>
            <a:spLocks noGrp="1"/>
          </p:cNvSpPr>
          <p:nvPr>
            <p:ph type="title"/>
          </p:nvPr>
        </p:nvSpPr>
        <p:spPr>
          <a:xfrm>
            <a:off x="457200" y="1066800"/>
            <a:ext cx="8229600" cy="1676400"/>
          </a:xfrm>
        </p:spPr>
        <p:txBody>
          <a:bodyPr/>
          <a:lstStyle/>
          <a:p>
            <a:pPr>
              <a:defRPr/>
            </a:pPr>
            <a:r>
              <a:rPr lang="en-US" altLang="en-US" dirty="0">
                <a:solidFill>
                  <a:schemeClr val="accent6"/>
                </a:solidFill>
                <a:latin typeface="Franklin Gothic Medium" panose="020B0603020102020204" pitchFamily="34" charset="0"/>
              </a:rPr>
              <a:t>CPUC’s Creation of Ongoing  CHANGES  Program</a:t>
            </a:r>
            <a:br>
              <a:rPr lang="en-US" altLang="en-US" dirty="0">
                <a:solidFill>
                  <a:srgbClr val="3333FF"/>
                </a:solidFill>
                <a:latin typeface="Franklin Gothic Medium" panose="020B0603020102020204" pitchFamily="34" charset="0"/>
              </a:rPr>
            </a:br>
            <a:endParaRPr lang="en-US" altLang="en-US" dirty="0">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3AD71E2E-1004-4C00-BCF4-93D1BD718F44}"/>
              </a:ext>
            </a:extLst>
          </p:cNvPr>
          <p:cNvSpPr>
            <a:spLocks noGrp="1"/>
          </p:cNvSpPr>
          <p:nvPr>
            <p:ph idx="1"/>
          </p:nvPr>
        </p:nvSpPr>
        <p:spPr>
          <a:xfrm>
            <a:off x="457200" y="2667000"/>
            <a:ext cx="8229600" cy="3578225"/>
          </a:xfrm>
        </p:spPr>
        <p:txBody>
          <a:bodyPr/>
          <a:lstStyle/>
          <a:p>
            <a:pPr marL="0" indent="0">
              <a:buFontTx/>
              <a:buNone/>
              <a:defRPr/>
            </a:pPr>
            <a:endParaRPr lang="en-US" sz="1600" dirty="0"/>
          </a:p>
          <a:p>
            <a:pPr marL="285750" indent="-285750">
              <a:spcAft>
                <a:spcPts val="600"/>
              </a:spcAft>
              <a:buFont typeface="Arial" panose="020B0604020202020204" pitchFamily="34" charset="0"/>
              <a:buChar char="•"/>
              <a:defRPr/>
            </a:pPr>
            <a:r>
              <a:rPr lang="en-US" sz="2800" dirty="0"/>
              <a:t>Ongoing program funded at $1.75 million yearly.</a:t>
            </a:r>
          </a:p>
          <a:p>
            <a:pPr marL="285750" indent="-285750">
              <a:spcAft>
                <a:spcPts val="600"/>
              </a:spcAft>
              <a:buFont typeface="Arial" panose="020B0604020202020204" pitchFamily="34" charset="0"/>
              <a:buChar char="•"/>
              <a:defRPr/>
            </a:pPr>
            <a:r>
              <a:rPr lang="en-US" sz="2800" dirty="0"/>
              <a:t>Includes “Trend Analysis” and will track trends or issues, and report findings to CPUC.</a:t>
            </a:r>
          </a:p>
          <a:p>
            <a:pPr marL="285750" indent="-285750">
              <a:spcAft>
                <a:spcPts val="600"/>
              </a:spcAft>
              <a:buFont typeface="Arial" panose="020B0604020202020204" pitchFamily="34" charset="0"/>
              <a:buChar char="•"/>
              <a:defRPr/>
            </a:pPr>
            <a:r>
              <a:rPr lang="en-US" sz="2800" dirty="0"/>
              <a:t>In addition to regular evaluation by Public Advisor’s Office, the program will be independently evaluated every three years.</a:t>
            </a:r>
          </a:p>
          <a:p>
            <a:pPr marL="400050" lvl="1" indent="0">
              <a:buFontTx/>
              <a:buNone/>
              <a:defRPr/>
            </a:pPr>
            <a:r>
              <a:rPr lang="en-US" sz="2400" dirty="0"/>
              <a:t> </a:t>
            </a:r>
          </a:p>
          <a:p>
            <a:pPr marL="0" indent="0" algn="ctr">
              <a:buFontTx/>
              <a:buNone/>
              <a:defRPr/>
            </a:pPr>
            <a:endParaRPr lang="en-US" sz="3600" b="1" dirty="0">
              <a:solidFill>
                <a:srgbClr val="3333FF"/>
              </a:solidFill>
              <a:latin typeface="+mj-lt"/>
              <a:ea typeface="+mj-ea"/>
              <a:cs typeface="+mj-cs"/>
            </a:endParaRPr>
          </a:p>
        </p:txBody>
      </p:sp>
      <p:sp>
        <p:nvSpPr>
          <p:cNvPr id="17412" name="Slide Number Placeholder 3">
            <a:extLst>
              <a:ext uri="{FF2B5EF4-FFF2-40B4-BE49-F238E27FC236}">
                <a16:creationId xmlns:a16="http://schemas.microsoft.com/office/drawing/2014/main" id="{22FEBA5A-44AF-45A1-9BEB-372E477D96D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ADBE698-8E57-4819-A456-42FA36C87210}" type="slidenum">
              <a:rPr lang="en-US" altLang="en-US" sz="1400"/>
              <a:pPr>
                <a:spcBef>
                  <a:spcPct val="0"/>
                </a:spcBef>
                <a:buFontTx/>
                <a:buNone/>
              </a:pPr>
              <a:t>16</a:t>
            </a:fld>
            <a:endParaRPr lang="en-US" altLang="en-US" sz="1400"/>
          </a:p>
        </p:txBody>
      </p:sp>
    </p:spTree>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A37EF26-0CB3-49FB-881C-43F7944473C8}"/>
              </a:ext>
            </a:extLst>
          </p:cNvPr>
          <p:cNvSpPr>
            <a:spLocks noGrp="1"/>
          </p:cNvSpPr>
          <p:nvPr>
            <p:ph type="title"/>
          </p:nvPr>
        </p:nvSpPr>
        <p:spPr/>
        <p:txBody>
          <a:bodyPr/>
          <a:lstStyle/>
          <a:p>
            <a:pPr eaLnBrk="1" hangingPunct="1">
              <a:defRPr/>
            </a:pPr>
            <a:r>
              <a:rPr lang="en-US" altLang="en-US" sz="4000" dirty="0">
                <a:solidFill>
                  <a:schemeClr val="accent6"/>
                </a:solidFill>
                <a:latin typeface="Franklin Gothic Medium" panose="020B0603020102020204" pitchFamily="34" charset="0"/>
              </a:rPr>
              <a:t>New TEAM and CHANGES Contract</a:t>
            </a:r>
          </a:p>
        </p:txBody>
      </p:sp>
      <p:sp>
        <p:nvSpPr>
          <p:cNvPr id="18435" name="Slide Number Placeholder 4">
            <a:extLst>
              <a:ext uri="{FF2B5EF4-FFF2-40B4-BE49-F238E27FC236}">
                <a16:creationId xmlns:a16="http://schemas.microsoft.com/office/drawing/2014/main" id="{94F019F6-F289-4F0D-BF2E-29BCE295BED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A830F2E-3C7E-4470-95C5-8E27A14A266A}" type="slidenum">
              <a:rPr lang="en-US" altLang="en-US" sz="1400"/>
              <a:pPr>
                <a:spcBef>
                  <a:spcPct val="0"/>
                </a:spcBef>
                <a:buFontTx/>
                <a:buNone/>
              </a:pPr>
              <a:t>17</a:t>
            </a:fld>
            <a:endParaRPr lang="en-US" altLang="en-US" sz="1400"/>
          </a:p>
        </p:txBody>
      </p:sp>
      <p:sp>
        <p:nvSpPr>
          <p:cNvPr id="14340" name="Text Placeholder 1">
            <a:extLst>
              <a:ext uri="{FF2B5EF4-FFF2-40B4-BE49-F238E27FC236}">
                <a16:creationId xmlns:a16="http://schemas.microsoft.com/office/drawing/2014/main" id="{78CBF1A9-E828-4CB2-B162-6408ADF47D8C}"/>
              </a:ext>
            </a:extLst>
          </p:cNvPr>
          <p:cNvSpPr>
            <a:spLocks noGrp="1"/>
          </p:cNvSpPr>
          <p:nvPr>
            <p:ph type="body" sz="half" idx="1"/>
          </p:nvPr>
        </p:nvSpPr>
        <p:spPr>
          <a:xfrm>
            <a:off x="533400" y="1905000"/>
            <a:ext cx="7696200" cy="4068763"/>
          </a:xfrm>
        </p:spPr>
        <p:txBody>
          <a:bodyPr/>
          <a:lstStyle/>
          <a:p>
            <a:r>
              <a:rPr lang="en-US" altLang="en-US"/>
              <a:t>The TEAM and CHANGES programs will be provided by the same contractor to provide consumers with ease of access.</a:t>
            </a:r>
          </a:p>
          <a:p>
            <a:r>
              <a:rPr lang="en-US" altLang="en-US"/>
              <a:t>Provision by the same contractor will result in economies of scale and frugal expenditure of public funds.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E12CD32-7F0E-4CA5-ACB1-64D77F8E40C2}"/>
              </a:ext>
            </a:extLst>
          </p:cNvPr>
          <p:cNvSpPr>
            <a:spLocks noGrp="1"/>
          </p:cNvSpPr>
          <p:nvPr>
            <p:ph type="title"/>
          </p:nvPr>
        </p:nvSpPr>
        <p:spPr/>
        <p:txBody>
          <a:bodyPr/>
          <a:lstStyle/>
          <a:p>
            <a:pPr eaLnBrk="1" hangingPunct="1">
              <a:defRPr/>
            </a:pPr>
            <a:r>
              <a:rPr lang="en-US" altLang="en-US" sz="3600" dirty="0">
                <a:solidFill>
                  <a:schemeClr val="accent6"/>
                </a:solidFill>
                <a:latin typeface="Franklin Gothic Medium" panose="020B0603020102020204" pitchFamily="34" charset="0"/>
              </a:rPr>
              <a:t>New TEAM and CHANGES Contract</a:t>
            </a:r>
          </a:p>
        </p:txBody>
      </p:sp>
      <p:sp>
        <p:nvSpPr>
          <p:cNvPr id="19459" name="Slide Number Placeholder 4">
            <a:extLst>
              <a:ext uri="{FF2B5EF4-FFF2-40B4-BE49-F238E27FC236}">
                <a16:creationId xmlns:a16="http://schemas.microsoft.com/office/drawing/2014/main" id="{0AA8DB5D-694D-4007-B008-D835516C91A1}"/>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885FA5-7C0D-489B-8720-5AFE2166DBCB}" type="slidenum">
              <a:rPr lang="en-US" altLang="en-US" sz="1400"/>
              <a:pPr>
                <a:spcBef>
                  <a:spcPct val="0"/>
                </a:spcBef>
                <a:buFontTx/>
                <a:buNone/>
              </a:pPr>
              <a:t>18</a:t>
            </a:fld>
            <a:endParaRPr lang="en-US" altLang="en-US" sz="1400"/>
          </a:p>
        </p:txBody>
      </p:sp>
      <p:sp>
        <p:nvSpPr>
          <p:cNvPr id="2" name="Rectangle 1">
            <a:extLst>
              <a:ext uri="{FF2B5EF4-FFF2-40B4-BE49-F238E27FC236}">
                <a16:creationId xmlns:a16="http://schemas.microsoft.com/office/drawing/2014/main" id="{206862CB-0D94-47EA-A044-DF26A4196862}"/>
              </a:ext>
            </a:extLst>
          </p:cNvPr>
          <p:cNvSpPr/>
          <p:nvPr/>
        </p:nvSpPr>
        <p:spPr>
          <a:xfrm>
            <a:off x="749300" y="1981200"/>
            <a:ext cx="7696200" cy="3435350"/>
          </a:xfrm>
          <a:prstGeom prst="rect">
            <a:avLst/>
          </a:prstGeom>
        </p:spPr>
        <p:txBody>
          <a:bodyPr>
            <a:spAutoFit/>
          </a:bodyPr>
          <a:lstStyle/>
          <a:p>
            <a:pPr marL="342900" indent="-342900">
              <a:spcBef>
                <a:spcPct val="20000"/>
              </a:spcBef>
              <a:spcAft>
                <a:spcPts val="600"/>
              </a:spcAft>
              <a:buFontTx/>
              <a:buChar char="•"/>
              <a:defRPr/>
            </a:pPr>
            <a:r>
              <a:rPr lang="en-US" altLang="en-US" sz="2800" kern="0" dirty="0">
                <a:solidFill>
                  <a:srgbClr val="000000"/>
                </a:solidFill>
                <a:latin typeface="+mn-lt"/>
              </a:rPr>
              <a:t>Request for Proposal was issued in December 2015, and has been advertised.</a:t>
            </a:r>
          </a:p>
          <a:p>
            <a:pPr marL="342900" indent="-342900">
              <a:spcBef>
                <a:spcPct val="20000"/>
              </a:spcBef>
              <a:spcAft>
                <a:spcPts val="600"/>
              </a:spcAft>
              <a:buFontTx/>
              <a:buChar char="•"/>
              <a:defRPr/>
            </a:pPr>
            <a:r>
              <a:rPr lang="en-US" altLang="en-US" sz="2800" kern="0" dirty="0">
                <a:solidFill>
                  <a:srgbClr val="000000"/>
                </a:solidFill>
                <a:latin typeface="+mn-lt"/>
              </a:rPr>
              <a:t>Public Advisor's Office is evaluating bids and plans to submit the contract to the state’s Department of General Services for approval in March.</a:t>
            </a:r>
          </a:p>
          <a:p>
            <a:pPr marL="342900" indent="-342900">
              <a:spcBef>
                <a:spcPct val="20000"/>
              </a:spcBef>
              <a:buFontTx/>
              <a:buChar char="•"/>
              <a:defRPr/>
            </a:pPr>
            <a:r>
              <a:rPr lang="en-US" altLang="en-US" sz="2800" kern="0" dirty="0">
                <a:solidFill>
                  <a:srgbClr val="000000"/>
                </a:solidFill>
                <a:latin typeface="+mn-lt"/>
              </a:rPr>
              <a:t>Estimate new contract in place by May 2016.</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D3885A10-2378-4B02-AA26-3C8772611AFD}"/>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BE7E5A-3127-4DB3-A93E-00CA2C821661}" type="slidenum">
              <a:rPr lang="en-US" altLang="en-US" sz="1400"/>
              <a:pPr>
                <a:spcBef>
                  <a:spcPct val="0"/>
                </a:spcBef>
                <a:buFontTx/>
                <a:buNone/>
              </a:pPr>
              <a:t>19</a:t>
            </a:fld>
            <a:endParaRPr lang="en-US" altLang="en-US" sz="1400"/>
          </a:p>
        </p:txBody>
      </p:sp>
      <p:sp>
        <p:nvSpPr>
          <p:cNvPr id="19459" name="TextBox 2">
            <a:extLst>
              <a:ext uri="{FF2B5EF4-FFF2-40B4-BE49-F238E27FC236}">
                <a16:creationId xmlns:a16="http://schemas.microsoft.com/office/drawing/2014/main" id="{350DF22B-064B-4312-B3C0-FF1B5FF586E4}"/>
              </a:ext>
            </a:extLst>
          </p:cNvPr>
          <p:cNvSpPr txBox="1">
            <a:spLocks noChangeArrowheads="1"/>
          </p:cNvSpPr>
          <p:nvPr/>
        </p:nvSpPr>
        <p:spPr bwMode="auto">
          <a:xfrm>
            <a:off x="1066800" y="2209800"/>
            <a:ext cx="7010400" cy="3662363"/>
          </a:xfrm>
          <a:prstGeom prst="rect">
            <a:avLst/>
          </a:prstGeom>
          <a:solidFill>
            <a:srgbClr val="2D2D8A"/>
          </a:solidFill>
          <a:ln>
            <a:noFill/>
          </a:ln>
        </p:spPr>
        <p:txBody>
          <a:bodyPr tIns="274320" bIns="4572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600" dirty="0">
                <a:solidFill>
                  <a:schemeClr val="accent3"/>
                </a:solidFill>
                <a:latin typeface="Franklin Gothic Medium" panose="020B0603020102020204" pitchFamily="34" charset="0"/>
              </a:rPr>
              <a:t>Public Advisor’s Office</a:t>
            </a:r>
          </a:p>
          <a:p>
            <a:pPr algn="ctr" eaLnBrk="1" hangingPunct="1">
              <a:defRPr/>
            </a:pPr>
            <a:r>
              <a:rPr lang="en-US" altLang="en-US" sz="3600" dirty="0">
                <a:solidFill>
                  <a:schemeClr val="accent3"/>
                </a:solidFill>
                <a:latin typeface="Franklin Gothic Medium" panose="020B0603020102020204" pitchFamily="34" charset="0"/>
              </a:rPr>
              <a:t>415-703-2074: 866-849-8390</a:t>
            </a:r>
          </a:p>
          <a:p>
            <a:pPr eaLnBrk="1" hangingPunct="1">
              <a:defRPr/>
            </a:pPr>
            <a:endParaRPr lang="en-US" altLang="en-US" dirty="0">
              <a:solidFill>
                <a:schemeClr val="accent3"/>
              </a:solidFill>
              <a:latin typeface="Franklin Gothic Medium" panose="020B0603020102020204" pitchFamily="34" charset="0"/>
            </a:endParaRPr>
          </a:p>
          <a:p>
            <a:pPr algn="ctr" eaLnBrk="1" hangingPunct="1">
              <a:defRPr/>
            </a:pPr>
            <a:r>
              <a:rPr lang="en-US" altLang="en-US" sz="2800" dirty="0">
                <a:solidFill>
                  <a:schemeClr val="accent3"/>
                </a:solidFill>
                <a:latin typeface="Franklin Gothic Medium" panose="020B0603020102020204" pitchFamily="34" charset="0"/>
              </a:rPr>
              <a:t>Ravinder Mangat: rm1@cpuc.ca.gov</a:t>
            </a:r>
          </a:p>
          <a:p>
            <a:pPr algn="ctr" eaLnBrk="1" hangingPunct="1">
              <a:defRPr/>
            </a:pPr>
            <a:r>
              <a:rPr lang="en-US" altLang="en-US" sz="2800" dirty="0">
                <a:solidFill>
                  <a:schemeClr val="accent3"/>
                </a:solidFill>
                <a:latin typeface="Franklin Gothic Medium" panose="020B0603020102020204" pitchFamily="34" charset="0"/>
              </a:rPr>
              <a:t>415-355-5556</a:t>
            </a:r>
          </a:p>
          <a:p>
            <a:pPr algn="ctr" eaLnBrk="1" hangingPunct="1">
              <a:defRPr/>
            </a:pPr>
            <a:endParaRPr lang="en-US" altLang="en-US" sz="2200" dirty="0">
              <a:solidFill>
                <a:schemeClr val="accent3"/>
              </a:solidFill>
              <a:latin typeface="Franklin Gothic Medium" panose="020B0603020102020204" pitchFamily="34" charset="0"/>
            </a:endParaRPr>
          </a:p>
          <a:p>
            <a:pPr algn="just" eaLnBrk="1" hangingPunct="1">
              <a:defRPr/>
            </a:pPr>
            <a:r>
              <a:rPr lang="en-US" altLang="en-US" sz="2200" dirty="0">
                <a:solidFill>
                  <a:schemeClr val="accent3"/>
                </a:solidFill>
                <a:latin typeface="Franklin Gothic Medium" panose="020B0603020102020204" pitchFamily="34" charset="0"/>
              </a:rPr>
              <a:t> </a:t>
            </a:r>
          </a:p>
        </p:txBody>
      </p:sp>
      <p:sp>
        <p:nvSpPr>
          <p:cNvPr id="2" name="TextBox 1">
            <a:extLst>
              <a:ext uri="{FF2B5EF4-FFF2-40B4-BE49-F238E27FC236}">
                <a16:creationId xmlns:a16="http://schemas.microsoft.com/office/drawing/2014/main" id="{98F58CEA-59D0-4F01-83D6-2CA21C90F75F}"/>
              </a:ext>
            </a:extLst>
          </p:cNvPr>
          <p:cNvSpPr txBox="1"/>
          <p:nvPr/>
        </p:nvSpPr>
        <p:spPr>
          <a:xfrm>
            <a:off x="914400" y="990600"/>
            <a:ext cx="7467600" cy="830263"/>
          </a:xfrm>
          <a:prstGeom prst="rect">
            <a:avLst/>
          </a:prstGeom>
          <a:noFill/>
        </p:spPr>
        <p:txBody>
          <a:bodyPr>
            <a:spAutoFit/>
          </a:bodyPr>
          <a:lstStyle/>
          <a:p>
            <a:pPr algn="ctr">
              <a:defRPr/>
            </a:pPr>
            <a:r>
              <a:rPr lang="en-US" sz="4800" dirty="0">
                <a:solidFill>
                  <a:schemeClr val="accent6"/>
                </a:solidFill>
                <a:latin typeface="Franklin Gothic Medium" panose="020B0603020102020204" pitchFamily="34" charset="0"/>
              </a:rPr>
              <a:t>More Information:</a:t>
            </a:r>
          </a:p>
        </p:txBody>
      </p:sp>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B3D3B21-DD10-4B0C-8226-9DFE7ADCFF60}"/>
              </a:ext>
            </a:extLst>
          </p:cNvPr>
          <p:cNvSpPr>
            <a:spLocks noGrp="1"/>
          </p:cNvSpPr>
          <p:nvPr>
            <p:ph type="title"/>
          </p:nvPr>
        </p:nvSpPr>
        <p:spPr>
          <a:xfrm>
            <a:off x="457200" y="990600"/>
            <a:ext cx="8229600" cy="1447800"/>
          </a:xfrm>
        </p:spPr>
        <p:txBody>
          <a:bodyPr/>
          <a:lstStyle/>
          <a:p>
            <a:pPr>
              <a:defRPr/>
            </a:pPr>
            <a:r>
              <a:rPr lang="en-US" altLang="en-US" sz="5400" dirty="0">
                <a:solidFill>
                  <a:schemeClr val="accent6"/>
                </a:solidFill>
                <a:latin typeface="Franklin Gothic Medium" panose="020B0603020102020204" pitchFamily="34" charset="0"/>
              </a:rPr>
              <a:t>CPUC’s TEAM and </a:t>
            </a:r>
            <a:br>
              <a:rPr lang="en-US" altLang="en-US" sz="5400" dirty="0">
                <a:solidFill>
                  <a:schemeClr val="accent6"/>
                </a:solidFill>
                <a:latin typeface="Franklin Gothic Medium" panose="020B0603020102020204" pitchFamily="34" charset="0"/>
              </a:rPr>
            </a:br>
            <a:r>
              <a:rPr lang="en-US" altLang="en-US" sz="5400" dirty="0">
                <a:solidFill>
                  <a:schemeClr val="accent6"/>
                </a:solidFill>
                <a:latin typeface="Franklin Gothic Medium" panose="020B0603020102020204" pitchFamily="34" charset="0"/>
              </a:rPr>
              <a:t>CHANGES Programs</a:t>
            </a:r>
          </a:p>
        </p:txBody>
      </p:sp>
      <p:sp>
        <p:nvSpPr>
          <p:cNvPr id="3075" name="Content Placeholder 2">
            <a:extLst>
              <a:ext uri="{FF2B5EF4-FFF2-40B4-BE49-F238E27FC236}">
                <a16:creationId xmlns:a16="http://schemas.microsoft.com/office/drawing/2014/main" id="{F2D6582D-180F-4988-AD83-750FADD07065}"/>
              </a:ext>
            </a:extLst>
          </p:cNvPr>
          <p:cNvSpPr>
            <a:spLocks noGrp="1"/>
          </p:cNvSpPr>
          <p:nvPr>
            <p:ph idx="1"/>
          </p:nvPr>
        </p:nvSpPr>
        <p:spPr>
          <a:xfrm>
            <a:off x="838200" y="2667000"/>
            <a:ext cx="7239000" cy="3352800"/>
          </a:xfrm>
        </p:spPr>
        <p:txBody>
          <a:bodyPr/>
          <a:lstStyle/>
          <a:p>
            <a:pPr marL="0" indent="0">
              <a:lnSpc>
                <a:spcPct val="113000"/>
              </a:lnSpc>
              <a:buFontTx/>
              <a:buNone/>
            </a:pPr>
            <a:r>
              <a:rPr lang="en-US" altLang="en-US" sz="3400"/>
              <a:t>The CPUC created two programs to provide education and complaint resolution services for limited English proficient (LEP) consumers.  The programs also assists seniors and the disabled. </a:t>
            </a:r>
          </a:p>
        </p:txBody>
      </p:sp>
      <p:sp>
        <p:nvSpPr>
          <p:cNvPr id="3076" name="Slide Number Placeholder 3">
            <a:extLst>
              <a:ext uri="{FF2B5EF4-FFF2-40B4-BE49-F238E27FC236}">
                <a16:creationId xmlns:a16="http://schemas.microsoft.com/office/drawing/2014/main" id="{9A2A5FA8-8558-40AF-AA7F-6F0919044398}"/>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CA9590-1B61-4C7E-9588-B63EF1155C68}" type="slidenum">
              <a:rPr lang="en-US" altLang="en-US" sz="1400"/>
              <a:pPr>
                <a:spcBef>
                  <a:spcPct val="0"/>
                </a:spcBef>
                <a:buFontTx/>
                <a:buNone/>
              </a:pPr>
              <a:t>2</a:t>
            </a:fld>
            <a:endParaRPr lang="en-US" altLang="en-US" sz="1400"/>
          </a:p>
        </p:txBody>
      </p:sp>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4">
            <a:extLst>
              <a:ext uri="{FF2B5EF4-FFF2-40B4-BE49-F238E27FC236}">
                <a16:creationId xmlns:a16="http://schemas.microsoft.com/office/drawing/2014/main" id="{5EB5DE59-205D-4436-9CCA-F7ECF57FE1A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066800"/>
            <a:ext cx="8229600" cy="3313113"/>
          </a:xfrm>
        </p:spPr>
      </p:pic>
      <p:sp>
        <p:nvSpPr>
          <p:cNvPr id="4099" name="Slide Number Placeholder 3">
            <a:extLst>
              <a:ext uri="{FF2B5EF4-FFF2-40B4-BE49-F238E27FC236}">
                <a16:creationId xmlns:a16="http://schemas.microsoft.com/office/drawing/2014/main" id="{E89855FC-4446-4C36-89CF-BF87B49C6689}"/>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0AFF23-1CA4-4ED7-AF39-55C413B203A6}" type="slidenum">
              <a:rPr lang="en-US" altLang="en-US" sz="1400"/>
              <a:pPr>
                <a:spcBef>
                  <a:spcPct val="0"/>
                </a:spcBef>
                <a:buFontTx/>
                <a:buNone/>
              </a:pPr>
              <a:t>3</a:t>
            </a:fld>
            <a:endParaRPr lang="en-US" altLang="en-US" sz="1400"/>
          </a:p>
        </p:txBody>
      </p:sp>
      <p:sp>
        <p:nvSpPr>
          <p:cNvPr id="4100" name="TextBox 5">
            <a:extLst>
              <a:ext uri="{FF2B5EF4-FFF2-40B4-BE49-F238E27FC236}">
                <a16:creationId xmlns:a16="http://schemas.microsoft.com/office/drawing/2014/main" id="{3EA2A7C5-1D0D-47A5-8206-44B2EB34F677}"/>
              </a:ext>
            </a:extLst>
          </p:cNvPr>
          <p:cNvSpPr txBox="1">
            <a:spLocks noChangeArrowheads="1"/>
          </p:cNvSpPr>
          <p:nvPr/>
        </p:nvSpPr>
        <p:spPr bwMode="auto">
          <a:xfrm>
            <a:off x="330200" y="4927600"/>
            <a:ext cx="8153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t>Telecommunications Education and Assistance</a:t>
            </a:r>
            <a:br>
              <a:rPr lang="en-US" altLang="en-US" sz="2400" b="1"/>
            </a:br>
            <a:r>
              <a:rPr lang="en-US" altLang="en-US" sz="2400" b="1"/>
              <a:t> in Multiple-languages</a:t>
            </a:r>
          </a:p>
          <a:p>
            <a:pPr eaLnBrk="1" hangingPunct="1">
              <a:spcBef>
                <a:spcPct val="0"/>
              </a:spcBef>
              <a:buFontTx/>
              <a:buNone/>
            </a:pPr>
            <a:endParaRPr lang="en-US" altLang="en-US" sz="1800"/>
          </a:p>
        </p:txBody>
      </p:sp>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2D3-E117-4430-9C17-90333C020869}"/>
              </a:ext>
            </a:extLst>
          </p:cNvPr>
          <p:cNvSpPr>
            <a:spLocks noGrp="1"/>
          </p:cNvSpPr>
          <p:nvPr>
            <p:ph type="title"/>
          </p:nvPr>
        </p:nvSpPr>
        <p:spPr>
          <a:xfrm>
            <a:off x="457200" y="838200"/>
            <a:ext cx="8229600" cy="1143000"/>
          </a:xfrm>
        </p:spPr>
        <p:txBody>
          <a:bodyPr/>
          <a:lstStyle/>
          <a:p>
            <a:pPr>
              <a:defRPr/>
            </a:pPr>
            <a:r>
              <a:rPr lang="en-US" sz="7200" spc="600" dirty="0">
                <a:solidFill>
                  <a:srgbClr val="749F43"/>
                </a:solidFill>
                <a:latin typeface="Segoe Print" panose="02000600000000000000" pitchFamily="2" charset="0"/>
                <a:ea typeface="Microsoft Yi Baiti" panose="03000500000000000000" pitchFamily="66" charset="0"/>
                <a:cs typeface="Courier New" panose="02070309020205020404" pitchFamily="49" charset="0"/>
              </a:rPr>
              <a:t>CHANGES</a:t>
            </a:r>
          </a:p>
        </p:txBody>
      </p:sp>
      <p:sp>
        <p:nvSpPr>
          <p:cNvPr id="5123" name="Slide Number Placeholder 3">
            <a:extLst>
              <a:ext uri="{FF2B5EF4-FFF2-40B4-BE49-F238E27FC236}">
                <a16:creationId xmlns:a16="http://schemas.microsoft.com/office/drawing/2014/main" id="{A59B4003-918E-4ADF-9795-45E59F8F933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2753D6-C469-4931-A1A6-0E086E31FF11}" type="slidenum">
              <a:rPr lang="en-US" altLang="en-US" sz="1400"/>
              <a:pPr>
                <a:spcBef>
                  <a:spcPct val="0"/>
                </a:spcBef>
                <a:buFontTx/>
                <a:buNone/>
              </a:pPr>
              <a:t>4</a:t>
            </a:fld>
            <a:endParaRPr lang="en-US" altLang="en-US" sz="1400"/>
          </a:p>
        </p:txBody>
      </p:sp>
      <p:pic>
        <p:nvPicPr>
          <p:cNvPr id="5124" name="Content Placeholder 4">
            <a:extLst>
              <a:ext uri="{FF2B5EF4-FFF2-40B4-BE49-F238E27FC236}">
                <a16:creationId xmlns:a16="http://schemas.microsoft.com/office/drawing/2014/main" id="{41058577-14B4-435E-A009-A74A09FFDB5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752600"/>
            <a:ext cx="4038600" cy="3692525"/>
          </a:xfrm>
        </p:spPr>
      </p:pic>
      <p:sp>
        <p:nvSpPr>
          <p:cNvPr id="5125" name="TextBox 5">
            <a:extLst>
              <a:ext uri="{FF2B5EF4-FFF2-40B4-BE49-F238E27FC236}">
                <a16:creationId xmlns:a16="http://schemas.microsoft.com/office/drawing/2014/main" id="{804CBA63-5712-463B-99A5-BBD99EDF4657}"/>
              </a:ext>
            </a:extLst>
          </p:cNvPr>
          <p:cNvSpPr txBox="1">
            <a:spLocks noChangeArrowheads="1"/>
          </p:cNvSpPr>
          <p:nvPr/>
        </p:nvSpPr>
        <p:spPr bwMode="auto">
          <a:xfrm>
            <a:off x="647700" y="5324475"/>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t>Community Help and Awareness</a:t>
            </a:r>
            <a:br>
              <a:rPr lang="en-US" altLang="en-US" sz="2400" b="1"/>
            </a:br>
            <a:r>
              <a:rPr lang="en-US" altLang="en-US" sz="2400" b="1"/>
              <a:t>of Natural Gas and Electricity Services</a:t>
            </a:r>
          </a:p>
        </p:txBody>
      </p:sp>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EA9308D9-7756-420B-BD97-D8E1E19BF10F}"/>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E50129-1CFF-4053-A3D6-A2D04F4EEF1F}" type="slidenum">
              <a:rPr lang="en-US" altLang="en-US" sz="1400"/>
              <a:pPr>
                <a:spcBef>
                  <a:spcPct val="0"/>
                </a:spcBef>
                <a:buFontTx/>
                <a:buNone/>
              </a:pPr>
              <a:t>5</a:t>
            </a:fld>
            <a:endParaRPr lang="en-US" altLang="en-US" sz="1400" b="1"/>
          </a:p>
        </p:txBody>
      </p:sp>
      <p:sp>
        <p:nvSpPr>
          <p:cNvPr id="6147" name="Rectangle 2">
            <a:extLst>
              <a:ext uri="{FF2B5EF4-FFF2-40B4-BE49-F238E27FC236}">
                <a16:creationId xmlns:a16="http://schemas.microsoft.com/office/drawing/2014/main" id="{9A13CBEF-0A0A-46A0-958B-5B7A542396AB}"/>
              </a:ext>
            </a:extLst>
          </p:cNvPr>
          <p:cNvSpPr>
            <a:spLocks noGrp="1" noChangeArrowheads="1"/>
          </p:cNvSpPr>
          <p:nvPr>
            <p:ph type="ctrTitle"/>
          </p:nvPr>
        </p:nvSpPr>
        <p:spPr>
          <a:xfrm>
            <a:off x="0" y="990600"/>
            <a:ext cx="9144000" cy="914400"/>
          </a:xfrm>
        </p:spPr>
        <p:txBody>
          <a:bodyPr/>
          <a:lstStyle/>
          <a:p>
            <a:pPr marL="639763" algn="l"/>
            <a:br>
              <a:rPr lang="en-US" altLang="en-US" sz="3200"/>
            </a:br>
            <a:r>
              <a:rPr lang="en-US" altLang="en-US" sz="3200"/>
              <a:t> </a:t>
            </a:r>
            <a:br>
              <a:rPr lang="en-US" altLang="en-US" sz="3600" i="1"/>
            </a:br>
            <a:endParaRPr lang="en-US" altLang="en-US" sz="3600">
              <a:solidFill>
                <a:srgbClr val="3333FF"/>
              </a:solidFill>
            </a:endParaRPr>
          </a:p>
        </p:txBody>
      </p:sp>
      <p:sp>
        <p:nvSpPr>
          <p:cNvPr id="3076" name="Rectangle 3">
            <a:extLst>
              <a:ext uri="{FF2B5EF4-FFF2-40B4-BE49-F238E27FC236}">
                <a16:creationId xmlns:a16="http://schemas.microsoft.com/office/drawing/2014/main" id="{84EEBF0C-56EA-482A-9B5C-137F17CB7AE8}"/>
              </a:ext>
            </a:extLst>
          </p:cNvPr>
          <p:cNvSpPr>
            <a:spLocks noGrp="1" noChangeArrowheads="1"/>
          </p:cNvSpPr>
          <p:nvPr>
            <p:ph type="subTitle" idx="1"/>
          </p:nvPr>
        </p:nvSpPr>
        <p:spPr>
          <a:xfrm>
            <a:off x="762000" y="1143000"/>
            <a:ext cx="7391400" cy="5102225"/>
          </a:xfrm>
        </p:spPr>
        <p:txBody>
          <a:bodyPr/>
          <a:lstStyle/>
          <a:p>
            <a:pPr>
              <a:defRPr/>
            </a:pPr>
            <a:r>
              <a:rPr lang="en-US" altLang="en-US" sz="5400" b="1" kern="300" spc="730" dirty="0">
                <a:solidFill>
                  <a:schemeClr val="accent6"/>
                </a:solidFill>
                <a:latin typeface="Franklin Gothic Medium" panose="020B0603020102020204" pitchFamily="34" charset="0"/>
              </a:rPr>
              <a:t>TEAM</a:t>
            </a:r>
          </a:p>
          <a:p>
            <a:pPr algn="l">
              <a:defRPr/>
            </a:pPr>
            <a:endParaRPr lang="en-US" altLang="en-US" sz="1050" b="1" dirty="0">
              <a:solidFill>
                <a:schemeClr val="accent6"/>
              </a:solidFill>
              <a:latin typeface="Tw Cen MT" panose="020B0602020104020603" pitchFamily="34" charset="0"/>
            </a:endParaRPr>
          </a:p>
          <a:p>
            <a:pPr algn="l">
              <a:spcAft>
                <a:spcPts val="600"/>
              </a:spcAft>
              <a:defRPr/>
            </a:pPr>
            <a:r>
              <a:rPr lang="en-US" altLang="en-US" b="1" dirty="0"/>
              <a:t>Complies with CPUC Direction </a:t>
            </a:r>
          </a:p>
          <a:p>
            <a:pPr marL="742950" lvl="1" indent="-285750" algn="l">
              <a:spcAft>
                <a:spcPts val="600"/>
              </a:spcAft>
              <a:buFont typeface="Arial" panose="020B0604020202020204" pitchFamily="34" charset="0"/>
              <a:buChar char="•"/>
              <a:defRPr/>
            </a:pPr>
            <a:r>
              <a:rPr lang="en-US" altLang="en-US" dirty="0"/>
              <a:t>D.06-03-013 (Consumer Protection Initiative).</a:t>
            </a:r>
          </a:p>
          <a:p>
            <a:pPr marL="742950" lvl="1" indent="-285750" algn="l">
              <a:spcAft>
                <a:spcPts val="600"/>
              </a:spcAft>
              <a:buFont typeface="Arial" panose="020B0604020202020204" pitchFamily="34" charset="0"/>
              <a:buChar char="•"/>
              <a:defRPr/>
            </a:pPr>
            <a:r>
              <a:rPr lang="en-US" altLang="en-US" dirty="0"/>
              <a:t>D.07-07-043 (Limited English Proficiency Decision).</a:t>
            </a:r>
          </a:p>
          <a:p>
            <a:pPr marL="742950" lvl="1" indent="-285750" algn="l">
              <a:spcAft>
                <a:spcPts val="600"/>
              </a:spcAft>
              <a:buFont typeface="Arial" panose="020B0604020202020204" pitchFamily="34" charset="0"/>
              <a:buChar char="•"/>
              <a:defRPr/>
            </a:pPr>
            <a:r>
              <a:rPr lang="en-US" altLang="en-US" dirty="0"/>
              <a:t>CPUC Resolution CSID-002 (Created the TEAM Program).</a:t>
            </a:r>
          </a:p>
          <a:p>
            <a:pPr lvl="1" algn="l">
              <a:defRPr/>
            </a:pPr>
            <a:endParaRPr lang="en-US" altLang="en-US" sz="1200" dirty="0"/>
          </a:p>
          <a:p>
            <a:pPr lvl="1" algn="l">
              <a:defRPr/>
            </a:pPr>
            <a:endParaRPr lang="en-US" altLang="en-US" sz="1200" dirty="0"/>
          </a:p>
          <a:p>
            <a:pPr marL="285750" indent="-285750" algn="l">
              <a:buFont typeface="Arial" panose="020B0604020202020204" pitchFamily="34" charset="0"/>
              <a:buChar char="•"/>
              <a:defRPr/>
            </a:pPr>
            <a:endParaRPr lang="en-US" altLang="en-US" sz="1800" b="1" i="1" dirty="0">
              <a:solidFill>
                <a:schemeClr val="accent2"/>
              </a:solidFill>
            </a:endParaRPr>
          </a:p>
          <a:p>
            <a:pPr lvl="1" algn="l">
              <a:defRPr/>
            </a:pPr>
            <a:endParaRPr lang="en-US" altLang="en-US" sz="1200" dirty="0"/>
          </a:p>
          <a:p>
            <a:pPr algn="l">
              <a:defRPr/>
            </a:pPr>
            <a:endParaRPr lang="en-US" altLang="en-US" sz="1600" dirty="0"/>
          </a:p>
          <a:p>
            <a:pPr algn="l">
              <a:defRPr/>
            </a:pPr>
            <a:endParaRPr lang="en-US" altLang="en-US" sz="16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animEffect transition="in" filter="barn(inVertical)">
                                      <p:cBhvr>
                                        <p:cTn id="7" dur="500"/>
                                        <p:tgtEl>
                                          <p:spTgt spid="3076">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xEl>
                                              <p:pRg st="4" end="4"/>
                                            </p:txEl>
                                          </p:spTgt>
                                        </p:tgtEl>
                                        <p:attrNameLst>
                                          <p:attrName>style.visibility</p:attrName>
                                        </p:attrNameLst>
                                      </p:cBhvr>
                                      <p:to>
                                        <p:strVal val="visible"/>
                                      </p:to>
                                    </p:set>
                                    <p:animEffect transition="in" filter="barn(inVertical)">
                                      <p:cBhvr>
                                        <p:cTn id="12" dur="500"/>
                                        <p:tgtEl>
                                          <p:spTgt spid="307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076">
                                            <p:txEl>
                                              <p:pRg st="5" end="5"/>
                                            </p:txEl>
                                          </p:spTgt>
                                        </p:tgtEl>
                                        <p:attrNameLst>
                                          <p:attrName>style.visibility</p:attrName>
                                        </p:attrNameLst>
                                      </p:cBhvr>
                                      <p:to>
                                        <p:strVal val="visible"/>
                                      </p:to>
                                    </p:set>
                                    <p:animEffect transition="in" filter="barn(inVertical)">
                                      <p:cBhvr>
                                        <p:cTn id="17" dur="500"/>
                                        <p:tgtEl>
                                          <p:spTgt spid="30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AFC0E10-4979-4A6A-BBA4-3F48A7DEE0ED}"/>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BD07DD-88F5-4EE1-B4B9-705B13E030ED}" type="slidenum">
              <a:rPr lang="en-US" altLang="en-US" sz="1400"/>
              <a:pPr>
                <a:spcBef>
                  <a:spcPct val="0"/>
                </a:spcBef>
                <a:buFontTx/>
                <a:buNone/>
              </a:pPr>
              <a:t>6</a:t>
            </a:fld>
            <a:endParaRPr lang="en-US" altLang="en-US" sz="1400" b="1"/>
          </a:p>
        </p:txBody>
      </p:sp>
      <p:sp>
        <p:nvSpPr>
          <p:cNvPr id="7171" name="Rectangle 2">
            <a:extLst>
              <a:ext uri="{FF2B5EF4-FFF2-40B4-BE49-F238E27FC236}">
                <a16:creationId xmlns:a16="http://schemas.microsoft.com/office/drawing/2014/main" id="{0F17F4E4-D1F8-4945-96E2-86DBAF3C5900}"/>
              </a:ext>
            </a:extLst>
          </p:cNvPr>
          <p:cNvSpPr>
            <a:spLocks noGrp="1" noChangeArrowheads="1"/>
          </p:cNvSpPr>
          <p:nvPr>
            <p:ph type="ctrTitle"/>
          </p:nvPr>
        </p:nvSpPr>
        <p:spPr>
          <a:xfrm>
            <a:off x="0" y="990600"/>
            <a:ext cx="9144000" cy="914400"/>
          </a:xfrm>
        </p:spPr>
        <p:txBody>
          <a:bodyPr/>
          <a:lstStyle/>
          <a:p>
            <a:pPr marL="639763" algn="l"/>
            <a:br>
              <a:rPr lang="en-US" altLang="en-US" sz="3200"/>
            </a:br>
            <a:r>
              <a:rPr lang="en-US" altLang="en-US" sz="3200"/>
              <a:t> </a:t>
            </a:r>
            <a:br>
              <a:rPr lang="en-US" altLang="en-US" sz="3600" i="1"/>
            </a:br>
            <a:endParaRPr lang="en-US" altLang="en-US" sz="3600">
              <a:solidFill>
                <a:srgbClr val="3333FF"/>
              </a:solidFill>
            </a:endParaRPr>
          </a:p>
        </p:txBody>
      </p:sp>
      <p:sp>
        <p:nvSpPr>
          <p:cNvPr id="3076" name="Rectangle 3">
            <a:extLst>
              <a:ext uri="{FF2B5EF4-FFF2-40B4-BE49-F238E27FC236}">
                <a16:creationId xmlns:a16="http://schemas.microsoft.com/office/drawing/2014/main" id="{26712C31-33C4-4905-8D6A-1DD4E89A406A}"/>
              </a:ext>
            </a:extLst>
          </p:cNvPr>
          <p:cNvSpPr>
            <a:spLocks noGrp="1" noChangeArrowheads="1"/>
          </p:cNvSpPr>
          <p:nvPr>
            <p:ph type="subTitle" idx="1"/>
          </p:nvPr>
        </p:nvSpPr>
        <p:spPr>
          <a:xfrm>
            <a:off x="838200" y="838200"/>
            <a:ext cx="7391400" cy="5638800"/>
          </a:xfrm>
        </p:spPr>
        <p:txBody>
          <a:bodyPr/>
          <a:lstStyle/>
          <a:p>
            <a:pPr>
              <a:defRPr/>
            </a:pPr>
            <a:r>
              <a:rPr lang="en-US" altLang="en-US" sz="4800" b="1" spc="600" dirty="0">
                <a:solidFill>
                  <a:schemeClr val="accent6"/>
                </a:solidFill>
                <a:latin typeface="Franklin Gothic Medium" panose="020B0603020102020204" pitchFamily="34" charset="0"/>
              </a:rPr>
              <a:t>CHANGES</a:t>
            </a:r>
          </a:p>
          <a:p>
            <a:pPr>
              <a:defRPr/>
            </a:pPr>
            <a:endParaRPr lang="en-US" altLang="en-US" sz="1050" b="1" i="1" dirty="0">
              <a:solidFill>
                <a:schemeClr val="accent2"/>
              </a:solidFill>
              <a:latin typeface="Tw Cen MT" panose="020B0602020104020603" pitchFamily="34" charset="0"/>
            </a:endParaRPr>
          </a:p>
          <a:p>
            <a:pPr algn="l">
              <a:spcAft>
                <a:spcPts val="600"/>
              </a:spcAft>
              <a:defRPr/>
            </a:pPr>
            <a:r>
              <a:rPr lang="en-US" altLang="en-US" b="1" dirty="0"/>
              <a:t>Complies with CPUC Direction</a:t>
            </a:r>
          </a:p>
          <a:p>
            <a:pPr marL="742950" lvl="1" indent="-285750" algn="l">
              <a:spcAft>
                <a:spcPts val="600"/>
              </a:spcAft>
              <a:buFont typeface="Arial" panose="020B0604020202020204" pitchFamily="34" charset="0"/>
              <a:buChar char="•"/>
              <a:defRPr/>
            </a:pPr>
            <a:r>
              <a:rPr lang="en-US" altLang="en-US" sz="2400" dirty="0"/>
              <a:t>CPUC Resolution CSID-004 (Initiated a Pilot).</a:t>
            </a:r>
          </a:p>
          <a:p>
            <a:pPr marL="742950" lvl="1" indent="-285750" algn="l">
              <a:spcAft>
                <a:spcPts val="600"/>
              </a:spcAft>
              <a:buFont typeface="Arial" panose="020B0604020202020204" pitchFamily="34" charset="0"/>
              <a:buChar char="•"/>
              <a:defRPr/>
            </a:pPr>
            <a:r>
              <a:rPr lang="en-US" altLang="en-US" sz="2400" dirty="0"/>
              <a:t>CPUC Resolution CSID-005 (Ordered Independent Evaluation).</a:t>
            </a:r>
          </a:p>
          <a:p>
            <a:pPr marL="742950" lvl="1" indent="-285750" algn="l">
              <a:spcAft>
                <a:spcPts val="600"/>
              </a:spcAft>
              <a:buFont typeface="Arial" panose="020B0604020202020204" pitchFamily="34" charset="0"/>
              <a:buChar char="•"/>
              <a:defRPr/>
            </a:pPr>
            <a:r>
              <a:rPr lang="en-US" altLang="en-US" sz="2400" dirty="0"/>
              <a:t>D.12-12-011 (Ordered Additional Tracking, Reporting and Success Measurement Criteria).</a:t>
            </a:r>
          </a:p>
          <a:p>
            <a:pPr marL="742950" lvl="1" indent="-285750" algn="l">
              <a:spcAft>
                <a:spcPts val="600"/>
              </a:spcAft>
              <a:buFont typeface="Arial" panose="020B0604020202020204" pitchFamily="34" charset="0"/>
              <a:buChar char="•"/>
              <a:defRPr/>
            </a:pPr>
            <a:r>
              <a:rPr lang="en-US" altLang="en-US" sz="2400" dirty="0"/>
              <a:t>D.14-08-030 (Extended the Pilot for Review).</a:t>
            </a:r>
          </a:p>
          <a:p>
            <a:pPr marL="742950" lvl="1" indent="-285750" algn="l">
              <a:spcAft>
                <a:spcPts val="600"/>
              </a:spcAft>
              <a:buFont typeface="Arial" panose="020B0604020202020204" pitchFamily="34" charset="0"/>
              <a:buChar char="•"/>
              <a:defRPr/>
            </a:pPr>
            <a:r>
              <a:rPr lang="en-US" altLang="en-US" sz="2400" dirty="0"/>
              <a:t>D.15-12-047  (Ordered an Ongoing Program).</a:t>
            </a:r>
          </a:p>
          <a:p>
            <a:pPr marL="285750" indent="-285750" algn="l">
              <a:buFont typeface="Arial" panose="020B0604020202020204" pitchFamily="34" charset="0"/>
              <a:buChar char="•"/>
              <a:defRPr/>
            </a:pPr>
            <a:endParaRPr lang="en-US" altLang="en-US" sz="1800" b="1" i="1" dirty="0">
              <a:solidFill>
                <a:schemeClr val="accent2"/>
              </a:solidFill>
            </a:endParaRPr>
          </a:p>
          <a:p>
            <a:pPr lvl="1" algn="l">
              <a:defRPr/>
            </a:pPr>
            <a:endParaRPr lang="en-US" altLang="en-US" sz="1200" dirty="0"/>
          </a:p>
          <a:p>
            <a:pPr algn="l">
              <a:defRPr/>
            </a:pPr>
            <a:endParaRPr lang="en-US" altLang="en-US" sz="1600" dirty="0"/>
          </a:p>
          <a:p>
            <a:pPr algn="l">
              <a:defRPr/>
            </a:pPr>
            <a:endParaRPr lang="en-US" altLang="en-US" sz="16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animEffect transition="in" filter="barn(inVertical)">
                                      <p:cBhvr>
                                        <p:cTn id="7" dur="500"/>
                                        <p:tgtEl>
                                          <p:spTgt spid="3076">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076">
                                            <p:txEl>
                                              <p:pRg st="4" end="4"/>
                                            </p:txEl>
                                          </p:spTgt>
                                        </p:tgtEl>
                                        <p:attrNameLst>
                                          <p:attrName>style.visibility</p:attrName>
                                        </p:attrNameLst>
                                      </p:cBhvr>
                                      <p:to>
                                        <p:strVal val="visible"/>
                                      </p:to>
                                    </p:set>
                                    <p:animEffect transition="in" filter="barn(inVertical)">
                                      <p:cBhvr>
                                        <p:cTn id="10" dur="500"/>
                                        <p:tgtEl>
                                          <p:spTgt spid="3076">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076">
                                            <p:txEl>
                                              <p:pRg st="5" end="5"/>
                                            </p:txEl>
                                          </p:spTgt>
                                        </p:tgtEl>
                                        <p:attrNameLst>
                                          <p:attrName>style.visibility</p:attrName>
                                        </p:attrNameLst>
                                      </p:cBhvr>
                                      <p:to>
                                        <p:strVal val="visible"/>
                                      </p:to>
                                    </p:set>
                                    <p:animEffect transition="in" filter="barn(inVertical)">
                                      <p:cBhvr>
                                        <p:cTn id="13" dur="500"/>
                                        <p:tgtEl>
                                          <p:spTgt spid="3076">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076">
                                            <p:txEl>
                                              <p:pRg st="6" end="6"/>
                                            </p:txEl>
                                          </p:spTgt>
                                        </p:tgtEl>
                                        <p:attrNameLst>
                                          <p:attrName>style.visibility</p:attrName>
                                        </p:attrNameLst>
                                      </p:cBhvr>
                                      <p:to>
                                        <p:strVal val="visible"/>
                                      </p:to>
                                    </p:set>
                                    <p:animEffect transition="in" filter="barn(inVertical)">
                                      <p:cBhvr>
                                        <p:cTn id="16" dur="500"/>
                                        <p:tgtEl>
                                          <p:spTgt spid="3076">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076">
                                            <p:txEl>
                                              <p:pRg st="7" end="7"/>
                                            </p:txEl>
                                          </p:spTgt>
                                        </p:tgtEl>
                                        <p:attrNameLst>
                                          <p:attrName>style.visibility</p:attrName>
                                        </p:attrNameLst>
                                      </p:cBhvr>
                                      <p:to>
                                        <p:strVal val="visible"/>
                                      </p:to>
                                    </p:set>
                                    <p:animEffect transition="in" filter="barn(inVertical)">
                                      <p:cBhvr>
                                        <p:cTn id="19" dur="500"/>
                                        <p:tgtEl>
                                          <p:spTgt spid="30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D0AD759-91F1-41DC-A2F2-87D986FFA866}"/>
              </a:ext>
            </a:extLst>
          </p:cNvPr>
          <p:cNvSpPr>
            <a:spLocks noGrp="1"/>
          </p:cNvSpPr>
          <p:nvPr>
            <p:ph type="title"/>
          </p:nvPr>
        </p:nvSpPr>
        <p:spPr/>
        <p:txBody>
          <a:bodyPr/>
          <a:lstStyle/>
          <a:p>
            <a:pPr>
              <a:defRPr/>
            </a:pPr>
            <a:r>
              <a:rPr lang="en-US" altLang="en-US" sz="5400" dirty="0">
                <a:solidFill>
                  <a:schemeClr val="accent6"/>
                </a:solidFill>
                <a:latin typeface="Franklin Gothic Medium" pitchFamily="34" charset="0"/>
              </a:rPr>
              <a:t>Program Structure</a:t>
            </a:r>
          </a:p>
        </p:txBody>
      </p:sp>
      <p:sp>
        <p:nvSpPr>
          <p:cNvPr id="8195" name="Content Placeholder 2">
            <a:extLst>
              <a:ext uri="{FF2B5EF4-FFF2-40B4-BE49-F238E27FC236}">
                <a16:creationId xmlns:a16="http://schemas.microsoft.com/office/drawing/2014/main" id="{5327E950-A5EB-4555-8CF3-5026943759CC}"/>
              </a:ext>
            </a:extLst>
          </p:cNvPr>
          <p:cNvSpPr>
            <a:spLocks noGrp="1"/>
          </p:cNvSpPr>
          <p:nvPr>
            <p:ph idx="1"/>
          </p:nvPr>
        </p:nvSpPr>
        <p:spPr>
          <a:xfrm>
            <a:off x="914400" y="2133600"/>
            <a:ext cx="7391400" cy="4068763"/>
          </a:xfrm>
        </p:spPr>
        <p:txBody>
          <a:bodyPr/>
          <a:lstStyle/>
          <a:p>
            <a:pPr marL="0" indent="0">
              <a:lnSpc>
                <a:spcPct val="114000"/>
              </a:lnSpc>
              <a:buFontTx/>
              <a:buNone/>
            </a:pPr>
            <a:r>
              <a:rPr lang="en-US" altLang="en-US" sz="4000"/>
              <a:t>TEAM and CHANGES provide services to LEP consumers, in the language of their choice, through a statewide network of community based organizations (CBOs). </a:t>
            </a:r>
          </a:p>
        </p:txBody>
      </p:sp>
      <p:sp>
        <p:nvSpPr>
          <p:cNvPr id="8196" name="Slide Number Placeholder 3">
            <a:extLst>
              <a:ext uri="{FF2B5EF4-FFF2-40B4-BE49-F238E27FC236}">
                <a16:creationId xmlns:a16="http://schemas.microsoft.com/office/drawing/2014/main" id="{55E925FA-2C02-4E99-886D-359E36F8929B}"/>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8506EFB-4B86-4EA9-A72B-790FE6790179}" type="slidenum">
              <a:rPr lang="en-US" altLang="en-US" sz="1400"/>
              <a:pPr>
                <a:spcBef>
                  <a:spcPct val="0"/>
                </a:spcBef>
                <a:buFontTx/>
                <a:buNone/>
              </a:pPr>
              <a:t>7</a:t>
            </a:fld>
            <a:endParaRPr lang="en-US" altLang="en-US" sz="1400"/>
          </a:p>
        </p:txBody>
      </p:sp>
    </p:spTree>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5D8E4EA-E523-4A46-99F6-F4AB0D72BD1C}"/>
              </a:ext>
            </a:extLst>
          </p:cNvPr>
          <p:cNvSpPr>
            <a:spLocks noGrp="1"/>
          </p:cNvSpPr>
          <p:nvPr>
            <p:ph type="title"/>
          </p:nvPr>
        </p:nvSpPr>
        <p:spPr/>
        <p:txBody>
          <a:bodyPr/>
          <a:lstStyle/>
          <a:p>
            <a:r>
              <a:rPr lang="en-US" altLang="en-US" sz="4800">
                <a:latin typeface="Franklin Gothic Book" panose="020B0503020102020204" pitchFamily="34" charset="0"/>
              </a:rPr>
              <a:t>Program Components</a:t>
            </a:r>
          </a:p>
        </p:txBody>
      </p:sp>
      <p:sp>
        <p:nvSpPr>
          <p:cNvPr id="7171" name="Content Placeholder 2">
            <a:extLst>
              <a:ext uri="{FF2B5EF4-FFF2-40B4-BE49-F238E27FC236}">
                <a16:creationId xmlns:a16="http://schemas.microsoft.com/office/drawing/2014/main" id="{2C6FA69B-9399-4C66-91AF-9037E9DFE5B3}"/>
              </a:ext>
            </a:extLst>
          </p:cNvPr>
          <p:cNvSpPr>
            <a:spLocks noGrp="1"/>
          </p:cNvSpPr>
          <p:nvPr>
            <p:ph idx="1"/>
          </p:nvPr>
        </p:nvSpPr>
        <p:spPr>
          <a:xfrm>
            <a:off x="457200" y="1981200"/>
            <a:ext cx="8229600" cy="3962400"/>
          </a:xfrm>
        </p:spPr>
        <p:txBody>
          <a:bodyPr/>
          <a:lstStyle/>
          <a:p>
            <a:pPr>
              <a:defRPr/>
            </a:pPr>
            <a:r>
              <a:rPr lang="en-US" altLang="en-US" sz="4000" b="1" i="1" dirty="0">
                <a:cs typeface="Arial" panose="020B0604020202020204" pitchFamily="34" charset="0"/>
              </a:rPr>
              <a:t>Outreach</a:t>
            </a:r>
            <a:r>
              <a:rPr lang="en-US" altLang="en-US" sz="2800" dirty="0">
                <a:cs typeface="Arial" panose="020B0604020202020204" pitchFamily="34" charset="0"/>
              </a:rPr>
              <a:t> - informs consumers that the </a:t>
            </a:r>
            <a:br>
              <a:rPr lang="en-US" altLang="en-US" sz="2800" dirty="0">
                <a:cs typeface="Arial" panose="020B0604020202020204" pitchFamily="34" charset="0"/>
              </a:rPr>
            </a:br>
            <a:r>
              <a:rPr lang="en-US" altLang="en-US" sz="2800" dirty="0">
                <a:cs typeface="Arial" panose="020B0604020202020204" pitchFamily="34" charset="0"/>
              </a:rPr>
              <a:t>services exist at a CBO in their community</a:t>
            </a:r>
            <a:r>
              <a:rPr lang="en-US" altLang="en-US" dirty="0">
                <a:cs typeface="Arial" panose="020B0604020202020204" pitchFamily="34" charset="0"/>
              </a:rPr>
              <a:t>.</a:t>
            </a:r>
          </a:p>
          <a:p>
            <a:pPr>
              <a:defRPr/>
            </a:pPr>
            <a:endParaRPr lang="en-US" altLang="en-US" dirty="0">
              <a:latin typeface="Tw Cen MT" pitchFamily="34" charset="0"/>
            </a:endParaRPr>
          </a:p>
          <a:p>
            <a:pPr marL="0" indent="0">
              <a:buFontTx/>
              <a:buNone/>
              <a:defRPr/>
            </a:pPr>
            <a:endParaRPr lang="en-US" altLang="en-US" dirty="0">
              <a:latin typeface="Tw Cen MT" pitchFamily="34" charset="0"/>
            </a:endParaRPr>
          </a:p>
        </p:txBody>
      </p:sp>
      <p:sp>
        <p:nvSpPr>
          <p:cNvPr id="9220" name="Slide Number Placeholder 3">
            <a:extLst>
              <a:ext uri="{FF2B5EF4-FFF2-40B4-BE49-F238E27FC236}">
                <a16:creationId xmlns:a16="http://schemas.microsoft.com/office/drawing/2014/main" id="{FB5AF89B-711B-4A36-BDF7-04953B805312}"/>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9C6E74-AD14-4984-BAE8-C556E2423097}" type="slidenum">
              <a:rPr lang="en-US" altLang="en-US" sz="1400"/>
              <a:pPr>
                <a:spcBef>
                  <a:spcPct val="0"/>
                </a:spcBef>
                <a:buFontTx/>
                <a:buNone/>
              </a:pPr>
              <a:t>8</a:t>
            </a:fld>
            <a:endParaRPr lang="en-US" altLang="en-US" sz="1400"/>
          </a:p>
        </p:txBody>
      </p:sp>
      <p:pic>
        <p:nvPicPr>
          <p:cNvPr id="9221" name="Content Placeholder 4">
            <a:extLst>
              <a:ext uri="{FF2B5EF4-FFF2-40B4-BE49-F238E27FC236}">
                <a16:creationId xmlns:a16="http://schemas.microsoft.com/office/drawing/2014/main" id="{8D37554A-53CA-4D0F-A313-5063559A3CC2}"/>
              </a:ext>
            </a:extLst>
          </p:cNvPr>
          <p:cNvPicPr>
            <a:picLocks noChangeAspect="1"/>
          </p:cNvPicPr>
          <p:nvPr/>
        </p:nvPicPr>
        <p:blipFill>
          <a:blip r:embed="rId2">
            <a:extLst>
              <a:ext uri="{28A0092B-C50C-407E-A947-70E740481C1C}">
                <a14:useLocalDpi xmlns:a14="http://schemas.microsoft.com/office/drawing/2010/main" val="0"/>
              </a:ext>
            </a:extLst>
          </a:blip>
          <a:srcRect t="9407" b="9407"/>
          <a:stretch>
            <a:fillRect/>
          </a:stretch>
        </p:blipFill>
        <p:spPr bwMode="auto">
          <a:xfrm>
            <a:off x="3124200" y="3276600"/>
            <a:ext cx="484346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049E985-D176-4505-ACB5-22232F54D8F3}"/>
              </a:ext>
            </a:extLst>
          </p:cNvPr>
          <p:cNvSpPr>
            <a:spLocks noGrp="1"/>
          </p:cNvSpPr>
          <p:nvPr>
            <p:ph type="title"/>
          </p:nvPr>
        </p:nvSpPr>
        <p:spPr/>
        <p:txBody>
          <a:bodyPr/>
          <a:lstStyle/>
          <a:p>
            <a:pPr>
              <a:defRPr/>
            </a:pPr>
            <a:r>
              <a:rPr lang="en-US" altLang="en-US" sz="4800" dirty="0">
                <a:solidFill>
                  <a:schemeClr val="accent6"/>
                </a:solidFill>
                <a:latin typeface="Franklin Gothic Medium" panose="020B0603020102020204" pitchFamily="34" charset="0"/>
              </a:rPr>
              <a:t>Program Components</a:t>
            </a:r>
          </a:p>
        </p:txBody>
      </p:sp>
      <p:sp>
        <p:nvSpPr>
          <p:cNvPr id="7171" name="Content Placeholder 2">
            <a:extLst>
              <a:ext uri="{FF2B5EF4-FFF2-40B4-BE49-F238E27FC236}">
                <a16:creationId xmlns:a16="http://schemas.microsoft.com/office/drawing/2014/main" id="{02AE0BC3-0C6C-426A-B842-9F8E50707E12}"/>
              </a:ext>
            </a:extLst>
          </p:cNvPr>
          <p:cNvSpPr>
            <a:spLocks noGrp="1"/>
          </p:cNvSpPr>
          <p:nvPr>
            <p:ph idx="1"/>
          </p:nvPr>
        </p:nvSpPr>
        <p:spPr>
          <a:xfrm>
            <a:off x="457200" y="1905000"/>
            <a:ext cx="8229600" cy="4068763"/>
          </a:xfrm>
        </p:spPr>
        <p:txBody>
          <a:bodyPr/>
          <a:lstStyle/>
          <a:p>
            <a:r>
              <a:rPr lang="en-US" altLang="en-US" sz="4000" b="1" i="1"/>
              <a:t>Education</a:t>
            </a:r>
            <a:r>
              <a:rPr lang="en-US" altLang="en-US" sz="2800"/>
              <a:t> - explains telecommunications and energy utility services, bills and assistance programs, which</a:t>
            </a:r>
            <a:br>
              <a:rPr lang="en-US" altLang="en-US" sz="2800"/>
            </a:br>
            <a:r>
              <a:rPr lang="en-US" altLang="en-US" sz="2800"/>
              <a:t>help consumers</a:t>
            </a:r>
            <a:br>
              <a:rPr lang="en-US" altLang="en-US" sz="2800"/>
            </a:br>
            <a:r>
              <a:rPr lang="en-US" altLang="en-US" sz="2800"/>
              <a:t>control costs.</a:t>
            </a:r>
          </a:p>
        </p:txBody>
      </p:sp>
      <p:sp>
        <p:nvSpPr>
          <p:cNvPr id="10244" name="Slide Number Placeholder 3">
            <a:extLst>
              <a:ext uri="{FF2B5EF4-FFF2-40B4-BE49-F238E27FC236}">
                <a16:creationId xmlns:a16="http://schemas.microsoft.com/office/drawing/2014/main" id="{0ED647C2-7F20-4369-A77E-C0093446F5B2}"/>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BAEFF1-9A89-405A-93ED-74828AF03A01}" type="slidenum">
              <a:rPr lang="en-US" altLang="en-US" sz="1400"/>
              <a:pPr>
                <a:spcBef>
                  <a:spcPct val="0"/>
                </a:spcBef>
                <a:buFontTx/>
                <a:buNone/>
              </a:pPr>
              <a:t>9</a:t>
            </a:fld>
            <a:endParaRPr lang="en-US" altLang="en-US" sz="1400"/>
          </a:p>
        </p:txBody>
      </p:sp>
      <p:pic>
        <p:nvPicPr>
          <p:cNvPr id="10245" name="Picture 1">
            <a:extLst>
              <a:ext uri="{FF2B5EF4-FFF2-40B4-BE49-F238E27FC236}">
                <a16:creationId xmlns:a16="http://schemas.microsoft.com/office/drawing/2014/main" id="{7A02F85A-F529-45C7-8E4F-0F3FDD421849}"/>
              </a:ext>
            </a:extLst>
          </p:cNvPr>
          <p:cNvPicPr>
            <a:picLocks noChangeAspect="1"/>
          </p:cNvPicPr>
          <p:nvPr/>
        </p:nvPicPr>
        <p:blipFill>
          <a:blip r:embed="rId2">
            <a:extLst>
              <a:ext uri="{28A0092B-C50C-407E-A947-70E740481C1C}">
                <a14:useLocalDpi xmlns:a14="http://schemas.microsoft.com/office/drawing/2010/main" val="0"/>
              </a:ext>
            </a:extLst>
          </a:blip>
          <a:srcRect t="21078" r="7744" b="-25218"/>
          <a:stretch>
            <a:fillRect/>
          </a:stretch>
        </p:blipFill>
        <p:spPr bwMode="auto">
          <a:xfrm>
            <a:off x="3733800" y="3086100"/>
            <a:ext cx="4754563"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FEEC100252E44FB9BACF31BCC995F3" ma:contentTypeVersion="0" ma:contentTypeDescription="Create a new document." ma:contentTypeScope="" ma:versionID="5a3a5c87dd7c008eefae3395ffc4958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C96DC8-5B2B-474C-8E44-51063D454EF7}">
  <ds:schemaRefs>
    <ds:schemaRef ds:uri="http://schemas.microsoft.com/sharepoint/v3/contenttype/forms"/>
  </ds:schemaRefs>
</ds:datastoreItem>
</file>

<file path=customXml/itemProps2.xml><?xml version="1.0" encoding="utf-8"?>
<ds:datastoreItem xmlns:ds="http://schemas.openxmlformats.org/officeDocument/2006/customXml" ds:itemID="{2C06D9CE-5B31-4C51-A4A3-ECF02CEF8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3A8821C-6697-4F8C-9953-99AD68B3911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1831</TotalTime>
  <Words>827</Words>
  <Application>Microsoft Office PowerPoint</Application>
  <PresentationFormat>On-screen Show (4:3)</PresentationFormat>
  <Paragraphs>119</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Franklin Gothic Medium</vt:lpstr>
      <vt:lpstr>Segoe Print</vt:lpstr>
      <vt:lpstr>Microsoft Yi Baiti</vt:lpstr>
      <vt:lpstr>Courier New</vt:lpstr>
      <vt:lpstr>Tw Cen MT</vt:lpstr>
      <vt:lpstr>Franklin Gothic Book</vt:lpstr>
      <vt:lpstr>Wingdings</vt:lpstr>
      <vt:lpstr>Default Design</vt:lpstr>
      <vt:lpstr>PowerPoint Presentation</vt:lpstr>
      <vt:lpstr>CPUC’s TEAM and  CHANGES Programs</vt:lpstr>
      <vt:lpstr>PowerPoint Presentation</vt:lpstr>
      <vt:lpstr>CHANGES</vt:lpstr>
      <vt:lpstr>   </vt:lpstr>
      <vt:lpstr>   </vt:lpstr>
      <vt:lpstr>Program Structure</vt:lpstr>
      <vt:lpstr>Program Components</vt:lpstr>
      <vt:lpstr>Program Components</vt:lpstr>
      <vt:lpstr>Program Components</vt:lpstr>
      <vt:lpstr>Issues </vt:lpstr>
      <vt:lpstr>Issues </vt:lpstr>
      <vt:lpstr>Issues </vt:lpstr>
      <vt:lpstr>Issues  </vt:lpstr>
      <vt:lpstr>Issues  </vt:lpstr>
      <vt:lpstr>CPUC’s Creation of Ongoing  CHANGES  Program </vt:lpstr>
      <vt:lpstr>New TEAM and CHANGES Contract</vt:lpstr>
      <vt:lpstr>New TEAM and CHANGES Contract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Malliett, Valerie</dc:creator>
  <cp:lastModifiedBy>Bonner, Michael B.</cp:lastModifiedBy>
  <cp:revision>109</cp:revision>
  <dcterms:created xsi:type="dcterms:W3CDTF">2008-01-28T17:28:34Z</dcterms:created>
  <dcterms:modified xsi:type="dcterms:W3CDTF">2021-01-04T22:24:55Z</dcterms:modified>
</cp:coreProperties>
</file>