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307" r:id="rId6"/>
    <p:sldId id="309" r:id="rId7"/>
    <p:sldId id="293" r:id="rId8"/>
    <p:sldId id="292" r:id="rId9"/>
    <p:sldId id="318" r:id="rId10"/>
    <p:sldId id="305" r:id="rId11"/>
    <p:sldId id="304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EB2"/>
    <a:srgbClr val="FFFFCD"/>
    <a:srgbClr val="F4FEBA"/>
    <a:srgbClr val="CCECFF"/>
    <a:srgbClr val="CCFFFF"/>
    <a:srgbClr val="FFFF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1214" autoAdjust="0"/>
  </p:normalViewPr>
  <p:slideViewPr>
    <p:cSldViewPr>
      <p:cViewPr varScale="1">
        <p:scale>
          <a:sx n="107" d="100"/>
          <a:sy n="107" d="100"/>
        </p:scale>
        <p:origin x="570" y="78"/>
      </p:cViewPr>
      <p:guideLst>
        <p:guide orient="horz" pos="8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8AAD5D-D2C1-4D24-A034-C6203F74BA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4D63-10AA-449E-83E9-3D29A7706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38133E-117A-4B9F-9B04-DB821D6B8D52}" type="datetimeFigureOut">
              <a:rPr lang="en-US"/>
              <a:pPr>
                <a:defRPr/>
              </a:pPr>
              <a:t>1/4/2021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EB07B-5028-46C5-B53A-5284F45806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0D907-14A2-4C9F-9984-EA7CCB2CCB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D628FB5-140D-4084-9EBE-42F6E8C0F9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3063AF-71E0-4698-B7AD-F27C485E1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97537-AB07-4ED8-8366-F173E33849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ADA467-13D8-482C-A7E2-377403F05D61}" type="datetimeFigureOut">
              <a:rPr lang="en-US"/>
              <a:pPr>
                <a:defRPr/>
              </a:pPr>
              <a:t>1/4/2021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2E676B-4A26-4ABC-AD3B-F297809BF4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971911-1F35-4103-ADEC-FA1669DB4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7CB1-8516-4A1A-9D30-2BF82E954F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4B25F-8C0C-4734-94D0-B204A2BEC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A355296-9BB1-4AF0-90DF-9A8412CC34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59779813-24D5-450B-9EF3-207BDC11DF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112B47A7-4AF9-41B8-8267-9E5935B54D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4">
            <a:extLst>
              <a:ext uri="{FF2B5EF4-FFF2-40B4-BE49-F238E27FC236}">
                <a16:creationId xmlns:a16="http://schemas.microsoft.com/office/drawing/2014/main" id="{7B3CD04F-C188-4588-87E9-D6140563D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DB8C37-BC53-490B-8D0E-6E19304EA381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857AFE17-E1BD-43F7-B3B2-D3CD56CDF8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9A6AA2BE-35ED-4C5D-B2B5-0788F71756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F21A2C1-EFB5-4823-8967-6B9016C48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9CB06A-35EC-4BC3-950A-D5914FEDE468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D879901-E112-4FEF-AE8D-8E32B284AA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3C8A5713-96D2-42C4-AD75-F8C8C28EE0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B6DE66C2-2440-47BD-A7ED-8AE8B4D01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C2382-A034-4BAA-9147-A629B9C6993C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F954D7FC-0A9B-4DAB-8113-EADC97D8D7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10168467-F86F-4955-9665-7AC3874E8B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6068B59D-3479-42A7-8367-30074F9C8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50038D-DB7B-4E74-A034-D0159D32DB5B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105DC534-F11B-41ED-9DD6-F0D7CAB707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21E50AEE-D3E7-454E-85EA-03927431F8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93D93551-1737-4FA5-BC50-F1CB5412C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93E0A2-610C-44C8-8259-CFF36A27A0B8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83737836-CECE-4468-A52A-360BF52409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C035B404-F7B3-4C9B-A4ED-494583C385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F8AD21EA-E41A-481D-B3D0-27FA1559C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3D0E5A-6844-4EDF-8931-6467870B9505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E86A1A09-5F54-40BB-BFBA-23E26E0E29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AFC2F861-8E61-46DA-BC3C-3E5C735D57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72068EC5-5FA7-4865-B517-270AE5BBA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DF5476-A246-4FAE-A4DD-9ABD8E2E76F2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74B4982D-0C92-446B-B0A3-F93E7261B9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E3810018-5753-42D9-B72F-E5828EE58C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A53E7641-DB2D-4CAA-B345-E0EEE902D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B42F68-3F49-49C9-A7D1-B122722AD553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46C47E38-A3CB-41B1-8FE9-6E5E961189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ABA8DBD3-0FEF-4798-BF94-B651655F4E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Conducted 3  Ethnic Briefings</a:t>
            </a:r>
          </a:p>
          <a:p>
            <a:pPr>
              <a:spcBef>
                <a:spcPct val="0"/>
              </a:spcBef>
            </a:pPr>
            <a:endParaRPr lang="en-US" altLang="en-US" b="1"/>
          </a:p>
          <a:p>
            <a:pPr>
              <a:spcBef>
                <a:spcPct val="0"/>
              </a:spcBef>
            </a:pPr>
            <a:r>
              <a:rPr lang="en-US" altLang="en-US"/>
              <a:t>-- Timing:   June 19, 20, and 29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  Location :  Garden Grove, San Bernardino and Rosemead. 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  Audience:  communities with ethnic media serving Asian, Hispanic and African American populations (in-language materials were provided)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--  Topics:   reliability and security of the power delivery grid, what customers can do to reduce impact to their bills, downed power line safety and outage safety 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5867B16-C2B2-4A4E-BA19-01A45F9373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7512A9-D70A-41D0-83F2-01C046A3C090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09001441-0EDD-48BB-8296-4A1384548C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4160AB-E13E-4169-9FDA-586E4F300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General Community Forum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-   Conducting 7 forums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-   Locations:  Palm Springs, Santa Barbara, Costa Mesa, Tulare, Pomona, Adelanto, San Juan Capistrano   (may add El Monte)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-   Topics:  Income Qualified programs, safety, </a:t>
            </a:r>
            <a:r>
              <a:rPr lang="en-US" dirty="0" err="1"/>
              <a:t>SmartConnect</a:t>
            </a:r>
            <a:r>
              <a:rPr lang="en-US" dirty="0"/>
              <a:t>, DSM programs, </a:t>
            </a:r>
            <a:r>
              <a:rPr lang="en-US" dirty="0" err="1"/>
              <a:t>etc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ＭＳ Ｐゴシック" pitchFamily="34" charset="-128"/>
                <a:cs typeface="Calibri" pitchFamily="34" charset="0"/>
              </a:rPr>
              <a:t>Example:   SCE Community Forum in Costa Mesa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34" charset="-128"/>
                <a:cs typeface="Calibri" pitchFamily="34" charset="0"/>
              </a:rPr>
              <a:t>Provided information in English, Spanish and Vietnamese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34" charset="-128"/>
                <a:cs typeface="Calibri" pitchFamily="34" charset="0"/>
              </a:rPr>
              <a:t>Attendance: 150 people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629635BC-627F-413A-B822-136EA8680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EF157E-6BC0-4B74-8B52-0D45E189CDF9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9203560C-DB5B-44F7-B785-604F3DAFC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918C2210-D248-466F-AB86-3A2A9B6774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 u="sng"/>
              <a:t>Safety Advertising Campaign</a:t>
            </a:r>
            <a:endParaRPr lang="en-US" altLang="en-US"/>
          </a:p>
          <a:p>
            <a:pPr lvl="1">
              <a:spcBef>
                <a:spcPct val="0"/>
              </a:spcBef>
            </a:pPr>
            <a:r>
              <a:rPr lang="en-US" altLang="en-US"/>
              <a:t>A year-long campaign geared at educating the public about power line safety</a:t>
            </a:r>
          </a:p>
          <a:p>
            <a:pPr lvl="1">
              <a:spcBef>
                <a:spcPct val="0"/>
              </a:spcBef>
            </a:pPr>
            <a:r>
              <a:rPr lang="en-US" altLang="en-US" b="1"/>
              <a:t>75 ethnic media outlets, </a:t>
            </a:r>
            <a:r>
              <a:rPr lang="en-US" altLang="en-US" b="1">
                <a:solidFill>
                  <a:srgbClr val="0070C0"/>
                </a:solidFill>
              </a:rPr>
              <a:t>7 </a:t>
            </a:r>
            <a:r>
              <a:rPr lang="en-US" altLang="en-US" b="1"/>
              <a:t>languages:</a:t>
            </a:r>
            <a:endParaRPr lang="en-US" altLang="en-US"/>
          </a:p>
          <a:p>
            <a:pPr lvl="2">
              <a:spcBef>
                <a:spcPct val="0"/>
              </a:spcBef>
            </a:pPr>
            <a:r>
              <a:rPr lang="en-US" altLang="en-US"/>
              <a:t>English, Spanish, Cambodian (Khmer), Chinese (Mandarin and Cantonese), Korean, Tagalog (print) and Vietnamese</a:t>
            </a:r>
          </a:p>
          <a:p>
            <a:pPr lvl="1">
              <a:spcBef>
                <a:spcPct val="0"/>
              </a:spcBef>
            </a:pPr>
            <a:r>
              <a:rPr lang="en-US" altLang="en-US" u="sng"/>
              <a:t>Media</a:t>
            </a:r>
            <a:r>
              <a:rPr lang="en-US" altLang="en-US"/>
              <a:t>:  TV, radio, print, Out-of-Home, digital</a:t>
            </a:r>
          </a:p>
          <a:p>
            <a:pPr lvl="1">
              <a:spcBef>
                <a:spcPct val="0"/>
              </a:spcBef>
            </a:pPr>
            <a:r>
              <a:rPr lang="en-US" altLang="en-US" u="sng"/>
              <a:t>Timing</a:t>
            </a:r>
            <a:r>
              <a:rPr lang="en-US" altLang="en-US"/>
              <a:t>:  In-market (pulsed) week of January 30 to March 31; back in market (pulsed) week of May 7 to week of December 17</a:t>
            </a:r>
          </a:p>
          <a:p>
            <a:pPr lvl="1">
              <a:spcBef>
                <a:spcPct val="0"/>
              </a:spcBef>
            </a:pPr>
            <a:r>
              <a:rPr lang="en-US" altLang="en-US" u="sng"/>
              <a:t>Budget</a:t>
            </a:r>
            <a:r>
              <a:rPr lang="en-US" altLang="en-US"/>
              <a:t>: In 2012, we plan to spend </a:t>
            </a:r>
            <a:r>
              <a:rPr lang="en-US" altLang="en-US" b="1"/>
              <a:t>about $2 million ($2,003,474)</a:t>
            </a:r>
            <a:r>
              <a:rPr lang="en-US" altLang="en-US"/>
              <a:t> with ethnic ad agencies and ethnic media for the </a:t>
            </a:r>
            <a:r>
              <a:rPr lang="en-US" altLang="en-US" b="1"/>
              <a:t>Safety</a:t>
            </a:r>
            <a:r>
              <a:rPr lang="en-US" altLang="en-US"/>
              <a:t> ad campaign</a:t>
            </a:r>
          </a:p>
          <a:p>
            <a:pPr>
              <a:spcBef>
                <a:spcPct val="0"/>
              </a:spcBef>
            </a:pPr>
            <a:r>
              <a:rPr lang="en-US" altLang="en-US"/>
              <a:t>Note: This advertising campaign is primarily shareholder funded.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 b="1"/>
              <a:t>Emergency Preparedness Community Forums (Dare to CARE)</a:t>
            </a:r>
          </a:p>
          <a:p>
            <a:pPr>
              <a:spcBef>
                <a:spcPct val="0"/>
              </a:spcBef>
            </a:pPr>
            <a:r>
              <a:rPr lang="en-US" altLang="en-US"/>
              <a:t> - Timing:  June 22, Aug 8, Oct 25, Nov 29</a:t>
            </a:r>
          </a:p>
          <a:p>
            <a:pPr>
              <a:spcBef>
                <a:spcPct val="0"/>
              </a:spcBef>
            </a:pPr>
            <a:r>
              <a:rPr lang="en-US" altLang="en-US"/>
              <a:t> -  Topics:   Focus on Safety and Emergency Preparedness (teaching residents how to prepare for a disaster, which may include lengthy outages)</a:t>
            </a:r>
          </a:p>
          <a:p>
            <a:pPr>
              <a:spcBef>
                <a:spcPct val="0"/>
              </a:spcBef>
            </a:pPr>
            <a:r>
              <a:rPr lang="en-US" altLang="en-US"/>
              <a:t>  - Audience:  Targeting  Faith Based Community Organizations.   Had attendees from a variety of FBOs, who would then take back what they learned and share with their members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Show our Safety TV ads at community forums and other customer events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F2DD8FEB-75EE-4C5A-818C-0B5B80A51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2F007B-9E25-4632-A96D-C98E6C42CDFF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744F2205-3EFF-430D-A5A7-A54315FB42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6FB05-D2A3-4DD9-BEE9-69584A4C1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343400"/>
            <a:ext cx="5608638" cy="51085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/>
              <a:t>Advertising Campaign</a:t>
            </a:r>
            <a:endParaRPr lang="en-US" dirty="0"/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10 ethnic media outlets, 5 languages:  English, Spanish, Korean, Vietnamese, Chinese (Out of Home only)</a:t>
            </a:r>
            <a:endParaRPr lang="en-US" dirty="0"/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Timing:  In-market week of June 11 to week of October 1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 2012, we plan to spend </a:t>
            </a:r>
            <a:r>
              <a:rPr lang="en-US" b="1" dirty="0"/>
              <a:t>$449,094</a:t>
            </a:r>
            <a:r>
              <a:rPr lang="en-US" dirty="0"/>
              <a:t>  on ethnic media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DSM programs include</a:t>
            </a:r>
            <a:r>
              <a:rPr lang="en-US" dirty="0"/>
              <a:t>: the Summer Discount Plan, Save Power Day , the Commercial 10 For 10 Program, EE rebates, Appliance Recycling Program, Home Energy Advisor (online survey), conservation messages, and general energy tools and information such as </a:t>
            </a:r>
            <a:r>
              <a:rPr lang="en-US" dirty="0" err="1"/>
              <a:t>MyAccount</a:t>
            </a:r>
            <a:r>
              <a:rPr lang="en-US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Note: This campaign is funded out of Shareholder and Program funds.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/>
              <a:t>Outreach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City of </a:t>
            </a:r>
            <a:r>
              <a:rPr lang="en-US" b="1" dirty="0"/>
              <a:t>Alhambra ECO Fair </a:t>
            </a:r>
            <a:r>
              <a:rPr lang="en-US" dirty="0"/>
              <a:t>in May targeting the Chinese audience.  We had 403 customer interactions.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Yucaipa</a:t>
            </a:r>
            <a:r>
              <a:rPr lang="en-US" b="1" dirty="0"/>
              <a:t> Iris Festival </a:t>
            </a:r>
            <a:r>
              <a:rPr lang="en-US" dirty="0"/>
              <a:t>in May targeting the Hispanic audience. SCE had 75 customer interactions.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Beaumont Cherry Festival </a:t>
            </a:r>
            <a:r>
              <a:rPr lang="en-US" dirty="0"/>
              <a:t>in June targeting the Hispanic audience. We had 248 customer interactions.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We Connect </a:t>
            </a:r>
            <a:r>
              <a:rPr lang="en-US" dirty="0"/>
              <a:t>event in Santa Ana targeting Hispanic audience. We had 528 customer interactions.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Cinco De Mayo Festival in Santa Ana </a:t>
            </a:r>
            <a:endParaRPr lang="en-US" dirty="0"/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Promoter said police officially counted over 179,000 at event (around 400 people visited our booth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99%  of the people who came to the booth spoke Spanish. 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Provided materials (i.e., Energy Tips) in Spanish  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/>
              <a:t>We </a:t>
            </a:r>
            <a:r>
              <a:rPr lang="en-US" b="1" u="sng" dirty="0"/>
              <a:t>collected about 100  CARE applications</a:t>
            </a:r>
            <a:r>
              <a:rPr lang="en-US" u="sng" dirty="0"/>
              <a:t>. </a:t>
            </a:r>
            <a:endParaRPr lang="en-US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F3F95DD-FEEB-4A2D-B0B9-FFD4BF723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5943600" y="8829675"/>
            <a:ext cx="1065213" cy="46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A86FE6-EF3D-4E95-947F-9D11931A5C00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CEC5E03B-B872-44F5-BEB2-940C807CC7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74B92048-5491-4709-928C-BBBD49077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Launching a print </a:t>
            </a:r>
            <a:r>
              <a:rPr lang="en-US" b="1" dirty="0">
                <a:latin typeface="Arial" pitchFamily="34" charset="0"/>
                <a:ea typeface="ＭＳ Ｐゴシック"/>
                <a:cs typeface="ＭＳ Ｐゴシック"/>
              </a:rPr>
              <a:t>advertising campaign </a:t>
            </a:r>
          </a:p>
          <a:p>
            <a:pPr marL="171441" indent="-171441" defTabSz="9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Targeting:  African American and Asian markets. </a:t>
            </a:r>
          </a:p>
          <a:p>
            <a:pPr marL="628615" lvl="1" indent="-17144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2D0EB2"/>
                </a:solidFill>
                <a:latin typeface="Arial" pitchFamily="34" charset="0"/>
                <a:ea typeface="ＭＳ Ｐゴシック"/>
                <a:cs typeface="ＭＳ Ｐゴシック"/>
              </a:rPr>
              <a:t>Target </a:t>
            </a:r>
            <a:r>
              <a:rPr lang="en-US" b="1" dirty="0">
                <a:solidFill>
                  <a:srgbClr val="2D0EB2"/>
                </a:solidFill>
                <a:latin typeface="Arial" pitchFamily="34" charset="0"/>
                <a:ea typeface="ＭＳ Ｐゴシック"/>
                <a:cs typeface="ＭＳ Ｐゴシック"/>
              </a:rPr>
              <a:t>did not include Hispanic</a:t>
            </a:r>
            <a:r>
              <a:rPr lang="en-US" dirty="0">
                <a:solidFill>
                  <a:srgbClr val="2D0EB2"/>
                </a:solidFill>
                <a:latin typeface="Arial" pitchFamily="34" charset="0"/>
                <a:ea typeface="ＭＳ Ｐゴシック"/>
                <a:cs typeface="ＭＳ Ｐゴシック"/>
              </a:rPr>
              <a:t> print, as we have done a lot of past efforts within this community and we wanted to increase awareness within the Asian and African American markets</a:t>
            </a:r>
          </a:p>
          <a:p>
            <a:pPr marL="171441" indent="-171441" defTabSz="9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Estimated spend of approx. $76,000 on ethnic print media</a:t>
            </a:r>
          </a:p>
          <a:p>
            <a:pPr marL="628615" lvl="1" indent="-17144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Funding of $76k was limited due to bridge-funding year. Expecting to increase funding following CARE/ESAP decision</a:t>
            </a:r>
          </a:p>
          <a:p>
            <a:pPr marL="628615" lvl="1" indent="-17144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Looking to expand efforts with ethnic media outlets in Q4 of 2012, or after we receive a final decision on CARE/ESAP</a:t>
            </a:r>
          </a:p>
          <a:p>
            <a:pPr marL="1085790" lvl="2" indent="-17144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Channels:  Out of home, radio, </a:t>
            </a:r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tv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, and print (in addition to grassroots)</a:t>
            </a:r>
          </a:p>
          <a:p>
            <a:pPr marL="171441" indent="-17144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CARE/ESAP specific ads in over 15 ethnic media publications.</a:t>
            </a:r>
          </a:p>
          <a:p>
            <a:pPr defTabSz="9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pPr defTabSz="9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ea typeface="ＭＳ Ｐゴシック"/>
                <a:cs typeface="ＭＳ Ｐゴシック"/>
              </a:rPr>
              <a:t>ESAP specific mailers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to customers’ preferred language. </a:t>
            </a:r>
          </a:p>
          <a:p>
            <a:pPr marL="171441" indent="-171441" defTabSz="9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Throughout Q1/Q2, SCE sent bilingual postcards (</a:t>
            </a:r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Eng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/Chi; </a:t>
            </a:r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Eng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/Tag; </a:t>
            </a:r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Eng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/Viet; </a:t>
            </a:r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Eng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/</a:t>
            </a:r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Ko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; </a:t>
            </a:r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Eng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/</a:t>
            </a:r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Camb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). Here is a quick overview of the lead response rate from these targeted communications. NOTE: On-par with the 2% average response rate compared to other generic English mailers.</a:t>
            </a:r>
          </a:p>
          <a:p>
            <a:pPr defTabSz="9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pPr defTabSz="9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Currently testing a new </a:t>
            </a:r>
            <a:r>
              <a:rPr lang="en-US" dirty="0" err="1"/>
              <a:t>Soundbite</a:t>
            </a:r>
            <a:r>
              <a:rPr lang="en-US" dirty="0"/>
              <a:t> script this month which </a:t>
            </a:r>
            <a:r>
              <a:rPr lang="en-US" b="1" dirty="0"/>
              <a:t>offers customers the ability to listen to the call in multiple language forms</a:t>
            </a:r>
            <a:r>
              <a:rPr lang="en-US" dirty="0"/>
              <a:t> (English, Spanish, </a:t>
            </a:r>
            <a:r>
              <a:rPr lang="en-US" b="1" dirty="0"/>
              <a:t>Korean</a:t>
            </a:r>
            <a:r>
              <a:rPr lang="en-US" dirty="0"/>
              <a:t>, </a:t>
            </a:r>
            <a:r>
              <a:rPr lang="en-US" b="1" dirty="0"/>
              <a:t>Vietnamese</a:t>
            </a:r>
            <a:r>
              <a:rPr lang="en-US" dirty="0"/>
              <a:t>, </a:t>
            </a:r>
            <a:r>
              <a:rPr lang="en-US" b="1" dirty="0"/>
              <a:t>Chinese</a:t>
            </a:r>
            <a:r>
              <a:rPr lang="en-US" dirty="0"/>
              <a:t>, </a:t>
            </a:r>
            <a:r>
              <a:rPr lang="en-US" b="1" dirty="0"/>
              <a:t>Tagalog</a:t>
            </a:r>
            <a:r>
              <a:rPr lang="en-US" dirty="0"/>
              <a:t>, and </a:t>
            </a:r>
            <a:r>
              <a:rPr lang="en-US" b="1" dirty="0"/>
              <a:t>Cambodian</a:t>
            </a:r>
            <a:r>
              <a:rPr lang="en-US" dirty="0"/>
              <a:t>).  The script is designed to directly connect the customer to our service providers (who support the language) during a campaign.  Each campaign will be predetermined as to who our target audience will be. This will ensure that all customers are properly reached.</a:t>
            </a:r>
          </a:p>
          <a:p>
            <a:pPr defTabSz="9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40EBC364-4FB9-42AE-A2EB-69FBD329A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D55847-E4A0-4507-816A-88D56BD1000E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/>
              <a:t>6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792FFB0D-5E97-40CD-90A8-7B5A400AC1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DE1CDE-75A1-459E-B109-EF9F410E9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CARE enrollment applications, recertification and verification letters are offered in multiple languages L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English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Spanish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Korean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Chinese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Vietnamese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Cambodian.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F272599-6A61-4DD7-8D6C-1BD688028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B89FD2-D4DB-4CB1-9455-05E46CE1C82F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92BEE620-F078-4D8F-8F6A-4C0343444D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4E5EE82E-1306-459E-B95C-3C4607C8A1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84DEB63F-1081-4189-8213-83D49E528D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93D409-019E-4D93-BDD5-73B2D223A62B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EEE9A61-F3B4-48A0-9BE6-AFCF5936EA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18E4DE0C-600B-4B5F-A841-EF65B1B490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B5CAB13D-1354-4D7D-A1FC-D20313963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FAF815-870D-4936-86FE-0CA2994F58A0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F2C8C7B-4989-4298-8234-F4F98D2A3890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6629400"/>
          </a:xfrm>
          <a:custGeom>
            <a:avLst/>
            <a:gdLst>
              <a:gd name="T0" fmla="*/ 0 w 5760"/>
              <a:gd name="T1" fmla="*/ 2147483647 h 4176"/>
              <a:gd name="T2" fmla="*/ 0 w 5760"/>
              <a:gd name="T3" fmla="*/ 0 h 4176"/>
              <a:gd name="T4" fmla="*/ 2147483647 w 5760"/>
              <a:gd name="T5" fmla="*/ 0 h 4176"/>
              <a:gd name="T6" fmla="*/ 2147483647 w 5760"/>
              <a:gd name="T7" fmla="*/ 2147483647 h 4176"/>
              <a:gd name="T8" fmla="*/ 2147483647 w 5760"/>
              <a:gd name="T9" fmla="*/ 2147483647 h 4176"/>
              <a:gd name="T10" fmla="*/ 2147483647 w 5760"/>
              <a:gd name="T11" fmla="*/ 2147483647 h 4176"/>
              <a:gd name="T12" fmla="*/ 0 w 5760"/>
              <a:gd name="T13" fmla="*/ 2147483647 h 4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4176">
                <a:moveTo>
                  <a:pt x="0" y="4176"/>
                </a:moveTo>
                <a:lnTo>
                  <a:pt x="0" y="0"/>
                </a:lnTo>
                <a:lnTo>
                  <a:pt x="5760" y="0"/>
                </a:lnTo>
                <a:lnTo>
                  <a:pt x="5760" y="192"/>
                </a:lnTo>
                <a:lnTo>
                  <a:pt x="192" y="192"/>
                </a:lnTo>
                <a:lnTo>
                  <a:pt x="192" y="4176"/>
                </a:lnTo>
                <a:lnTo>
                  <a:pt x="0" y="4176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>
                  <a:alpha val="39998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047D98-BAA6-4615-A04F-573AE1E5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" name="Picture 8" descr="Leading_the_Way_in_Electricity_reverse_green">
            <a:extLst>
              <a:ext uri="{FF2B5EF4-FFF2-40B4-BE49-F238E27FC236}">
                <a16:creationId xmlns:a16="http://schemas.microsoft.com/office/drawing/2014/main" id="{3A7F80BC-C476-446C-8805-4FA1599A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5717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D6315A14-C85C-4370-BFE7-3828F3541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3" y="6524625"/>
            <a:ext cx="2452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6" rIns="91414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777777"/>
                </a:solidFill>
                <a:latin typeface="Times New Roman" pitchFamily="18" charset="0"/>
                <a:cs typeface="+mn-cs"/>
              </a:rPr>
              <a:t>SOUTHERN CALIFORNIA EDISON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7360557C-B63C-40D9-B38F-CD3D2777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325" y="25400"/>
            <a:ext cx="2762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6" rIns="91414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SM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25675"/>
            <a:ext cx="7772400" cy="147002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497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3E0AA4-4202-451A-A19F-C018EF7001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05F878C8-C44E-49F5-9773-59B9EF5ADD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65F81A-D0AA-4CDE-8C9E-FB6905D25E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31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E1487B8-DF72-4DD0-8291-46F9CD65BA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1F6A04-4B53-4A92-85A7-1232380000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A3E857-877D-4AFF-A057-986EA9234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72221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533400"/>
            <a:ext cx="1600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4648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8A0640F-8331-47D2-910E-6D06442B05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EFEC7B-6F3B-4C4E-B637-8661444D7A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2CDC4E-E972-4163-B72A-8DC81336D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9092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/>
              <a:t>Click icon to add SmartArt graphic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EB26DD-A109-4E9C-9607-0E2922573B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400800"/>
            <a:ext cx="2133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CD4870-2E41-4139-BD2D-424A347BB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F299DB6-0B59-429E-942F-0569FE7D4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18000" y="6477000"/>
            <a:ext cx="458788" cy="476250"/>
          </a:xfrm>
        </p:spPr>
        <p:txBody>
          <a:bodyPr/>
          <a:lstStyle>
            <a:lvl1pPr>
              <a:defRPr/>
            </a:lvl1pPr>
          </a:lstStyle>
          <a:p>
            <a:fld id="{86622D2A-424D-4994-B19E-0B2075F58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069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A36275-17B1-4B20-96D3-3320CF578F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400800"/>
            <a:ext cx="2133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86A13E-5CC4-4BE3-A7B4-51009218B4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ED58407-42DF-4966-8C76-53B82DA1A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FA31B-6715-4A59-B1C9-0FF33E4B0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1991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639763"/>
          </a:xfrm>
        </p:spPr>
        <p:txBody>
          <a:bodyPr/>
          <a:lstStyle>
            <a:lvl1pPr>
              <a:defRPr>
                <a:effectLst/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5720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5E2C0F2-B0BE-485B-A2F4-D2C779B679A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A5F293-7AE4-4BC6-AB55-5175FAD112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E708DB-E416-47C3-BEA4-341A0B86B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86534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4D0A1F3-C38C-421B-8374-B67AFC3136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86A171-F71A-4076-8028-CE24ED7AE5D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F08912-D5C6-44C8-B808-86B40AF5D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98426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82000" cy="639763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7DD08E8-C45F-4AC9-9D28-8B952AC48F3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463E67-2EF2-486A-B7AE-7514145B805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6461B20E-BD77-4F69-ABD8-40448E5178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25016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451A0C4-636E-4285-9BB1-D09C0205FB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50CFEE-B156-41F3-9CDC-76DA5D05DB5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BB747C0-AB80-4259-B6BC-96453E6831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75047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4008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5E12976-AFA0-4912-9C2B-F0854B5742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409329-905E-4A50-B1EE-1D46CA15C5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1C33F4-3ADC-4228-BBE9-7FA5FEF9A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74729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7FBE932-B24B-4206-B995-FCFC447EBB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D332B5-F042-49D7-950B-43BBF8D483D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26CDAC0-95BE-4568-B362-DF0505870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32218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14762A5-0D1A-45CB-8B82-9116CBBA89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907E32-820A-4F17-935A-32C3CCD207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E204B6A2-0481-4A3A-8B2A-C3C087FD2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4247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8C4CC9B-B260-4C4B-9751-7A341FDFD3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916D02-19C2-4927-8E82-8615671377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077381EE-9904-43A9-A50D-18D06B1FF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45225"/>
            <a:ext cx="2514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DRAFT;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75515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AB58A87E-6BF4-45F3-A267-8F4914A74831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6629400"/>
          </a:xfrm>
          <a:custGeom>
            <a:avLst/>
            <a:gdLst>
              <a:gd name="T0" fmla="*/ 0 w 5760"/>
              <a:gd name="T1" fmla="*/ 2147483647 h 4176"/>
              <a:gd name="T2" fmla="*/ 0 w 5760"/>
              <a:gd name="T3" fmla="*/ 0 h 4176"/>
              <a:gd name="T4" fmla="*/ 2147483647 w 5760"/>
              <a:gd name="T5" fmla="*/ 0 h 4176"/>
              <a:gd name="T6" fmla="*/ 2147483647 w 5760"/>
              <a:gd name="T7" fmla="*/ 2147483647 h 4176"/>
              <a:gd name="T8" fmla="*/ 2147483647 w 5760"/>
              <a:gd name="T9" fmla="*/ 2147483647 h 4176"/>
              <a:gd name="T10" fmla="*/ 2147483647 w 5760"/>
              <a:gd name="T11" fmla="*/ 2147483647 h 4176"/>
              <a:gd name="T12" fmla="*/ 0 w 5760"/>
              <a:gd name="T13" fmla="*/ 2147483647 h 4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4176">
                <a:moveTo>
                  <a:pt x="0" y="4176"/>
                </a:moveTo>
                <a:lnTo>
                  <a:pt x="0" y="0"/>
                </a:lnTo>
                <a:lnTo>
                  <a:pt x="5760" y="0"/>
                </a:lnTo>
                <a:lnTo>
                  <a:pt x="5760" y="192"/>
                </a:lnTo>
                <a:lnTo>
                  <a:pt x="192" y="192"/>
                </a:lnTo>
                <a:lnTo>
                  <a:pt x="192" y="4176"/>
                </a:lnTo>
                <a:lnTo>
                  <a:pt x="0" y="4176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>
                  <a:alpha val="39998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972726-EE5B-43B6-BC90-044BB23DC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87EB2FA-3754-4E45-A91F-1207D04D6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6400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C58277-3CBA-49E9-917C-9E4AA7C38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371600"/>
            <a:ext cx="6400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E43ECCF0-ACC7-4E11-BAAB-88A5F87AB5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18000" y="6526213"/>
            <a:ext cx="458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6787B"/>
                </a:solidFill>
              </a:defRPr>
            </a:lvl1pPr>
          </a:lstStyle>
          <a:p>
            <a:fld id="{7524C68B-6498-43B6-B0AA-77C7D2A02B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9" descr="Leading_the_Way_in_Electricity_reverse_green">
            <a:extLst>
              <a:ext uri="{FF2B5EF4-FFF2-40B4-BE49-F238E27FC236}">
                <a16:creationId xmlns:a16="http://schemas.microsoft.com/office/drawing/2014/main" id="{9F797F50-C95E-4BC7-9E3B-5F96F3233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5717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10">
            <a:extLst>
              <a:ext uri="{FF2B5EF4-FFF2-40B4-BE49-F238E27FC236}">
                <a16:creationId xmlns:a16="http://schemas.microsoft.com/office/drawing/2014/main" id="{E8996F19-E6AB-4381-A4D2-F1578EC5C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6524625"/>
            <a:ext cx="2452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6" rIns="91414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777777"/>
                </a:solidFill>
                <a:latin typeface="Times New Roman" pitchFamily="18" charset="0"/>
                <a:cs typeface="+mn-cs"/>
              </a:rPr>
              <a:t>SOUTHERN CALIFORNIA EDISON</a:t>
            </a:r>
          </a:p>
        </p:txBody>
      </p:sp>
      <p:sp>
        <p:nvSpPr>
          <p:cNvPr id="1033" name="Text Box 11">
            <a:extLst>
              <a:ext uri="{FF2B5EF4-FFF2-40B4-BE49-F238E27FC236}">
                <a16:creationId xmlns:a16="http://schemas.microsoft.com/office/drawing/2014/main" id="{12CB8312-4B59-4446-AC44-4217C3FB1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325" y="25400"/>
            <a:ext cx="2762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6" rIns="91414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SM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fontAlgn="base">
        <a:spcBef>
          <a:spcPct val="2500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5000"/>
        </a:spcBef>
        <a:spcAft>
          <a:spcPct val="2500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5000"/>
        </a:spcBef>
        <a:spcAft>
          <a:spcPct val="25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5000"/>
        </a:spcBef>
        <a:spcAft>
          <a:spcPct val="2500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5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5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5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5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5000"/>
        </a:spcBef>
        <a:spcAft>
          <a:spcPct val="25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FF2C-587D-4E2D-B423-87032EBE2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LIOB Meeting: Communications Section</a:t>
            </a: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EA70A2DC-6F66-4CEE-B9BE-FEC835EA6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August 2013</a:t>
            </a: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82D2548D-E344-4C30-BFBE-52A15274BD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6DA87D-E769-4C2C-A118-01B41C3253AC}" type="slidenum">
              <a:rPr lang="en-US" altLang="en-US">
                <a:solidFill>
                  <a:srgbClr val="7678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7678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5" name="Line 33">
            <a:extLst>
              <a:ext uri="{FF2B5EF4-FFF2-40B4-BE49-F238E27FC236}">
                <a16:creationId xmlns:a16="http://schemas.microsoft.com/office/drawing/2014/main" id="{EE58F7A5-39D7-4947-98A6-05152A062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2766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9F7759-271F-4743-89E9-7A8E4E39E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D0A4B8-DE4D-454D-AEDE-5234E2527E97}" type="slidenum">
              <a:rPr lang="en-US" altLang="en-US">
                <a:solidFill>
                  <a:srgbClr val="76787B"/>
                </a:solidFill>
              </a:rPr>
              <a:pPr/>
              <a:t>10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24579" name="Line 33">
            <a:extLst>
              <a:ext uri="{FF2B5EF4-FFF2-40B4-BE49-F238E27FC236}">
                <a16:creationId xmlns:a16="http://schemas.microsoft.com/office/drawing/2014/main" id="{5538274B-3E36-4620-A5BD-96B25D2CA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E87B4156-D1A2-4BB9-BB65-28D94214ED43}"/>
              </a:ext>
            </a:extLst>
          </p:cNvPr>
          <p:cNvSpPr txBox="1">
            <a:spLocks/>
          </p:cNvSpPr>
          <p:nvPr/>
        </p:nvSpPr>
        <p:spPr bwMode="auto">
          <a:xfrm>
            <a:off x="381000" y="228600"/>
            <a:ext cx="853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Appendix</a:t>
            </a:r>
            <a:r>
              <a:rPr lang="en-US" altLang="en-US" sz="2800" b="1">
                <a:solidFill>
                  <a:schemeClr val="tx2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24581" name="TextBox 6">
            <a:extLst>
              <a:ext uri="{FF2B5EF4-FFF2-40B4-BE49-F238E27FC236}">
                <a16:creationId xmlns:a16="http://schemas.microsoft.com/office/drawing/2014/main" id="{0C0ED2FC-9D79-486F-92FC-2EBCB3D5C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32563"/>
            <a:ext cx="38941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cs typeface="Calibri" panose="020F0502020204030204" pitchFamily="34" charset="0"/>
              </a:rPr>
              <a:t>Provides information on 2012 paid and/or earned media activity.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FD3558-B687-4DD0-B510-E9CC29DD7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868363"/>
            <a:ext cx="7950200" cy="55102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9178CD-B103-45EB-97F5-F18A1C81A1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CFD322-D051-4DA7-9B54-8107E54B8BAB}" type="slidenum">
              <a:rPr lang="en-US" altLang="en-US">
                <a:solidFill>
                  <a:srgbClr val="76787B"/>
                </a:solidFill>
              </a:rPr>
              <a:pPr/>
              <a:t>11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25603" name="Title 1">
            <a:extLst>
              <a:ext uri="{FF2B5EF4-FFF2-40B4-BE49-F238E27FC236}">
                <a16:creationId xmlns:a16="http://schemas.microsoft.com/office/drawing/2014/main" id="{A212DAC6-39F0-47B2-97C6-E8285FC26168}"/>
              </a:ext>
            </a:extLst>
          </p:cNvPr>
          <p:cNvSpPr txBox="1">
            <a:spLocks/>
          </p:cNvSpPr>
          <p:nvPr/>
        </p:nvSpPr>
        <p:spPr bwMode="auto">
          <a:xfrm>
            <a:off x="381000" y="228600"/>
            <a:ext cx="853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Appendix</a:t>
            </a:r>
            <a:r>
              <a:rPr lang="en-US" altLang="en-US" sz="2800" b="1">
                <a:solidFill>
                  <a:schemeClr val="tx2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25604" name="Line 33">
            <a:extLst>
              <a:ext uri="{FF2B5EF4-FFF2-40B4-BE49-F238E27FC236}">
                <a16:creationId xmlns:a16="http://schemas.microsoft.com/office/drawing/2014/main" id="{7E8E23DC-F1EB-4CC0-B4FA-FBBECE265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3FB2AB87-0B45-4A6E-B4C0-A11DE92A4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32563"/>
            <a:ext cx="38941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cs typeface="Calibri" panose="020F0502020204030204" pitchFamily="34" charset="0"/>
              </a:rPr>
              <a:t>Provides information on 2012 paid and/or earned media activity.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B831BB04-9199-4BFA-A4A5-58AF0EA36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868363"/>
            <a:ext cx="7950200" cy="553243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FF3F9A-18D2-497E-81E4-09678606F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9ED181-85AB-4BD9-BBCC-E124F15CB787}" type="slidenum">
              <a:rPr lang="en-US" altLang="en-US">
                <a:solidFill>
                  <a:srgbClr val="76787B"/>
                </a:solidFill>
              </a:rPr>
              <a:pPr/>
              <a:t>12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759CE8BE-11C4-44D3-A83B-B56858FD0E16}"/>
              </a:ext>
            </a:extLst>
          </p:cNvPr>
          <p:cNvSpPr txBox="1">
            <a:spLocks/>
          </p:cNvSpPr>
          <p:nvPr/>
        </p:nvSpPr>
        <p:spPr bwMode="auto">
          <a:xfrm>
            <a:off x="381000" y="228600"/>
            <a:ext cx="853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Appendix</a:t>
            </a:r>
            <a:r>
              <a:rPr lang="en-US" altLang="en-US" sz="2800" b="1">
                <a:solidFill>
                  <a:schemeClr val="tx2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26628" name="Line 33">
            <a:extLst>
              <a:ext uri="{FF2B5EF4-FFF2-40B4-BE49-F238E27FC236}">
                <a16:creationId xmlns:a16="http://schemas.microsoft.com/office/drawing/2014/main" id="{F56A1605-2EB2-4367-AAA6-6804FAEA5D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343DBA19-141B-4D73-9ED1-FFA2E51BD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32563"/>
            <a:ext cx="38941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cs typeface="Calibri" panose="020F0502020204030204" pitchFamily="34" charset="0"/>
              </a:rPr>
              <a:t>Provides information on 2012 paid and/or earned media activity.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1E553B6-E779-4F29-9570-5E69A8A9A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917575"/>
            <a:ext cx="7950200" cy="53308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7F7F0-E146-4C4B-A2C0-DED6B1104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5E55C6-09BD-4737-9F28-4E93F6053EAA}" type="slidenum">
              <a:rPr lang="en-US" altLang="en-US">
                <a:solidFill>
                  <a:srgbClr val="76787B"/>
                </a:solidFill>
              </a:rPr>
              <a:pPr/>
              <a:t>13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27651" name="Title 1">
            <a:extLst>
              <a:ext uri="{FF2B5EF4-FFF2-40B4-BE49-F238E27FC236}">
                <a16:creationId xmlns:a16="http://schemas.microsoft.com/office/drawing/2014/main" id="{C1438025-1847-4B2A-8545-23B2706E5CEA}"/>
              </a:ext>
            </a:extLst>
          </p:cNvPr>
          <p:cNvSpPr txBox="1">
            <a:spLocks/>
          </p:cNvSpPr>
          <p:nvPr/>
        </p:nvSpPr>
        <p:spPr bwMode="auto">
          <a:xfrm>
            <a:off x="381000" y="228600"/>
            <a:ext cx="853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Appendix</a:t>
            </a:r>
            <a:r>
              <a:rPr lang="en-US" altLang="en-US" sz="2800" b="1">
                <a:solidFill>
                  <a:schemeClr val="tx2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27652" name="Line 33">
            <a:extLst>
              <a:ext uri="{FF2B5EF4-FFF2-40B4-BE49-F238E27FC236}">
                <a16:creationId xmlns:a16="http://schemas.microsoft.com/office/drawing/2014/main" id="{FFF9C32D-B845-40DD-AE3E-44A930FA6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3EF507E8-D1DC-4A83-9AB1-39949EB06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32563"/>
            <a:ext cx="38941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cs typeface="Calibri" panose="020F0502020204030204" pitchFamily="34" charset="0"/>
              </a:rPr>
              <a:t>Provides information on 2012 paid and/or earned media activity.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4EE7917-B8E5-4C23-9E70-58A32A449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914400"/>
            <a:ext cx="7950200" cy="43434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179F1F-18B1-4577-9BC3-88DA48FE4C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8B3807-6E57-4F22-AA11-2DB3ADF3061B}" type="slidenum">
              <a:rPr lang="en-US" altLang="en-US">
                <a:solidFill>
                  <a:srgbClr val="76787B"/>
                </a:solidFill>
              </a:rPr>
              <a:pPr/>
              <a:t>14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28675" name="Title 1">
            <a:extLst>
              <a:ext uri="{FF2B5EF4-FFF2-40B4-BE49-F238E27FC236}">
                <a16:creationId xmlns:a16="http://schemas.microsoft.com/office/drawing/2014/main" id="{68451A34-F0AB-4EBA-8987-E1E881CB8AD5}"/>
              </a:ext>
            </a:extLst>
          </p:cNvPr>
          <p:cNvSpPr txBox="1">
            <a:spLocks/>
          </p:cNvSpPr>
          <p:nvPr/>
        </p:nvSpPr>
        <p:spPr bwMode="auto">
          <a:xfrm>
            <a:off x="381000" y="228600"/>
            <a:ext cx="853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Appendix</a:t>
            </a:r>
            <a:r>
              <a:rPr lang="en-US" altLang="en-US" sz="2800" b="1">
                <a:solidFill>
                  <a:schemeClr val="tx2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28676" name="Line 33">
            <a:extLst>
              <a:ext uri="{FF2B5EF4-FFF2-40B4-BE49-F238E27FC236}">
                <a16:creationId xmlns:a16="http://schemas.microsoft.com/office/drawing/2014/main" id="{90289BD6-CF0B-4E34-8352-91EE44624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Box 5">
            <a:extLst>
              <a:ext uri="{FF2B5EF4-FFF2-40B4-BE49-F238E27FC236}">
                <a16:creationId xmlns:a16="http://schemas.microsoft.com/office/drawing/2014/main" id="{013DC4E0-E288-4137-90D1-1ACE5735F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32563"/>
            <a:ext cx="38941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cs typeface="Calibri" panose="020F0502020204030204" pitchFamily="34" charset="0"/>
              </a:rPr>
              <a:t>Provides information on 2012 paid and/or earned media activity.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0EAF61A-0D5E-4CF2-80D4-C10942EBF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914400"/>
            <a:ext cx="7950200" cy="51816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2515C3-F33D-444D-BA80-4BE32F4BD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B6B99E-1823-431E-8341-1B1432A7ED0D}" type="slidenum">
              <a:rPr lang="en-US" altLang="en-US">
                <a:solidFill>
                  <a:srgbClr val="76787B"/>
                </a:solidFill>
              </a:rPr>
              <a:pPr/>
              <a:t>15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29699" name="Title 1">
            <a:extLst>
              <a:ext uri="{FF2B5EF4-FFF2-40B4-BE49-F238E27FC236}">
                <a16:creationId xmlns:a16="http://schemas.microsoft.com/office/drawing/2014/main" id="{B28B7A87-B3BD-4B52-B14E-F5DFA97CBFBE}"/>
              </a:ext>
            </a:extLst>
          </p:cNvPr>
          <p:cNvSpPr txBox="1">
            <a:spLocks/>
          </p:cNvSpPr>
          <p:nvPr/>
        </p:nvSpPr>
        <p:spPr bwMode="auto">
          <a:xfrm>
            <a:off x="381000" y="228600"/>
            <a:ext cx="853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Appendix</a:t>
            </a:r>
            <a:r>
              <a:rPr lang="en-US" altLang="en-US" sz="2800" b="1">
                <a:solidFill>
                  <a:schemeClr val="tx2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29700" name="Line 33">
            <a:extLst>
              <a:ext uri="{FF2B5EF4-FFF2-40B4-BE49-F238E27FC236}">
                <a16:creationId xmlns:a16="http://schemas.microsoft.com/office/drawing/2014/main" id="{CBE15EF9-EB86-41FD-948D-D3D321426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Box 5">
            <a:extLst>
              <a:ext uri="{FF2B5EF4-FFF2-40B4-BE49-F238E27FC236}">
                <a16:creationId xmlns:a16="http://schemas.microsoft.com/office/drawing/2014/main" id="{55F958A9-9A1E-49AB-ABBC-55277414E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32563"/>
            <a:ext cx="38941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cs typeface="Calibri" panose="020F0502020204030204" pitchFamily="34" charset="0"/>
              </a:rPr>
              <a:t>Provides information on 2012 paid and/or earned media activity.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217B30C5-9345-4CA5-B920-6C694F988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944563"/>
            <a:ext cx="7950200" cy="499903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39553F-285E-4138-B6C4-4C81BE74A1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1CF7A-BEC8-4D4B-BDB3-0BC559AE41D9}" type="slidenum">
              <a:rPr lang="en-US" altLang="en-US">
                <a:solidFill>
                  <a:srgbClr val="76787B"/>
                </a:solidFill>
              </a:rPr>
              <a:pPr/>
              <a:t>16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30723" name="Title 1">
            <a:extLst>
              <a:ext uri="{FF2B5EF4-FFF2-40B4-BE49-F238E27FC236}">
                <a16:creationId xmlns:a16="http://schemas.microsoft.com/office/drawing/2014/main" id="{C94A67B4-C402-4066-A120-5B7B8CE9E765}"/>
              </a:ext>
            </a:extLst>
          </p:cNvPr>
          <p:cNvSpPr txBox="1">
            <a:spLocks/>
          </p:cNvSpPr>
          <p:nvPr/>
        </p:nvSpPr>
        <p:spPr bwMode="auto">
          <a:xfrm>
            <a:off x="381000" y="228600"/>
            <a:ext cx="853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Appendix</a:t>
            </a:r>
            <a:r>
              <a:rPr lang="en-US" altLang="en-US" sz="2800" b="1">
                <a:solidFill>
                  <a:schemeClr val="tx2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30724" name="Line 33">
            <a:extLst>
              <a:ext uri="{FF2B5EF4-FFF2-40B4-BE49-F238E27FC236}">
                <a16:creationId xmlns:a16="http://schemas.microsoft.com/office/drawing/2014/main" id="{BBCFDA41-3AA7-4166-B52E-504067EB6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Box 5">
            <a:extLst>
              <a:ext uri="{FF2B5EF4-FFF2-40B4-BE49-F238E27FC236}">
                <a16:creationId xmlns:a16="http://schemas.microsoft.com/office/drawing/2014/main" id="{B105B4FD-7CE3-4209-9986-140D891F7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32563"/>
            <a:ext cx="38941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cs typeface="Calibri" panose="020F0502020204030204" pitchFamily="34" charset="0"/>
              </a:rPr>
              <a:t>Provides information on 2012 paid and/or earned media activity.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61DD554-2261-48DB-A22A-F293EA1ED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944563"/>
            <a:ext cx="7950200" cy="538003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71414-A4A5-49B5-A9F0-B41E059D6D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DC8FE6-9EF6-40A7-B8F9-9920ABB79D3D}" type="slidenum">
              <a:rPr lang="en-US" altLang="en-US">
                <a:solidFill>
                  <a:srgbClr val="76787B"/>
                </a:solidFill>
              </a:rPr>
              <a:pPr/>
              <a:t>2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AFD145-8BD9-4D8D-BE96-65131F4A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/>
          <a:lstStyle/>
          <a:p>
            <a:pPr>
              <a:defRPr/>
            </a:pPr>
            <a:r>
              <a:rPr lang="en-US" sz="2400" i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Marketing Overview for 2013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8" name="Line 33">
            <a:extLst>
              <a:ext uri="{FF2B5EF4-FFF2-40B4-BE49-F238E27FC236}">
                <a16:creationId xmlns:a16="http://schemas.microsoft.com/office/drawing/2014/main" id="{245967FE-4A9F-4984-80E2-6EF090AC3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9FC75-8957-47A1-AB84-D0C6181C18FF}"/>
              </a:ext>
            </a:extLst>
          </p:cNvPr>
          <p:cNvSpPr/>
          <p:nvPr/>
        </p:nvSpPr>
        <p:spPr>
          <a:xfrm>
            <a:off x="495300" y="1017588"/>
            <a:ext cx="5372100" cy="4802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Ethnic advertising and community outreach continue to be key components of  SCE’s local marketing, education, and  outreach efforts.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To date, in 2013, SCE has or is purchasing paid advertising in 54 ethnic media outlets, of which            17 (31%) are ethnic-owned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25425" lvl="1" indent="-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Reaching Hispanic, Asian and African-American markets</a:t>
            </a:r>
          </a:p>
          <a:p>
            <a:pPr marL="225425" lvl="1" indent="-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Produced in 7 languages: English, Spanish, Cambodian (Khmer), Chinese (Mandarin and Cantonese), Korean, Tagalog and Vietnamese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Calibri" pitchFamily="34" charset="0"/>
                <a:cs typeface="Calibri" pitchFamily="34" charset="0"/>
              </a:rPr>
              <a:t> 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90" name="TextBox 1">
            <a:extLst>
              <a:ext uri="{FF2B5EF4-FFF2-40B4-BE49-F238E27FC236}">
                <a16:creationId xmlns:a16="http://schemas.microsoft.com/office/drawing/2014/main" id="{8FDF586E-9A12-494B-9579-B0C4A6391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0574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chemeClr val="bg1"/>
                </a:solidFill>
              </a:rPr>
              <a:t>FPO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4437B9-BEAF-475B-941C-E8BE0305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054100"/>
            <a:ext cx="2128838" cy="27559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FC1F5E1-22F9-475F-A89E-70C7819B6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438400"/>
            <a:ext cx="2005013" cy="25908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46D99E-87A9-4C48-B51F-5B8F41C38079}"/>
              </a:ext>
            </a:extLst>
          </p:cNvPr>
          <p:cNvSpPr/>
          <p:nvPr/>
        </p:nvSpPr>
        <p:spPr>
          <a:xfrm>
            <a:off x="501650" y="920750"/>
            <a:ext cx="7581900" cy="4108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Ethnic Community Outreach: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To reach our ethnic and at-risk customers, SCE continued to leverage established relationships with: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Community Based Organizations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Faith Based Organizations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Capitation agencies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City and Government partners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Conduct Grassroots Outreach: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Community Forums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Emergency Preparedness Forums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In partnership with the American Red Cross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Ethnic Events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Door to door canvassing  (for Energy Savings Assistance program)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 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082EA-C2EA-4BF0-A82E-5044FFE942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C6B458-CBA5-42EB-B0F6-30C3B14A4FA2}" type="slidenum">
              <a:rPr lang="en-US" altLang="en-US">
                <a:solidFill>
                  <a:srgbClr val="76787B"/>
                </a:solidFill>
              </a:rPr>
              <a:pPr/>
              <a:t>3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89522B-6D67-45F9-A074-A558468E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/>
          <a:lstStyle/>
          <a:p>
            <a:pPr>
              <a:defRPr/>
            </a:pPr>
            <a:r>
              <a:rPr lang="en-US" sz="2400" i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Marketing Overview for 2013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13" name="Line 33">
            <a:extLst>
              <a:ext uri="{FF2B5EF4-FFF2-40B4-BE49-F238E27FC236}">
                <a16:creationId xmlns:a16="http://schemas.microsoft.com/office/drawing/2014/main" id="{CAAACE22-BD25-4EA6-B3B7-94C25F995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E8936EE-CAEF-4B89-85F6-D114BD5FC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0" y="1828800"/>
            <a:ext cx="3314700" cy="22098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33">
            <a:extLst>
              <a:ext uri="{FF2B5EF4-FFF2-40B4-BE49-F238E27FC236}">
                <a16:creationId xmlns:a16="http://schemas.microsoft.com/office/drawing/2014/main" id="{071B5CE0-ED38-423A-AE0E-4C6AA223B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Slide Number Placeholder 2">
            <a:extLst>
              <a:ext uri="{FF2B5EF4-FFF2-40B4-BE49-F238E27FC236}">
                <a16:creationId xmlns:a16="http://schemas.microsoft.com/office/drawing/2014/main" id="{4987E5CD-B3B0-4505-BF6D-9804BC2D6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D12B66-CECC-4F67-BD42-97545E3511E1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6EF873-9440-44F7-837C-F332778F90AE}"/>
              </a:ext>
            </a:extLst>
          </p:cNvPr>
          <p:cNvSpPr/>
          <p:nvPr/>
        </p:nvSpPr>
        <p:spPr bwMode="auto">
          <a:xfrm>
            <a:off x="414338" y="914400"/>
            <a:ext cx="4462462" cy="5334000"/>
          </a:xfrm>
          <a:prstGeom prst="roundRect">
            <a:avLst/>
          </a:prstGeom>
          <a:solidFill>
            <a:srgbClr val="FFFFCD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Objective: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88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To continue the Safety message from 2012 motivating customers to think about safety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Markets: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88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General Market, Hispanic, Asian (Cambodian, Chinese, Korean, Filipino, Vietnamese), African American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Media Channels: </a:t>
            </a:r>
          </a:p>
          <a:p>
            <a:pPr marL="288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Broadcast TV, Cable TV, Radio, Out of Home, Online/Digital, Print, Media Relations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Other Channels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  </a:t>
            </a:r>
          </a:p>
          <a:p>
            <a:pPr marL="288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Bill Messaging, SCE.com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Ethnic Community Outreach: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Emergency Preparedness Community Forums (Dare to CARE)</a:t>
            </a:r>
            <a:r>
              <a:rPr lang="en-US" sz="1400" dirty="0">
                <a:latin typeface="+mn-lt"/>
                <a:cs typeface="+mn-cs"/>
              </a:rPr>
              <a:t> </a:t>
            </a:r>
            <a:endParaRPr lang="en-US" sz="800" dirty="0">
              <a:latin typeface="+mn-lt"/>
              <a:cs typeface="+mn-cs"/>
            </a:endParaRPr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id="{010E9D69-02FD-4A50-A650-BA079E2D2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2514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87A83EA8-93E8-42E8-9C2A-21612DF2B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2133600"/>
            <a:ext cx="2133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2">
            <a:extLst>
              <a:ext uri="{FF2B5EF4-FFF2-40B4-BE49-F238E27FC236}">
                <a16:creationId xmlns:a16="http://schemas.microsoft.com/office/drawing/2014/main" id="{E9BD8C9B-1679-4464-B0BE-4A4944C3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1565275"/>
            <a:ext cx="1649412" cy="277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8164402-48FF-42BA-BBAF-EF647932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/>
          <a:lstStyle/>
          <a:p>
            <a:pPr>
              <a:defRPr/>
            </a:pPr>
            <a:r>
              <a:rPr lang="en-US" sz="2400" i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2013 Safety Campaign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41" name="Picture 2">
            <a:extLst>
              <a:ext uri="{FF2B5EF4-FFF2-40B4-BE49-F238E27FC236}">
                <a16:creationId xmlns:a16="http://schemas.microsoft.com/office/drawing/2014/main" id="{177134AC-0521-421D-BDD7-81E5928C71E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066800"/>
            <a:ext cx="2286000" cy="900113"/>
          </a:xfrm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9DD25D8-6489-4147-AF78-DABD8859BB58}"/>
              </a:ext>
            </a:extLst>
          </p:cNvPr>
          <p:cNvSpPr/>
          <p:nvPr/>
        </p:nvSpPr>
        <p:spPr bwMode="auto">
          <a:xfrm>
            <a:off x="415925" y="914400"/>
            <a:ext cx="4495800" cy="5386388"/>
          </a:xfrm>
          <a:prstGeom prst="roundRect">
            <a:avLst/>
          </a:prstGeom>
          <a:solidFill>
            <a:srgbClr val="FFFFCD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Objectives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Encourage conservation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Drive awareness and participation in integrated Demand Side Management programs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Remind customers how to prepare and find information in the unlikely event of rotating outages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Markets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General Market, Hispanic, African-American, Asian (Chinese, Korean, South Asian, Vietnamese, Filipino,)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Media Channels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Print, Radio, Online/Digital, Media Relations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Ethnic/Diverse Community Outreach: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alibri" pitchFamily="34" charset="0"/>
                <a:cs typeface="+mn-cs"/>
              </a:rPr>
              <a:t>Deaf Nation Expo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Calibri" pitchFamily="34" charset="0"/>
                <a:cs typeface="+mn-cs"/>
              </a:rPr>
              <a:t>Cinco</a:t>
            </a:r>
            <a:r>
              <a:rPr lang="en-US" sz="1400" dirty="0">
                <a:latin typeface="Calibri" pitchFamily="34" charset="0"/>
                <a:cs typeface="+mn-cs"/>
              </a:rPr>
              <a:t> de Mayo Festival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Calibri" pitchFamily="34" charset="0"/>
                <a:cs typeface="+mn-cs"/>
              </a:rPr>
              <a:t>Fiestas Patrias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alibri" pitchFamily="34" charset="0"/>
                <a:cs typeface="+mn-cs"/>
              </a:rPr>
              <a:t>Beaumont Cherry Festival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u="sng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cs typeface="Calibri" pitchFamily="34" charset="0"/>
              </a:rPr>
              <a:t>Other Channels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 Direct Mail, Email, Outbound Call, Bill Messages, Social Media, SCE.com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u="sng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u="sng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6827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Calibri" pitchFamily="34" charset="0"/>
              <a:cs typeface="Calibri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4DED3A-923E-472A-82D5-A3F423C4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/>
          <a:lstStyle/>
          <a:p>
            <a:pPr>
              <a:defRPr/>
            </a:pPr>
            <a:r>
              <a:rPr lang="en-US" sz="2400" i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2013 Summer Readiness Campaign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60" name="Line 33">
            <a:extLst>
              <a:ext uri="{FF2B5EF4-FFF2-40B4-BE49-F238E27FC236}">
                <a16:creationId xmlns:a16="http://schemas.microsoft.com/office/drawing/2014/main" id="{EFC52ABC-18F1-4D61-AC91-9E730687C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Slide Number Placeholder 2">
            <a:extLst>
              <a:ext uri="{FF2B5EF4-FFF2-40B4-BE49-F238E27FC236}">
                <a16:creationId xmlns:a16="http://schemas.microsoft.com/office/drawing/2014/main" id="{D50BCBC0-C99E-4FAD-BD2E-3836672067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3AAB22-6F84-481A-8116-92AE36F0693F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462" name="Group 1">
            <a:extLst>
              <a:ext uri="{FF2B5EF4-FFF2-40B4-BE49-F238E27FC236}">
                <a16:creationId xmlns:a16="http://schemas.microsoft.com/office/drawing/2014/main" id="{FDB51FEF-BB47-48AD-97DF-3229879FF14B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047750"/>
            <a:ext cx="3124200" cy="5254625"/>
            <a:chOff x="5791200" y="1048167"/>
            <a:chExt cx="3124200" cy="52534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102E7C-976E-4F7C-A24D-312810004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1200" y="1048167"/>
              <a:ext cx="1552575" cy="1996632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4BB3811-7531-496A-9C35-69A3F1B6C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38975" y="1706834"/>
              <a:ext cx="1876425" cy="332190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E9F0248B-E8E6-4910-8696-C098AFB19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72163" y="3200339"/>
              <a:ext cx="1389062" cy="3101287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70648A5-77E2-431A-BAA9-AE7C2DB74729}"/>
              </a:ext>
            </a:extLst>
          </p:cNvPr>
          <p:cNvSpPr/>
          <p:nvPr/>
        </p:nvSpPr>
        <p:spPr>
          <a:xfrm>
            <a:off x="457200" y="914400"/>
            <a:ext cx="4464050" cy="5330825"/>
          </a:xfrm>
          <a:prstGeom prst="roundRect">
            <a:avLst/>
          </a:prstGeom>
          <a:solidFill>
            <a:srgbClr val="FFFFCD"/>
          </a:solidFill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3" name="TextBox 64">
            <a:extLst>
              <a:ext uri="{FF2B5EF4-FFF2-40B4-BE49-F238E27FC236}">
                <a16:creationId xmlns:a16="http://schemas.microsoft.com/office/drawing/2014/main" id="{9C78E508-BE49-4335-9D58-7CBC3DC72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5913"/>
            <a:ext cx="28384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i="1">
                <a:solidFill>
                  <a:srgbClr val="7F7F7F"/>
                </a:solidFill>
                <a:ea typeface="ＭＳ Ｐゴシック" panose="020B0600070205080204" pitchFamily="34" charset="-128"/>
              </a:rPr>
              <a:t>image source: google images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B23FE-4CAE-4E6D-8BD5-D5F49FA425DA}"/>
              </a:ext>
            </a:extLst>
          </p:cNvPr>
          <p:cNvSpPr txBox="1"/>
          <p:nvPr/>
        </p:nvSpPr>
        <p:spPr>
          <a:xfrm>
            <a:off x="762000" y="1041400"/>
            <a:ext cx="3962400" cy="5078413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u="sng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Objective: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Increase enrollment and participation, among qualified customers, in CARE/FERA and Energy Savings Assistance Program (ESAP)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1" u="sng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u="sng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Ethnic Earned Media Placement: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Very strong relationship with ethnic media outlets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itchFamily="34" charset="0"/>
                <a:cs typeface="+mn-cs"/>
              </a:rPr>
              <a:t>A total of 75 ethnic earned media placements (Print, TV, Radio, Online and Social Media)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itchFamily="34" charset="0"/>
                <a:cs typeface="+mn-cs"/>
              </a:rPr>
              <a:t>A total of 10,011,726 media impressions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Press Material translated into in Spanish, Chinese, Korean, Vietnamese, Khmer, Thai, and Farsi. English materials are provided to the Hispanic, Japanese, Filipino, and Indian outlets.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u="sng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Markets: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African American (SB American, Long Beach Times)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Chinese (International Daily News, World Journal)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Korean (Korea Times, Korea Daily)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Vietnamese (Viet </a:t>
            </a:r>
            <a:r>
              <a:rPr lang="en-US" sz="135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Bao</a:t>
            </a:r>
            <a:r>
              <a:rPr lang="en-US" sz="135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Filipino (Weekend </a:t>
            </a:r>
            <a:r>
              <a:rPr lang="en-US" sz="135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Balita</a:t>
            </a:r>
            <a:r>
              <a:rPr lang="en-US" sz="135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Asian Journal)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Cambodian (Angkor </a:t>
            </a:r>
            <a:r>
              <a:rPr lang="en-US" sz="135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Borei</a:t>
            </a:r>
            <a:r>
              <a:rPr lang="en-US" sz="135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News)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Hispanic (Univision/</a:t>
            </a:r>
            <a:r>
              <a:rPr lang="en-US" sz="135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Telemundo</a:t>
            </a:r>
            <a:r>
              <a:rPr lang="en-US" sz="135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)</a:t>
            </a:r>
          </a:p>
        </p:txBody>
      </p:sp>
      <p:sp>
        <p:nvSpPr>
          <p:cNvPr id="20485" name="Slide Number Placeholder 1">
            <a:extLst>
              <a:ext uri="{FF2B5EF4-FFF2-40B4-BE49-F238E27FC236}">
                <a16:creationId xmlns:a16="http://schemas.microsoft.com/office/drawing/2014/main" id="{DC1B1582-8EBD-40AF-827B-F23A8BC7FE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C3D4C6-AB8A-43CE-A213-6156128B2D07}" type="slidenum">
              <a:rPr lang="en-US" altLang="en-US">
                <a:solidFill>
                  <a:srgbClr val="7678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altLang="en-US">
              <a:solidFill>
                <a:srgbClr val="7678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FB50670-04BB-4354-9F20-3DF63FB7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/>
          <a:lstStyle/>
          <a:p>
            <a:pPr>
              <a:defRPr/>
            </a:pPr>
            <a:r>
              <a:rPr lang="en-US" sz="2400" i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2013 Income-Qualified Marketing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487" name="Group 3">
            <a:extLst>
              <a:ext uri="{FF2B5EF4-FFF2-40B4-BE49-F238E27FC236}">
                <a16:creationId xmlns:a16="http://schemas.microsoft.com/office/drawing/2014/main" id="{880B502D-4195-4E3A-B559-DF31231D2117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914400"/>
            <a:ext cx="3187700" cy="5334000"/>
            <a:chOff x="5376862" y="762000"/>
            <a:chExt cx="3467545" cy="5486400"/>
          </a:xfrm>
        </p:grpSpPr>
        <p:pic>
          <p:nvPicPr>
            <p:cNvPr id="20489" name="Picture 2">
              <a:extLst>
                <a:ext uri="{FF2B5EF4-FFF2-40B4-BE49-F238E27FC236}">
                  <a16:creationId xmlns:a16="http://schemas.microsoft.com/office/drawing/2014/main" id="{32936803-F4DE-4809-89FE-5E89DE4EA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862" y="762000"/>
              <a:ext cx="1557338" cy="304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07750418-4099-420F-8F73-39D2977B6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72169" y="967740"/>
              <a:ext cx="2072238" cy="345186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B014110F-FA14-4870-94B4-B8AE7FAFD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55046" y="3657056"/>
              <a:ext cx="2516042" cy="259134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0488" name="Line 33">
            <a:extLst>
              <a:ext uri="{FF2B5EF4-FFF2-40B4-BE49-F238E27FC236}">
                <a16:creationId xmlns:a16="http://schemas.microsoft.com/office/drawing/2014/main" id="{5F0FF60E-AB1F-4D89-BDDB-ADDCAEBB0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opezll\AppData\Local\Temp\notesBF741B\City of Riverside Senior Center 5-10-13.JPG">
            <a:extLst>
              <a:ext uri="{FF2B5EF4-FFF2-40B4-BE49-F238E27FC236}">
                <a16:creationId xmlns:a16="http://schemas.microsoft.com/office/drawing/2014/main" id="{ADDAFA8D-1FFA-4138-94D2-63435941F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114800"/>
            <a:ext cx="2641600" cy="1981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CCDF1FD-6F8C-476D-AC01-1B6102BCB443}"/>
              </a:ext>
            </a:extLst>
          </p:cNvPr>
          <p:cNvSpPr/>
          <p:nvPr/>
        </p:nvSpPr>
        <p:spPr>
          <a:xfrm>
            <a:off x="457200" y="914400"/>
            <a:ext cx="4464050" cy="4892675"/>
          </a:xfrm>
          <a:prstGeom prst="roundRect">
            <a:avLst/>
          </a:prstGeom>
          <a:solidFill>
            <a:srgbClr val="FFFFCD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3BF19-60C3-4C1D-A75B-FD0961192D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F37571-6F1B-4D40-B05E-C04FD0788A8C}" type="slidenum">
              <a:rPr lang="en-US" altLang="en-US">
                <a:solidFill>
                  <a:srgbClr val="76787B"/>
                </a:solidFill>
              </a:rPr>
              <a:pPr/>
              <a:t>7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21509" name="Line 33">
            <a:extLst>
              <a:ext uri="{FF2B5EF4-FFF2-40B4-BE49-F238E27FC236}">
                <a16:creationId xmlns:a16="http://schemas.microsoft.com/office/drawing/2014/main" id="{C5985908-8397-4068-9ED9-B6ADBA1C0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E4383A-510F-4AD3-A2FD-994D989AA37D}"/>
              </a:ext>
            </a:extLst>
          </p:cNvPr>
          <p:cNvSpPr/>
          <p:nvPr/>
        </p:nvSpPr>
        <p:spPr>
          <a:xfrm>
            <a:off x="744538" y="1066800"/>
            <a:ext cx="4284662" cy="4786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Outbound Calling: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Improved automated outbound calling to support Chinese, Korean Vietnamese, Cambodian and Tagalog-speaking customers. More than 120,000 customers have been targeted.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Ethnic Community Outreach:</a:t>
            </a:r>
          </a:p>
          <a:p>
            <a:pPr marL="288925" indent="-2889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CBO/FBO Outreach</a:t>
            </a:r>
          </a:p>
          <a:p>
            <a:pPr marL="288925" indent="-2889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Capitation Agencies (more than 200 agencies)</a:t>
            </a:r>
          </a:p>
          <a:p>
            <a:pPr marL="288925" indent="-2889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Grassroots Events with bilingual speaking reps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Examples of Ethnic/Diverse Community Outreach: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National 211 Day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“Helping Our Customers Succeed” Huntington Park Community Forum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Ability First – Strut &amp; Roll Disabled Community Fair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“Helping Our Customers Succeed” Carson Community Forum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Los Angeles County Consumer Education Fair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Eddie Dee Smith Senior Expo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“Helping Our Customers Succeed” Pico Rivera Community Forum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E2476B-36F5-46E6-8CA6-7101FC3AB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143000"/>
            <a:ext cx="2844800" cy="2133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26F56F0-D125-4055-91AC-106317CC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/>
          <a:lstStyle/>
          <a:p>
            <a:pPr>
              <a:defRPr/>
            </a:pPr>
            <a:r>
              <a:rPr lang="en-US" sz="2400" i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2013 Income-Qualified Marketing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opezll\AppData\Local\Temp\notesBF741B\Norco Senior Center 1.JPG">
            <a:extLst>
              <a:ext uri="{FF2B5EF4-FFF2-40B4-BE49-F238E27FC236}">
                <a16:creationId xmlns:a16="http://schemas.microsoft.com/office/drawing/2014/main" id="{1E534DE7-2F81-4566-AD33-993D86508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438400"/>
            <a:ext cx="1600200" cy="21336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153D-7854-4C7A-96DC-774E1CF04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Appendix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203D19E6-B3A9-4417-A10E-A1F0CF1B05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F7F7BF-586D-4E3C-9CE2-1C55103EE924}" type="slidenum">
              <a:rPr lang="en-US" altLang="en-US">
                <a:solidFill>
                  <a:srgbClr val="7678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US" altLang="en-US">
              <a:solidFill>
                <a:srgbClr val="7678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Line 33">
            <a:extLst>
              <a:ext uri="{FF2B5EF4-FFF2-40B4-BE49-F238E27FC236}">
                <a16:creationId xmlns:a16="http://schemas.microsoft.com/office/drawing/2014/main" id="{4FBC6519-1E93-45C2-AF46-E80800F63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2766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3F3E3-7861-4D13-B268-B982188DD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6F43B7-F2A5-4C81-A355-BE49F5B0FDA1}" type="slidenum">
              <a:rPr lang="en-US" altLang="en-US">
                <a:solidFill>
                  <a:srgbClr val="76787B"/>
                </a:solidFill>
              </a:rPr>
              <a:pPr/>
              <a:t>9</a:t>
            </a:fld>
            <a:endParaRPr lang="en-US" altLang="en-US">
              <a:solidFill>
                <a:srgbClr val="76787B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76E869-94AA-43FB-8CEE-70A8A6C2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639763"/>
          </a:xfrm>
        </p:spPr>
        <p:txBody>
          <a:bodyPr/>
          <a:lstStyle/>
          <a:p>
            <a:pPr>
              <a:defRPr/>
            </a:pPr>
            <a:r>
              <a:rPr lang="en-US" sz="2400" i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Appendix</a:t>
            </a:r>
            <a:r>
              <a:rPr lang="en-US" dirty="0"/>
              <a:t>	</a:t>
            </a:r>
          </a:p>
        </p:txBody>
      </p:sp>
      <p:sp>
        <p:nvSpPr>
          <p:cNvPr id="23556" name="Line 33">
            <a:extLst>
              <a:ext uri="{FF2B5EF4-FFF2-40B4-BE49-F238E27FC236}">
                <a16:creationId xmlns:a16="http://schemas.microsoft.com/office/drawing/2014/main" id="{E8A24628-069F-40CE-8063-360077012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762000"/>
            <a:ext cx="795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TextBox 1">
            <a:extLst>
              <a:ext uri="{FF2B5EF4-FFF2-40B4-BE49-F238E27FC236}">
                <a16:creationId xmlns:a16="http://schemas.microsoft.com/office/drawing/2014/main" id="{0BBB240B-EC9E-4AC8-809C-A36B261C1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32563"/>
            <a:ext cx="38941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latin typeface="Calibri" panose="020F0502020204030204" pitchFamily="34" charset="0"/>
                <a:cs typeface="Calibri" panose="020F0502020204030204" pitchFamily="34" charset="0"/>
              </a:rPr>
              <a:t>Provides information on 2012 paid and/or earned media activity.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B4625773-B545-4D8D-BC70-999BD406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8001000" cy="55626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E leading the way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EEC100252E44FB9BACF31BCC995F3" ma:contentTypeVersion="0" ma:contentTypeDescription="Create a new document." ma:contentTypeScope="" ma:versionID="5a3a5c87dd7c008eefae3395ffc495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2D8E3C-4F39-4438-9E07-248E2A41BB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4D37C5-AC7C-4FD9-8388-C098E697DE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D248A8-4AF2-4D66-A06B-D7C72696B6F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SCE leading the way</Template>
  <TotalTime>8921</TotalTime>
  <Words>1667</Words>
  <Application>Microsoft Office PowerPoint</Application>
  <PresentationFormat>On-screen Show (4:3)</PresentationFormat>
  <Paragraphs>219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ＭＳ Ｐゴシック</vt:lpstr>
      <vt:lpstr>Tahoma</vt:lpstr>
      <vt:lpstr>Verdana</vt:lpstr>
      <vt:lpstr>SCE leading the way</vt:lpstr>
      <vt:lpstr>LIOB Meeting: Communications Section</vt:lpstr>
      <vt:lpstr>Marketing Overview for 2013 </vt:lpstr>
      <vt:lpstr>Marketing Overview for 2013 </vt:lpstr>
      <vt:lpstr>2013 Safety Campaign</vt:lpstr>
      <vt:lpstr>2013 Summer Readiness Campaign</vt:lpstr>
      <vt:lpstr>2013 Income-Qualified Marketing</vt:lpstr>
      <vt:lpstr>2013 Income-Qualified Marketing</vt:lpstr>
      <vt:lpstr>Appendix</vt:lpstr>
      <vt:lpstr>Appendix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California Edison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vucl</dc:creator>
  <cp:lastModifiedBy>Bonner, Michael B.</cp:lastModifiedBy>
  <cp:revision>556</cp:revision>
  <cp:lastPrinted>2013-08-01T21:54:02Z</cp:lastPrinted>
  <dcterms:created xsi:type="dcterms:W3CDTF">2011-08-10T14:55:54Z</dcterms:created>
  <dcterms:modified xsi:type="dcterms:W3CDTF">2021-01-04T22:17:00Z</dcterms:modified>
</cp:coreProperties>
</file>