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67" r:id="rId6"/>
    <p:sldId id="256" r:id="rId7"/>
    <p:sldId id="264" r:id="rId8"/>
    <p:sldId id="268" r:id="rId9"/>
    <p:sldId id="271" r:id="rId10"/>
    <p:sldId id="259" r:id="rId11"/>
    <p:sldId id="260" r:id="rId12"/>
    <p:sldId id="261" r:id="rId13"/>
    <p:sldId id="262" r:id="rId14"/>
    <p:sldId id="263" r:id="rId15"/>
    <p:sldId id="269" r:id="rId16"/>
    <p:sldId id="265" r:id="rId17"/>
    <p:sldId id="270" r:id="rId18"/>
    <p:sldId id="258"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1"/>
    <a:srgbClr val="F4F3EC"/>
    <a:srgbClr val="BFEAFD"/>
    <a:srgbClr val="D1ECFF"/>
    <a:srgbClr val="AFDFFF"/>
    <a:srgbClr val="9BD7FF"/>
    <a:srgbClr val="9ED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57" autoAdjust="0"/>
    <p:restoredTop sz="94660"/>
  </p:normalViewPr>
  <p:slideViewPr>
    <p:cSldViewPr>
      <p:cViewPr varScale="1">
        <p:scale>
          <a:sx n="107" d="100"/>
          <a:sy n="107" d="100"/>
        </p:scale>
        <p:origin x="5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ambag-srv01\EW\Energy%20Programs\1.%20Energy%20Watch\School%20Districts\AMBAG%20Energy%20Watch%20Prop%2039%20Progress%20-%20201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a:t>AMBAG Region 5 Year Prop 39 Total</a:t>
            </a:r>
            <a:r>
              <a:rPr lang="en-US" sz="2400" baseline="0" dirty="0"/>
              <a:t> </a:t>
            </a:r>
            <a:r>
              <a:rPr lang="en-US" sz="1100" baseline="0" dirty="0"/>
              <a:t>(9.3.15)</a:t>
            </a:r>
          </a:p>
          <a:p>
            <a:pPr>
              <a:defRPr/>
            </a:pPr>
            <a:endParaRPr lang="en-US" sz="2000" dirty="0"/>
          </a:p>
        </c:rich>
      </c:tx>
      <c:overlay val="0"/>
    </c:title>
    <c:autoTitleDeleted val="0"/>
    <c:plotArea>
      <c:layout>
        <c:manualLayout>
          <c:layoutTarget val="inner"/>
          <c:xMode val="edge"/>
          <c:yMode val="edge"/>
          <c:x val="0.10045997375328083"/>
          <c:y val="0.25528032954214058"/>
          <c:w val="0.38796916010498689"/>
          <c:h val="0.64661526684164483"/>
        </c:manualLayout>
      </c:layout>
      <c:pieChart>
        <c:varyColors val="1"/>
        <c:ser>
          <c:idx val="0"/>
          <c:order val="0"/>
          <c:tx>
            <c:v>AMBAG Region 5 Year Prop 39 Total</c:v>
          </c:tx>
          <c:dPt>
            <c:idx val="0"/>
            <c:bubble3D val="0"/>
            <c:spPr>
              <a:solidFill>
                <a:schemeClr val="accent5"/>
              </a:solidFill>
              <a:ln w="76200"/>
            </c:spPr>
            <c:extLst>
              <c:ext xmlns:c16="http://schemas.microsoft.com/office/drawing/2014/chart" uri="{C3380CC4-5D6E-409C-BE32-E72D297353CC}">
                <c16:uniqueId val="{00000001-D9D1-4AF0-A84D-552B311F769E}"/>
              </c:ext>
            </c:extLst>
          </c:dPt>
          <c:dPt>
            <c:idx val="1"/>
            <c:bubble3D val="0"/>
            <c:spPr>
              <a:solidFill>
                <a:schemeClr val="accent5">
                  <a:lumMod val="60000"/>
                  <a:lumOff val="40000"/>
                </a:schemeClr>
              </a:solidFill>
            </c:spPr>
            <c:extLst>
              <c:ext xmlns:c16="http://schemas.microsoft.com/office/drawing/2014/chart" uri="{C3380CC4-5D6E-409C-BE32-E72D297353CC}">
                <c16:uniqueId val="{00000003-D9D1-4AF0-A84D-552B311F769E}"/>
              </c:ext>
            </c:extLst>
          </c:dPt>
          <c:dPt>
            <c:idx val="2"/>
            <c:bubble3D val="0"/>
            <c:spPr>
              <a:solidFill>
                <a:schemeClr val="accent6"/>
              </a:solidFill>
            </c:spPr>
            <c:extLst>
              <c:ext xmlns:c16="http://schemas.microsoft.com/office/drawing/2014/chart" uri="{C3380CC4-5D6E-409C-BE32-E72D297353CC}">
                <c16:uniqueId val="{00000005-D9D1-4AF0-A84D-552B311F769E}"/>
              </c:ext>
            </c:extLst>
          </c:dPt>
          <c:dPt>
            <c:idx val="3"/>
            <c:bubble3D val="0"/>
            <c:spPr>
              <a:solidFill>
                <a:schemeClr val="tx1">
                  <a:lumMod val="50000"/>
                  <a:lumOff val="50000"/>
                </a:schemeClr>
              </a:solidFill>
            </c:spPr>
            <c:extLst>
              <c:ext xmlns:c16="http://schemas.microsoft.com/office/drawing/2014/chart" uri="{C3380CC4-5D6E-409C-BE32-E72D297353CC}">
                <c16:uniqueId val="{00000007-D9D1-4AF0-A84D-552B311F769E}"/>
              </c:ext>
            </c:extLst>
          </c:dPt>
          <c:dPt>
            <c:idx val="4"/>
            <c:bubble3D val="0"/>
            <c:spPr>
              <a:solidFill>
                <a:schemeClr val="tx1">
                  <a:lumMod val="65000"/>
                  <a:lumOff val="35000"/>
                </a:schemeClr>
              </a:solidFill>
            </c:spPr>
            <c:extLst>
              <c:ext xmlns:c16="http://schemas.microsoft.com/office/drawing/2014/chart" uri="{C3380CC4-5D6E-409C-BE32-E72D297353CC}">
                <c16:uniqueId val="{00000009-D9D1-4AF0-A84D-552B311F769E}"/>
              </c:ext>
            </c:extLst>
          </c:dPt>
          <c:dLbls>
            <c:dLbl>
              <c:idx val="0"/>
              <c:layout>
                <c:manualLayout>
                  <c:x val="2.4822695035460994E-3"/>
                  <c:y val="-1.6427623966359044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9D1-4AF0-A84D-552B311F769E}"/>
                </c:ext>
              </c:extLst>
            </c:dLbl>
            <c:dLbl>
              <c:idx val="1"/>
              <c:layout>
                <c:manualLayout>
                  <c:x val="9.8700694328102603E-3"/>
                  <c:y val="1.0752688172043012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9D1-4AF0-A84D-552B311F769E}"/>
                </c:ext>
              </c:extLst>
            </c:dLbl>
            <c:dLbl>
              <c:idx val="2"/>
              <c:layout>
                <c:manualLayout>
                  <c:x val="5.1063829787234054E-2"/>
                  <c:y val="4.853611040555414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D9D1-4AF0-A84D-552B311F769E}"/>
                </c:ext>
              </c:extLst>
            </c:dLbl>
            <c:dLbl>
              <c:idx val="3"/>
              <c:layout>
                <c:manualLayout>
                  <c:x val="0"/>
                  <c:y val="7.1684587813620068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D9D1-4AF0-A84D-552B311F769E}"/>
                </c:ext>
              </c:extLst>
            </c:dLbl>
            <c:dLbl>
              <c:idx val="4"/>
              <c:layout>
                <c:manualLayout>
                  <c:x val="3.1871149085087772E-2"/>
                  <c:y val="-0.1285730815906076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D9D1-4AF0-A84D-552B311F769E}"/>
                </c:ext>
              </c:extLst>
            </c:dLbl>
            <c:spPr>
              <a:noFill/>
              <a:ln>
                <a:noFill/>
              </a:ln>
              <a:effectLst/>
            </c:spPr>
            <c:dLblPos val="outEnd"/>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Summary!$Q$49:$Q$53</c:f>
              <c:strCache>
                <c:ptCount val="5"/>
                <c:pt idx="0">
                  <c:v>AMBAG Energy Watch (approved)</c:v>
                </c:pt>
                <c:pt idx="1">
                  <c:v>AMBAG Energy Watch (forecast)</c:v>
                </c:pt>
                <c:pt idx="2">
                  <c:v>AMBAG Energy Watch (in-discussion)</c:v>
                </c:pt>
                <c:pt idx="3">
                  <c:v>Non-AMBAG Energy Watch (approved)</c:v>
                </c:pt>
                <c:pt idx="4">
                  <c:v>Non-AMBAG Energy Watch (forecast)</c:v>
                </c:pt>
              </c:strCache>
            </c:strRef>
          </c:cat>
          <c:val>
            <c:numRef>
              <c:f>Summary!$R$49:$R$53</c:f>
              <c:numCache>
                <c:formatCode>_("$"* #,##0_);_("$"* \(#,##0\);_("$"* "-"??_);_(@_)</c:formatCode>
                <c:ptCount val="5"/>
                <c:pt idx="0">
                  <c:v>7369053</c:v>
                </c:pt>
                <c:pt idx="1">
                  <c:v>9123280</c:v>
                </c:pt>
                <c:pt idx="2">
                  <c:v>5687275</c:v>
                </c:pt>
                <c:pt idx="3">
                  <c:v>1918452</c:v>
                </c:pt>
                <c:pt idx="4">
                  <c:v>10964270</c:v>
                </c:pt>
              </c:numCache>
            </c:numRef>
          </c:val>
          <c:extLst>
            <c:ext xmlns:c16="http://schemas.microsoft.com/office/drawing/2014/chart" uri="{C3380CC4-5D6E-409C-BE32-E72D297353CC}">
              <c16:uniqueId val="{0000000A-D9D1-4AF0-A84D-552B311F769E}"/>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5856664863456948"/>
          <c:y val="0.15382509477981918"/>
          <c:w val="0.32476672477009078"/>
          <c:h val="0.77545129775444732"/>
        </c:manualLayout>
      </c:layout>
      <c:overlay val="0"/>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EF92341-C2F2-4B00-BE75-5D5B29C888B9}"/>
              </a:ext>
            </a:extLst>
          </p:cNvPr>
          <p:cNvSpPr>
            <a:spLocks noGrp="1"/>
          </p:cNvSpPr>
          <p:nvPr>
            <p:ph type="dt" sz="half" idx="10"/>
          </p:nvPr>
        </p:nvSpPr>
        <p:spPr/>
        <p:txBody>
          <a:bodyPr/>
          <a:lstStyle>
            <a:lvl1pPr>
              <a:defRPr/>
            </a:lvl1pPr>
          </a:lstStyle>
          <a:p>
            <a:pPr>
              <a:defRPr/>
            </a:pPr>
            <a:fld id="{A9EB57F3-ECF8-4371-9176-3D2B00604F9C}" type="datetimeFigureOut">
              <a:rPr lang="en-US"/>
              <a:pPr>
                <a:defRPr/>
              </a:pPr>
              <a:t>1/4/2021</a:t>
            </a:fld>
            <a:endParaRPr lang="en-US"/>
          </a:p>
        </p:txBody>
      </p:sp>
      <p:sp>
        <p:nvSpPr>
          <p:cNvPr id="5" name="Footer Placeholder 4">
            <a:extLst>
              <a:ext uri="{FF2B5EF4-FFF2-40B4-BE49-F238E27FC236}">
                <a16:creationId xmlns:a16="http://schemas.microsoft.com/office/drawing/2014/main" id="{4186A529-9986-4AFB-8220-469280A124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563B2F-863E-4648-88FE-97B4C1481B1E}"/>
              </a:ext>
            </a:extLst>
          </p:cNvPr>
          <p:cNvSpPr>
            <a:spLocks noGrp="1"/>
          </p:cNvSpPr>
          <p:nvPr>
            <p:ph type="sldNum" sz="quarter" idx="12"/>
          </p:nvPr>
        </p:nvSpPr>
        <p:spPr/>
        <p:txBody>
          <a:bodyPr/>
          <a:lstStyle>
            <a:lvl1pPr>
              <a:defRPr/>
            </a:lvl1pPr>
          </a:lstStyle>
          <a:p>
            <a:fld id="{F83A1F25-CA2E-4B59-BBCC-A9399C9A7DE9}" type="slidenum">
              <a:rPr lang="en-US" altLang="en-US"/>
              <a:pPr/>
              <a:t>‹#›</a:t>
            </a:fld>
            <a:endParaRPr lang="en-US" altLang="en-US"/>
          </a:p>
        </p:txBody>
      </p:sp>
    </p:spTree>
    <p:extLst>
      <p:ext uri="{BB962C8B-B14F-4D97-AF65-F5344CB8AC3E}">
        <p14:creationId xmlns:p14="http://schemas.microsoft.com/office/powerpoint/2010/main" val="80388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BDE04-7569-4E45-8E85-0B5730328283}"/>
              </a:ext>
            </a:extLst>
          </p:cNvPr>
          <p:cNvSpPr>
            <a:spLocks noGrp="1"/>
          </p:cNvSpPr>
          <p:nvPr>
            <p:ph type="dt" sz="half" idx="10"/>
          </p:nvPr>
        </p:nvSpPr>
        <p:spPr/>
        <p:txBody>
          <a:bodyPr/>
          <a:lstStyle>
            <a:lvl1pPr>
              <a:defRPr/>
            </a:lvl1pPr>
          </a:lstStyle>
          <a:p>
            <a:pPr>
              <a:defRPr/>
            </a:pPr>
            <a:fld id="{70FADBAB-B05E-4228-9FDE-5D43730CBD59}" type="datetimeFigureOut">
              <a:rPr lang="en-US"/>
              <a:pPr>
                <a:defRPr/>
              </a:pPr>
              <a:t>1/4/2021</a:t>
            </a:fld>
            <a:endParaRPr lang="en-US"/>
          </a:p>
        </p:txBody>
      </p:sp>
      <p:sp>
        <p:nvSpPr>
          <p:cNvPr id="5" name="Footer Placeholder 4">
            <a:extLst>
              <a:ext uri="{FF2B5EF4-FFF2-40B4-BE49-F238E27FC236}">
                <a16:creationId xmlns:a16="http://schemas.microsoft.com/office/drawing/2014/main" id="{F5E8960C-498F-4896-BC77-1EA309DC91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B34CF1-8102-4E09-941D-DF6101A5E98D}"/>
              </a:ext>
            </a:extLst>
          </p:cNvPr>
          <p:cNvSpPr>
            <a:spLocks noGrp="1"/>
          </p:cNvSpPr>
          <p:nvPr>
            <p:ph type="sldNum" sz="quarter" idx="12"/>
          </p:nvPr>
        </p:nvSpPr>
        <p:spPr/>
        <p:txBody>
          <a:bodyPr/>
          <a:lstStyle>
            <a:lvl1pPr>
              <a:defRPr/>
            </a:lvl1pPr>
          </a:lstStyle>
          <a:p>
            <a:fld id="{73355498-FC6E-426E-B971-38F12E08356F}" type="slidenum">
              <a:rPr lang="en-US" altLang="en-US"/>
              <a:pPr/>
              <a:t>‹#›</a:t>
            </a:fld>
            <a:endParaRPr lang="en-US" altLang="en-US"/>
          </a:p>
        </p:txBody>
      </p:sp>
    </p:spTree>
    <p:extLst>
      <p:ext uri="{BB962C8B-B14F-4D97-AF65-F5344CB8AC3E}">
        <p14:creationId xmlns:p14="http://schemas.microsoft.com/office/powerpoint/2010/main" val="54268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7F564-D829-448A-A425-A4C199AC1122}"/>
              </a:ext>
            </a:extLst>
          </p:cNvPr>
          <p:cNvSpPr>
            <a:spLocks noGrp="1"/>
          </p:cNvSpPr>
          <p:nvPr>
            <p:ph type="dt" sz="half" idx="10"/>
          </p:nvPr>
        </p:nvSpPr>
        <p:spPr/>
        <p:txBody>
          <a:bodyPr/>
          <a:lstStyle>
            <a:lvl1pPr>
              <a:defRPr/>
            </a:lvl1pPr>
          </a:lstStyle>
          <a:p>
            <a:pPr>
              <a:defRPr/>
            </a:pPr>
            <a:fld id="{239A6DE8-1DC2-4831-8A6C-E03AF62FA3B4}" type="datetimeFigureOut">
              <a:rPr lang="en-US"/>
              <a:pPr>
                <a:defRPr/>
              </a:pPr>
              <a:t>1/4/2021</a:t>
            </a:fld>
            <a:endParaRPr lang="en-US"/>
          </a:p>
        </p:txBody>
      </p:sp>
      <p:sp>
        <p:nvSpPr>
          <p:cNvPr id="5" name="Footer Placeholder 4">
            <a:extLst>
              <a:ext uri="{FF2B5EF4-FFF2-40B4-BE49-F238E27FC236}">
                <a16:creationId xmlns:a16="http://schemas.microsoft.com/office/drawing/2014/main" id="{FF15A3C9-68F2-44A9-B965-40C4F74F30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18759F-154D-41C7-A1EF-EFF2D1D20E52}"/>
              </a:ext>
            </a:extLst>
          </p:cNvPr>
          <p:cNvSpPr>
            <a:spLocks noGrp="1"/>
          </p:cNvSpPr>
          <p:nvPr>
            <p:ph type="sldNum" sz="quarter" idx="12"/>
          </p:nvPr>
        </p:nvSpPr>
        <p:spPr/>
        <p:txBody>
          <a:bodyPr/>
          <a:lstStyle>
            <a:lvl1pPr>
              <a:defRPr/>
            </a:lvl1pPr>
          </a:lstStyle>
          <a:p>
            <a:fld id="{7E7AAC5D-70DF-4A4B-9084-7937BEA5A621}" type="slidenum">
              <a:rPr lang="en-US" altLang="en-US"/>
              <a:pPr/>
              <a:t>‹#›</a:t>
            </a:fld>
            <a:endParaRPr lang="en-US" altLang="en-US"/>
          </a:p>
        </p:txBody>
      </p:sp>
    </p:spTree>
    <p:extLst>
      <p:ext uri="{BB962C8B-B14F-4D97-AF65-F5344CB8AC3E}">
        <p14:creationId xmlns:p14="http://schemas.microsoft.com/office/powerpoint/2010/main" val="314943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8B871-326C-4D8C-9ACA-A28BCD33E659}"/>
              </a:ext>
            </a:extLst>
          </p:cNvPr>
          <p:cNvSpPr>
            <a:spLocks noGrp="1"/>
          </p:cNvSpPr>
          <p:nvPr>
            <p:ph type="dt" sz="half" idx="10"/>
          </p:nvPr>
        </p:nvSpPr>
        <p:spPr/>
        <p:txBody>
          <a:bodyPr/>
          <a:lstStyle>
            <a:lvl1pPr>
              <a:defRPr/>
            </a:lvl1pPr>
          </a:lstStyle>
          <a:p>
            <a:pPr>
              <a:defRPr/>
            </a:pPr>
            <a:fld id="{FECB5DAF-68AB-45FE-A105-6A6517EE411B}" type="datetimeFigureOut">
              <a:rPr lang="en-US"/>
              <a:pPr>
                <a:defRPr/>
              </a:pPr>
              <a:t>1/4/2021</a:t>
            </a:fld>
            <a:endParaRPr lang="en-US"/>
          </a:p>
        </p:txBody>
      </p:sp>
      <p:sp>
        <p:nvSpPr>
          <p:cNvPr id="5" name="Footer Placeholder 4">
            <a:extLst>
              <a:ext uri="{FF2B5EF4-FFF2-40B4-BE49-F238E27FC236}">
                <a16:creationId xmlns:a16="http://schemas.microsoft.com/office/drawing/2014/main" id="{68BBB090-0EDA-4B1E-9954-EEE540587A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C3446F-8D6D-422D-BE9D-1F9C082774D9}"/>
              </a:ext>
            </a:extLst>
          </p:cNvPr>
          <p:cNvSpPr>
            <a:spLocks noGrp="1"/>
          </p:cNvSpPr>
          <p:nvPr>
            <p:ph type="sldNum" sz="quarter" idx="12"/>
          </p:nvPr>
        </p:nvSpPr>
        <p:spPr/>
        <p:txBody>
          <a:bodyPr/>
          <a:lstStyle>
            <a:lvl1pPr>
              <a:defRPr/>
            </a:lvl1pPr>
          </a:lstStyle>
          <a:p>
            <a:fld id="{538E461A-47E4-44DF-8FC6-BDE68A4727DA}" type="slidenum">
              <a:rPr lang="en-US" altLang="en-US"/>
              <a:pPr/>
              <a:t>‹#›</a:t>
            </a:fld>
            <a:endParaRPr lang="en-US" altLang="en-US"/>
          </a:p>
        </p:txBody>
      </p:sp>
    </p:spTree>
    <p:extLst>
      <p:ext uri="{BB962C8B-B14F-4D97-AF65-F5344CB8AC3E}">
        <p14:creationId xmlns:p14="http://schemas.microsoft.com/office/powerpoint/2010/main" val="65304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4D0389-1291-4942-A23A-4B5EAEE9C21F}"/>
              </a:ext>
            </a:extLst>
          </p:cNvPr>
          <p:cNvSpPr>
            <a:spLocks noGrp="1"/>
          </p:cNvSpPr>
          <p:nvPr>
            <p:ph type="dt" sz="half" idx="10"/>
          </p:nvPr>
        </p:nvSpPr>
        <p:spPr/>
        <p:txBody>
          <a:bodyPr/>
          <a:lstStyle>
            <a:lvl1pPr>
              <a:defRPr/>
            </a:lvl1pPr>
          </a:lstStyle>
          <a:p>
            <a:pPr>
              <a:defRPr/>
            </a:pPr>
            <a:fld id="{72C76153-35C2-4DC8-A179-00EF0BC25955}" type="datetimeFigureOut">
              <a:rPr lang="en-US"/>
              <a:pPr>
                <a:defRPr/>
              </a:pPr>
              <a:t>1/4/2021</a:t>
            </a:fld>
            <a:endParaRPr lang="en-US"/>
          </a:p>
        </p:txBody>
      </p:sp>
      <p:sp>
        <p:nvSpPr>
          <p:cNvPr id="5" name="Footer Placeholder 4">
            <a:extLst>
              <a:ext uri="{FF2B5EF4-FFF2-40B4-BE49-F238E27FC236}">
                <a16:creationId xmlns:a16="http://schemas.microsoft.com/office/drawing/2014/main" id="{F2BAA657-4E3A-4AA7-84C0-2D06609DF7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A00A25-49F0-44E5-A29A-2353798911AA}"/>
              </a:ext>
            </a:extLst>
          </p:cNvPr>
          <p:cNvSpPr>
            <a:spLocks noGrp="1"/>
          </p:cNvSpPr>
          <p:nvPr>
            <p:ph type="sldNum" sz="quarter" idx="12"/>
          </p:nvPr>
        </p:nvSpPr>
        <p:spPr/>
        <p:txBody>
          <a:bodyPr/>
          <a:lstStyle>
            <a:lvl1pPr>
              <a:defRPr/>
            </a:lvl1pPr>
          </a:lstStyle>
          <a:p>
            <a:fld id="{D08F31B6-6431-47E3-92DF-9E9E5A1A1A7D}" type="slidenum">
              <a:rPr lang="en-US" altLang="en-US"/>
              <a:pPr/>
              <a:t>‹#›</a:t>
            </a:fld>
            <a:endParaRPr lang="en-US" altLang="en-US"/>
          </a:p>
        </p:txBody>
      </p:sp>
    </p:spTree>
    <p:extLst>
      <p:ext uri="{BB962C8B-B14F-4D97-AF65-F5344CB8AC3E}">
        <p14:creationId xmlns:p14="http://schemas.microsoft.com/office/powerpoint/2010/main" val="64875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3E76BE7-78F3-46AC-863B-1425063D6E44}"/>
              </a:ext>
            </a:extLst>
          </p:cNvPr>
          <p:cNvSpPr>
            <a:spLocks noGrp="1"/>
          </p:cNvSpPr>
          <p:nvPr>
            <p:ph type="dt" sz="half" idx="10"/>
          </p:nvPr>
        </p:nvSpPr>
        <p:spPr/>
        <p:txBody>
          <a:bodyPr/>
          <a:lstStyle>
            <a:lvl1pPr>
              <a:defRPr/>
            </a:lvl1pPr>
          </a:lstStyle>
          <a:p>
            <a:pPr>
              <a:defRPr/>
            </a:pPr>
            <a:fld id="{B867D635-F408-4972-8407-10CE3EB51BCD}" type="datetimeFigureOut">
              <a:rPr lang="en-US"/>
              <a:pPr>
                <a:defRPr/>
              </a:pPr>
              <a:t>1/4/2021</a:t>
            </a:fld>
            <a:endParaRPr lang="en-US"/>
          </a:p>
        </p:txBody>
      </p:sp>
      <p:sp>
        <p:nvSpPr>
          <p:cNvPr id="6" name="Footer Placeholder 4">
            <a:extLst>
              <a:ext uri="{FF2B5EF4-FFF2-40B4-BE49-F238E27FC236}">
                <a16:creationId xmlns:a16="http://schemas.microsoft.com/office/drawing/2014/main" id="{3941C619-2B45-41F4-8845-726B5D3959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08D7E8-18A4-47F6-9F0A-70B48A04DBF8}"/>
              </a:ext>
            </a:extLst>
          </p:cNvPr>
          <p:cNvSpPr>
            <a:spLocks noGrp="1"/>
          </p:cNvSpPr>
          <p:nvPr>
            <p:ph type="sldNum" sz="quarter" idx="12"/>
          </p:nvPr>
        </p:nvSpPr>
        <p:spPr/>
        <p:txBody>
          <a:bodyPr/>
          <a:lstStyle>
            <a:lvl1pPr>
              <a:defRPr/>
            </a:lvl1pPr>
          </a:lstStyle>
          <a:p>
            <a:fld id="{F5C3ED20-2510-40E4-A696-94B2DBED8C7D}" type="slidenum">
              <a:rPr lang="en-US" altLang="en-US"/>
              <a:pPr/>
              <a:t>‹#›</a:t>
            </a:fld>
            <a:endParaRPr lang="en-US" altLang="en-US"/>
          </a:p>
        </p:txBody>
      </p:sp>
    </p:spTree>
    <p:extLst>
      <p:ext uri="{BB962C8B-B14F-4D97-AF65-F5344CB8AC3E}">
        <p14:creationId xmlns:p14="http://schemas.microsoft.com/office/powerpoint/2010/main" val="49734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63CEFCA-2152-4BD5-A94D-E02FE5507D38}"/>
              </a:ext>
            </a:extLst>
          </p:cNvPr>
          <p:cNvSpPr>
            <a:spLocks noGrp="1"/>
          </p:cNvSpPr>
          <p:nvPr>
            <p:ph type="dt" sz="half" idx="10"/>
          </p:nvPr>
        </p:nvSpPr>
        <p:spPr/>
        <p:txBody>
          <a:bodyPr/>
          <a:lstStyle>
            <a:lvl1pPr>
              <a:defRPr/>
            </a:lvl1pPr>
          </a:lstStyle>
          <a:p>
            <a:pPr>
              <a:defRPr/>
            </a:pPr>
            <a:fld id="{FF26811E-EF9E-47C6-86AF-E53DF4D82FBC}" type="datetimeFigureOut">
              <a:rPr lang="en-US"/>
              <a:pPr>
                <a:defRPr/>
              </a:pPr>
              <a:t>1/4/2021</a:t>
            </a:fld>
            <a:endParaRPr lang="en-US"/>
          </a:p>
        </p:txBody>
      </p:sp>
      <p:sp>
        <p:nvSpPr>
          <p:cNvPr id="8" name="Footer Placeholder 4">
            <a:extLst>
              <a:ext uri="{FF2B5EF4-FFF2-40B4-BE49-F238E27FC236}">
                <a16:creationId xmlns:a16="http://schemas.microsoft.com/office/drawing/2014/main" id="{BD0D2C6C-FFFF-4C16-BA86-02DD587D8EC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CBFC0E6-B131-4734-931A-E229DE276183}"/>
              </a:ext>
            </a:extLst>
          </p:cNvPr>
          <p:cNvSpPr>
            <a:spLocks noGrp="1"/>
          </p:cNvSpPr>
          <p:nvPr>
            <p:ph type="sldNum" sz="quarter" idx="12"/>
          </p:nvPr>
        </p:nvSpPr>
        <p:spPr/>
        <p:txBody>
          <a:bodyPr/>
          <a:lstStyle>
            <a:lvl1pPr>
              <a:defRPr/>
            </a:lvl1pPr>
          </a:lstStyle>
          <a:p>
            <a:fld id="{82F50135-FD7C-4E3C-8BC3-9F77369D21C1}" type="slidenum">
              <a:rPr lang="en-US" altLang="en-US"/>
              <a:pPr/>
              <a:t>‹#›</a:t>
            </a:fld>
            <a:endParaRPr lang="en-US" altLang="en-US"/>
          </a:p>
        </p:txBody>
      </p:sp>
    </p:spTree>
    <p:extLst>
      <p:ext uri="{BB962C8B-B14F-4D97-AF65-F5344CB8AC3E}">
        <p14:creationId xmlns:p14="http://schemas.microsoft.com/office/powerpoint/2010/main" val="348272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A56B172-C090-4B69-8E84-5B8086C9AB4D}"/>
              </a:ext>
            </a:extLst>
          </p:cNvPr>
          <p:cNvSpPr>
            <a:spLocks noGrp="1"/>
          </p:cNvSpPr>
          <p:nvPr>
            <p:ph type="dt" sz="half" idx="10"/>
          </p:nvPr>
        </p:nvSpPr>
        <p:spPr/>
        <p:txBody>
          <a:bodyPr/>
          <a:lstStyle>
            <a:lvl1pPr>
              <a:defRPr/>
            </a:lvl1pPr>
          </a:lstStyle>
          <a:p>
            <a:pPr>
              <a:defRPr/>
            </a:pPr>
            <a:fld id="{6262342A-5FA4-4DA4-A93B-2EB4F765DCCA}" type="datetimeFigureOut">
              <a:rPr lang="en-US"/>
              <a:pPr>
                <a:defRPr/>
              </a:pPr>
              <a:t>1/4/2021</a:t>
            </a:fld>
            <a:endParaRPr lang="en-US"/>
          </a:p>
        </p:txBody>
      </p:sp>
      <p:sp>
        <p:nvSpPr>
          <p:cNvPr id="4" name="Footer Placeholder 4">
            <a:extLst>
              <a:ext uri="{FF2B5EF4-FFF2-40B4-BE49-F238E27FC236}">
                <a16:creationId xmlns:a16="http://schemas.microsoft.com/office/drawing/2014/main" id="{2AC4E1B5-72E0-4A36-8099-22EC53234EE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3327D1A-EB4E-4BDC-ACB7-A4E73AE4EA95}"/>
              </a:ext>
            </a:extLst>
          </p:cNvPr>
          <p:cNvSpPr>
            <a:spLocks noGrp="1"/>
          </p:cNvSpPr>
          <p:nvPr>
            <p:ph type="sldNum" sz="quarter" idx="12"/>
          </p:nvPr>
        </p:nvSpPr>
        <p:spPr/>
        <p:txBody>
          <a:bodyPr/>
          <a:lstStyle>
            <a:lvl1pPr>
              <a:defRPr/>
            </a:lvl1pPr>
          </a:lstStyle>
          <a:p>
            <a:fld id="{B0F5DE0A-2AF8-4181-939D-8524BC1DCD39}" type="slidenum">
              <a:rPr lang="en-US" altLang="en-US"/>
              <a:pPr/>
              <a:t>‹#›</a:t>
            </a:fld>
            <a:endParaRPr lang="en-US" altLang="en-US"/>
          </a:p>
        </p:txBody>
      </p:sp>
    </p:spTree>
    <p:extLst>
      <p:ext uri="{BB962C8B-B14F-4D97-AF65-F5344CB8AC3E}">
        <p14:creationId xmlns:p14="http://schemas.microsoft.com/office/powerpoint/2010/main" val="412071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C89000-EBB4-4F99-B6FE-737ECB1C52DE}"/>
              </a:ext>
            </a:extLst>
          </p:cNvPr>
          <p:cNvSpPr>
            <a:spLocks noGrp="1"/>
          </p:cNvSpPr>
          <p:nvPr>
            <p:ph type="dt" sz="half" idx="10"/>
          </p:nvPr>
        </p:nvSpPr>
        <p:spPr/>
        <p:txBody>
          <a:bodyPr/>
          <a:lstStyle>
            <a:lvl1pPr>
              <a:defRPr/>
            </a:lvl1pPr>
          </a:lstStyle>
          <a:p>
            <a:pPr>
              <a:defRPr/>
            </a:pPr>
            <a:fld id="{6BC9F49C-56C0-4243-8A8D-BDFEF10C5269}" type="datetimeFigureOut">
              <a:rPr lang="en-US"/>
              <a:pPr>
                <a:defRPr/>
              </a:pPr>
              <a:t>1/4/2021</a:t>
            </a:fld>
            <a:endParaRPr lang="en-US"/>
          </a:p>
        </p:txBody>
      </p:sp>
      <p:sp>
        <p:nvSpPr>
          <p:cNvPr id="3" name="Footer Placeholder 4">
            <a:extLst>
              <a:ext uri="{FF2B5EF4-FFF2-40B4-BE49-F238E27FC236}">
                <a16:creationId xmlns:a16="http://schemas.microsoft.com/office/drawing/2014/main" id="{CEB8DA22-51D6-4D78-A418-D1AB68E7574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AB1FBA0-A5A7-4A16-89C1-824A4A4326B8}"/>
              </a:ext>
            </a:extLst>
          </p:cNvPr>
          <p:cNvSpPr>
            <a:spLocks noGrp="1"/>
          </p:cNvSpPr>
          <p:nvPr>
            <p:ph type="sldNum" sz="quarter" idx="12"/>
          </p:nvPr>
        </p:nvSpPr>
        <p:spPr/>
        <p:txBody>
          <a:bodyPr/>
          <a:lstStyle>
            <a:lvl1pPr>
              <a:defRPr/>
            </a:lvl1pPr>
          </a:lstStyle>
          <a:p>
            <a:fld id="{5ACD39E3-0A69-47F6-977D-6D9C2A90591B}" type="slidenum">
              <a:rPr lang="en-US" altLang="en-US"/>
              <a:pPr/>
              <a:t>‹#›</a:t>
            </a:fld>
            <a:endParaRPr lang="en-US" altLang="en-US"/>
          </a:p>
        </p:txBody>
      </p:sp>
    </p:spTree>
    <p:extLst>
      <p:ext uri="{BB962C8B-B14F-4D97-AF65-F5344CB8AC3E}">
        <p14:creationId xmlns:p14="http://schemas.microsoft.com/office/powerpoint/2010/main" val="57894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B874F88-9580-4AB9-90CB-88C4A184ADC3}"/>
              </a:ext>
            </a:extLst>
          </p:cNvPr>
          <p:cNvSpPr>
            <a:spLocks noGrp="1"/>
          </p:cNvSpPr>
          <p:nvPr>
            <p:ph type="dt" sz="half" idx="10"/>
          </p:nvPr>
        </p:nvSpPr>
        <p:spPr/>
        <p:txBody>
          <a:bodyPr/>
          <a:lstStyle>
            <a:lvl1pPr>
              <a:defRPr/>
            </a:lvl1pPr>
          </a:lstStyle>
          <a:p>
            <a:pPr>
              <a:defRPr/>
            </a:pPr>
            <a:fld id="{625B2BCE-8AB3-4448-B44A-A156047FC778}" type="datetimeFigureOut">
              <a:rPr lang="en-US"/>
              <a:pPr>
                <a:defRPr/>
              </a:pPr>
              <a:t>1/4/2021</a:t>
            </a:fld>
            <a:endParaRPr lang="en-US"/>
          </a:p>
        </p:txBody>
      </p:sp>
      <p:sp>
        <p:nvSpPr>
          <p:cNvPr id="6" name="Footer Placeholder 4">
            <a:extLst>
              <a:ext uri="{FF2B5EF4-FFF2-40B4-BE49-F238E27FC236}">
                <a16:creationId xmlns:a16="http://schemas.microsoft.com/office/drawing/2014/main" id="{C8948B67-99EC-4F1D-AA77-60FCB777CA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7BF9E9-6100-4A2A-AC91-1A8D10AE6CF9}"/>
              </a:ext>
            </a:extLst>
          </p:cNvPr>
          <p:cNvSpPr>
            <a:spLocks noGrp="1"/>
          </p:cNvSpPr>
          <p:nvPr>
            <p:ph type="sldNum" sz="quarter" idx="12"/>
          </p:nvPr>
        </p:nvSpPr>
        <p:spPr/>
        <p:txBody>
          <a:bodyPr/>
          <a:lstStyle>
            <a:lvl1pPr>
              <a:defRPr/>
            </a:lvl1pPr>
          </a:lstStyle>
          <a:p>
            <a:fld id="{7D260E5D-AC39-446E-B66F-9C4099136595}" type="slidenum">
              <a:rPr lang="en-US" altLang="en-US"/>
              <a:pPr/>
              <a:t>‹#›</a:t>
            </a:fld>
            <a:endParaRPr lang="en-US" altLang="en-US"/>
          </a:p>
        </p:txBody>
      </p:sp>
    </p:spTree>
    <p:extLst>
      <p:ext uri="{BB962C8B-B14F-4D97-AF65-F5344CB8AC3E}">
        <p14:creationId xmlns:p14="http://schemas.microsoft.com/office/powerpoint/2010/main" val="245754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B5FE0B-764D-4137-9EE8-730B256A93E2}"/>
              </a:ext>
            </a:extLst>
          </p:cNvPr>
          <p:cNvSpPr>
            <a:spLocks noGrp="1"/>
          </p:cNvSpPr>
          <p:nvPr>
            <p:ph type="dt" sz="half" idx="10"/>
          </p:nvPr>
        </p:nvSpPr>
        <p:spPr/>
        <p:txBody>
          <a:bodyPr/>
          <a:lstStyle>
            <a:lvl1pPr>
              <a:defRPr/>
            </a:lvl1pPr>
          </a:lstStyle>
          <a:p>
            <a:pPr>
              <a:defRPr/>
            </a:pPr>
            <a:fld id="{F63B6E49-1A69-43F7-B070-6FF5689178C7}" type="datetimeFigureOut">
              <a:rPr lang="en-US"/>
              <a:pPr>
                <a:defRPr/>
              </a:pPr>
              <a:t>1/4/2021</a:t>
            </a:fld>
            <a:endParaRPr lang="en-US"/>
          </a:p>
        </p:txBody>
      </p:sp>
      <p:sp>
        <p:nvSpPr>
          <p:cNvPr id="6" name="Footer Placeholder 4">
            <a:extLst>
              <a:ext uri="{FF2B5EF4-FFF2-40B4-BE49-F238E27FC236}">
                <a16:creationId xmlns:a16="http://schemas.microsoft.com/office/drawing/2014/main" id="{6A6F075D-00A2-43BD-B9C4-D4A1BE51F6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659711-D148-46D6-8215-97A32D4221AE}"/>
              </a:ext>
            </a:extLst>
          </p:cNvPr>
          <p:cNvSpPr>
            <a:spLocks noGrp="1"/>
          </p:cNvSpPr>
          <p:nvPr>
            <p:ph type="sldNum" sz="quarter" idx="12"/>
          </p:nvPr>
        </p:nvSpPr>
        <p:spPr/>
        <p:txBody>
          <a:bodyPr/>
          <a:lstStyle>
            <a:lvl1pPr>
              <a:defRPr/>
            </a:lvl1pPr>
          </a:lstStyle>
          <a:p>
            <a:fld id="{5BBAA4C8-7B0B-4777-BFA7-B889778A9E3D}" type="slidenum">
              <a:rPr lang="en-US" altLang="en-US"/>
              <a:pPr/>
              <a:t>‹#›</a:t>
            </a:fld>
            <a:endParaRPr lang="en-US" altLang="en-US"/>
          </a:p>
        </p:txBody>
      </p:sp>
    </p:spTree>
    <p:extLst>
      <p:ext uri="{BB962C8B-B14F-4D97-AF65-F5344CB8AC3E}">
        <p14:creationId xmlns:p14="http://schemas.microsoft.com/office/powerpoint/2010/main" val="24304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0918AD7-8823-4436-966B-B85B760DCD8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A7D579-041F-4AA1-9875-4E685DDC5C6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60FB971-58FC-4FBA-BAA1-DEB6F626732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C9066F8-5992-4A68-AE28-41A96D027AA2}" type="datetimeFigureOut">
              <a:rPr lang="en-US"/>
              <a:pPr>
                <a:defRPr/>
              </a:pPr>
              <a:t>1/4/2021</a:t>
            </a:fld>
            <a:endParaRPr lang="en-US"/>
          </a:p>
        </p:txBody>
      </p:sp>
      <p:sp>
        <p:nvSpPr>
          <p:cNvPr id="5" name="Footer Placeholder 4">
            <a:extLst>
              <a:ext uri="{FF2B5EF4-FFF2-40B4-BE49-F238E27FC236}">
                <a16:creationId xmlns:a16="http://schemas.microsoft.com/office/drawing/2014/main" id="{F4C12286-B4DC-4E1D-8863-9209E57431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B4CAB58-EA4C-4FBE-A3B4-E4AFE8BE4ED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F9C4B8-6A29-40AE-BCC8-CAB3CE9AC1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0CC6-4404-459A-8478-DEC0C6494E86}"/>
              </a:ext>
            </a:extLst>
          </p:cNvPr>
          <p:cNvSpPr>
            <a:spLocks noGrp="1"/>
          </p:cNvSpPr>
          <p:nvPr>
            <p:ph type="ctrTitle"/>
          </p:nvPr>
        </p:nvSpPr>
        <p:spPr>
          <a:xfrm>
            <a:off x="76200" y="2130425"/>
            <a:ext cx="9067800" cy="1470025"/>
          </a:xfrm>
        </p:spPr>
        <p:txBody>
          <a:bodyPr rtlCol="0">
            <a:normAutofit fontScale="90000"/>
          </a:bodyPr>
          <a:lstStyle/>
          <a:p>
            <a:pPr fontAlgn="auto">
              <a:spcAft>
                <a:spcPts val="0"/>
              </a:spcAft>
              <a:defRPr/>
            </a:pPr>
            <a:br>
              <a:rPr lang="en-US" sz="3700" b="1" dirty="0"/>
            </a:br>
            <a:r>
              <a:rPr lang="en-US" sz="3700" b="1" dirty="0"/>
              <a:t>Association of Monterey Bay Area Governments</a:t>
            </a:r>
            <a:br>
              <a:rPr lang="en-US" dirty="0"/>
            </a:br>
            <a:r>
              <a:rPr lang="en-US" sz="3400" dirty="0"/>
              <a:t>AMBAG Energy Watch </a:t>
            </a:r>
            <a:br>
              <a:rPr lang="en-US" sz="3400" dirty="0"/>
            </a:br>
            <a:r>
              <a:rPr lang="en-US" sz="3400" dirty="0"/>
              <a:t>Local Government Partnership</a:t>
            </a:r>
          </a:p>
        </p:txBody>
      </p:sp>
      <p:sp>
        <p:nvSpPr>
          <p:cNvPr id="3" name="Subtitle 2">
            <a:extLst>
              <a:ext uri="{FF2B5EF4-FFF2-40B4-BE49-F238E27FC236}">
                <a16:creationId xmlns:a16="http://schemas.microsoft.com/office/drawing/2014/main" id="{F295CBD3-E2CD-491F-BE3E-7F15EC193DAF}"/>
              </a:ext>
            </a:extLst>
          </p:cNvPr>
          <p:cNvSpPr>
            <a:spLocks noGrp="1"/>
          </p:cNvSpPr>
          <p:nvPr>
            <p:ph type="subTitle" idx="1"/>
          </p:nvPr>
        </p:nvSpPr>
        <p:spPr>
          <a:xfrm>
            <a:off x="228600" y="4876800"/>
            <a:ext cx="8686800" cy="1752600"/>
          </a:xfrm>
        </p:spPr>
        <p:txBody>
          <a:bodyPr rtlCol="0">
            <a:normAutofit/>
          </a:bodyPr>
          <a:lstStyle/>
          <a:p>
            <a:pPr fontAlgn="auto">
              <a:spcAft>
                <a:spcPts val="0"/>
              </a:spcAft>
              <a:defRPr/>
            </a:pPr>
            <a:endParaRPr lang="en-US" sz="2700" dirty="0">
              <a:solidFill>
                <a:schemeClr val="tx1">
                  <a:lumMod val="95000"/>
                  <a:lumOff val="5000"/>
                </a:schemeClr>
              </a:solidFill>
            </a:endParaRPr>
          </a:p>
          <a:p>
            <a:pPr fontAlgn="auto">
              <a:spcAft>
                <a:spcPts val="0"/>
              </a:spcAft>
              <a:defRPr/>
            </a:pPr>
            <a:r>
              <a:rPr lang="en-US" sz="2700" dirty="0">
                <a:solidFill>
                  <a:schemeClr val="tx1">
                    <a:lumMod val="95000"/>
                    <a:lumOff val="5000"/>
                  </a:schemeClr>
                </a:solidFill>
              </a:rPr>
              <a:t>Presentation to the Low Income Oversight Board</a:t>
            </a:r>
          </a:p>
          <a:p>
            <a:pPr fontAlgn="auto">
              <a:spcAft>
                <a:spcPts val="0"/>
              </a:spcAft>
              <a:defRPr/>
            </a:pPr>
            <a:r>
              <a:rPr lang="en-US" sz="2700" dirty="0">
                <a:solidFill>
                  <a:schemeClr val="tx1">
                    <a:lumMod val="95000"/>
                    <a:lumOff val="5000"/>
                  </a:schemeClr>
                </a:solidFill>
              </a:rPr>
              <a:t>October 29</a:t>
            </a:r>
            <a:r>
              <a:rPr lang="en-US" sz="2700" baseline="30000" dirty="0">
                <a:solidFill>
                  <a:schemeClr val="tx1">
                    <a:lumMod val="95000"/>
                    <a:lumOff val="5000"/>
                  </a:schemeClr>
                </a:solidFill>
              </a:rPr>
              <a:t>th</a:t>
            </a:r>
            <a:r>
              <a:rPr lang="en-US" sz="2700" dirty="0">
                <a:solidFill>
                  <a:schemeClr val="tx1">
                    <a:lumMod val="95000"/>
                    <a:lumOff val="5000"/>
                  </a:schemeClr>
                </a:solidFill>
              </a:rPr>
              <a:t>, 2015</a:t>
            </a:r>
          </a:p>
        </p:txBody>
      </p:sp>
      <p:pic>
        <p:nvPicPr>
          <p:cNvPr id="2052" name="Picture 2" descr="W:\Energy Programs\1. Energy Watch\Marketing\Logo\EnergyWatch.jpg">
            <a:extLst>
              <a:ext uri="{FF2B5EF4-FFF2-40B4-BE49-F238E27FC236}">
                <a16:creationId xmlns:a16="http://schemas.microsoft.com/office/drawing/2014/main" id="{624F54D7-B2E8-40A3-8BC2-9C7656E30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962400"/>
            <a:ext cx="290988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S:\Logos\AMBAG_newlogo.jpg">
            <a:extLst>
              <a:ext uri="{FF2B5EF4-FFF2-40B4-BE49-F238E27FC236}">
                <a16:creationId xmlns:a16="http://schemas.microsoft.com/office/drawing/2014/main" id="{E4DE3449-8371-40E4-8892-EA593C29D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304800"/>
            <a:ext cx="2787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C127-892B-47BB-934D-D6F61491AF21}"/>
              </a:ext>
            </a:extLst>
          </p:cNvPr>
          <p:cNvSpPr>
            <a:spLocks noGrp="1"/>
          </p:cNvSpPr>
          <p:nvPr>
            <p:ph type="title"/>
          </p:nvPr>
        </p:nvSpPr>
        <p:spPr/>
        <p:txBody>
          <a:bodyPr rtlCol="0">
            <a:normAutofit/>
          </a:bodyPr>
          <a:lstStyle/>
          <a:p>
            <a:pPr fontAlgn="auto">
              <a:spcAft>
                <a:spcPts val="0"/>
              </a:spcAft>
              <a:defRPr/>
            </a:pPr>
            <a:r>
              <a:rPr lang="en-US" sz="5500" b="1" dirty="0">
                <a:solidFill>
                  <a:srgbClr val="0085A1"/>
                </a:solidFill>
                <a:latin typeface="Arial Narrow" panose="020B0606020202030204" pitchFamily="34" charset="0"/>
                <a:ea typeface="+mn-ea"/>
                <a:cs typeface="Arial" panose="020B0604020202020204" pitchFamily="34" charset="0"/>
              </a:rPr>
              <a:t>Lighting Projects</a:t>
            </a:r>
          </a:p>
        </p:txBody>
      </p:sp>
      <p:sp>
        <p:nvSpPr>
          <p:cNvPr id="11267" name="TextBox 2">
            <a:extLst>
              <a:ext uri="{FF2B5EF4-FFF2-40B4-BE49-F238E27FC236}">
                <a16:creationId xmlns:a16="http://schemas.microsoft.com/office/drawing/2014/main" id="{D805428D-FD24-4C66-B731-269EE485C4CA}"/>
              </a:ext>
            </a:extLst>
          </p:cNvPr>
          <p:cNvSpPr txBox="1">
            <a:spLocks noChangeArrowheads="1"/>
          </p:cNvSpPr>
          <p:nvPr/>
        </p:nvSpPr>
        <p:spPr bwMode="auto">
          <a:xfrm>
            <a:off x="390525" y="5867400"/>
            <a:ext cx="83613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5500" b="1">
                <a:solidFill>
                  <a:srgbClr val="0085A1"/>
                </a:solidFill>
                <a:latin typeface="Arial Narrow" panose="020B0606020202030204" pitchFamily="34" charset="0"/>
              </a:rPr>
              <a:t>57% of complex projects</a:t>
            </a:r>
          </a:p>
          <a:p>
            <a:pPr algn="ctr"/>
            <a:endParaRPr lang="en-US" altLang="en-US" sz="5500" b="1">
              <a:solidFill>
                <a:srgbClr val="0085A1"/>
              </a:solidFill>
              <a:latin typeface="Arial Narrow" panose="020B0606020202030204" pitchFamily="34" charset="0"/>
            </a:endParaRPr>
          </a:p>
        </p:txBody>
      </p:sp>
      <p:sp>
        <p:nvSpPr>
          <p:cNvPr id="11268" name="TextBox 3">
            <a:extLst>
              <a:ext uri="{FF2B5EF4-FFF2-40B4-BE49-F238E27FC236}">
                <a16:creationId xmlns:a16="http://schemas.microsoft.com/office/drawing/2014/main" id="{938302BE-EFB5-4F05-BF83-B500530D530C}"/>
              </a:ext>
            </a:extLst>
          </p:cNvPr>
          <p:cNvSpPr txBox="1">
            <a:spLocks noChangeArrowheads="1"/>
          </p:cNvSpPr>
          <p:nvPr/>
        </p:nvSpPr>
        <p:spPr bwMode="auto">
          <a:xfrm>
            <a:off x="762000" y="31242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1269" name="Picture 3" descr="\\ambag-srv01\UserShares\jbutton\Desktop\Project Photos\IMG_5429.JPG">
            <a:extLst>
              <a:ext uri="{FF2B5EF4-FFF2-40B4-BE49-F238E27FC236}">
                <a16:creationId xmlns:a16="http://schemas.microsoft.com/office/drawing/2014/main" id="{865B8C07-A07F-442E-A5A5-CDF7980A8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descr="\\ambag-srv01\UserShares\jbutton\Desktop\Project Photos\IMG_5882.JPG">
            <a:extLst>
              <a:ext uri="{FF2B5EF4-FFF2-40B4-BE49-F238E27FC236}">
                <a16:creationId xmlns:a16="http://schemas.microsoft.com/office/drawing/2014/main" id="{75EF440D-FBDC-4C94-804E-A4766484F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576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descr="\\ambag-srv01\UserShares\jbutton\Desktop\Project Photos\IMG_5887.JPG">
            <a:extLst>
              <a:ext uri="{FF2B5EF4-FFF2-40B4-BE49-F238E27FC236}">
                <a16:creationId xmlns:a16="http://schemas.microsoft.com/office/drawing/2014/main" id="{132E1874-91C1-4562-A06C-9DAA683A5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57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ambag-srv01\UserShares\jbutton\Desktop\Project Photos\WIN_20150610_133657.JPG">
            <a:extLst>
              <a:ext uri="{FF2B5EF4-FFF2-40B4-BE49-F238E27FC236}">
                <a16:creationId xmlns:a16="http://schemas.microsoft.com/office/drawing/2014/main" id="{467401EB-4FFD-4565-BDFC-BD1C01954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295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F6F94E4-E336-4D3C-BEC1-04C7B0846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265113"/>
            <a:ext cx="8116887" cy="64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D7397701-3B00-449A-9E72-25B76B02A4F3}"/>
              </a:ext>
            </a:extLst>
          </p:cNvPr>
          <p:cNvSpPr>
            <a:spLocks noGrp="1"/>
          </p:cNvSpPr>
          <p:nvPr>
            <p:ph type="ctrTitle"/>
          </p:nvPr>
        </p:nvSpPr>
        <p:spPr>
          <a:xfrm>
            <a:off x="569913" y="330200"/>
            <a:ext cx="7945437" cy="1014413"/>
          </a:xfrm>
        </p:spPr>
        <p:txBody>
          <a:bodyPr rtlCol="0">
            <a:spAutoFit/>
          </a:bodyPr>
          <a:lstStyle/>
          <a:p>
            <a:pPr fontAlgn="auto">
              <a:spcAft>
                <a:spcPts val="0"/>
              </a:spcAft>
              <a:defRPr/>
            </a:pPr>
            <a:r>
              <a:rPr lang="en-US" sz="6000" b="1" dirty="0">
                <a:solidFill>
                  <a:schemeClr val="bg1"/>
                </a:solidFill>
                <a:latin typeface="Arial Narrow" panose="020B0606020202030204" pitchFamily="34" charset="0"/>
                <a:ea typeface="+mn-ea"/>
                <a:cs typeface="Arial" panose="020B0604020202020204" pitchFamily="34" charset="0"/>
              </a:rPr>
              <a:t>City of Seaside</a:t>
            </a:r>
          </a:p>
        </p:txBody>
      </p:sp>
      <p:sp>
        <p:nvSpPr>
          <p:cNvPr id="12292" name="Subtitle 2">
            <a:extLst>
              <a:ext uri="{FF2B5EF4-FFF2-40B4-BE49-F238E27FC236}">
                <a16:creationId xmlns:a16="http://schemas.microsoft.com/office/drawing/2014/main" id="{304897F5-FB3E-46B8-8C81-9F039E38CB89}"/>
              </a:ext>
            </a:extLst>
          </p:cNvPr>
          <p:cNvSpPr>
            <a:spLocks noGrp="1"/>
          </p:cNvSpPr>
          <p:nvPr>
            <p:ph type="subTitle" idx="1"/>
          </p:nvPr>
        </p:nvSpPr>
        <p:spPr>
          <a:xfrm>
            <a:off x="5257800" y="4076700"/>
            <a:ext cx="3581400" cy="2514600"/>
          </a:xfrm>
        </p:spPr>
        <p:txBody>
          <a:bodyPr/>
          <a:lstStyle/>
          <a:p>
            <a:r>
              <a:rPr lang="en-US" altLang="en-US" sz="2500" b="1" u="sng">
                <a:solidFill>
                  <a:srgbClr val="FFFF00"/>
                </a:solidFill>
              </a:rPr>
              <a:t>ONGOING PROJECTS</a:t>
            </a:r>
          </a:p>
          <a:p>
            <a:r>
              <a:rPr lang="en-US" altLang="en-US" sz="2500" b="1">
                <a:solidFill>
                  <a:srgbClr val="FFFF00"/>
                </a:solidFill>
              </a:rPr>
              <a:t>1.Patullo Swim Center Central Plant Upgrade</a:t>
            </a:r>
          </a:p>
          <a:p>
            <a:r>
              <a:rPr lang="en-US" altLang="en-US" sz="2500" b="1">
                <a:solidFill>
                  <a:srgbClr val="FFFF00"/>
                </a:solidFill>
              </a:rPr>
              <a:t>2. City Wide Decorative Street Light Upgrades</a:t>
            </a:r>
          </a:p>
          <a:p>
            <a:endParaRPr lang="en-US" altLang="en-US" b="1" u="sng">
              <a:solidFill>
                <a:schemeClr val="bg1"/>
              </a:solidFill>
            </a:endParaRPr>
          </a:p>
        </p:txBody>
      </p:sp>
      <p:pic>
        <p:nvPicPr>
          <p:cNvPr id="12293" name="Picture 5" descr="C:\Users\jbutton\AppData\Local\Microsoft\Windows\Temporary Internet Files\Content.IE5\04NTMWQ7\star-26004_640[1].png">
            <a:extLst>
              <a:ext uri="{FF2B5EF4-FFF2-40B4-BE49-F238E27FC236}">
                <a16:creationId xmlns:a16="http://schemas.microsoft.com/office/drawing/2014/main" id="{7C64BB62-89E3-46B2-A624-815F96263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5248275"/>
            <a:ext cx="457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C:\Users\jbutton\AppData\Local\Microsoft\Windows\Temporary Internet Files\Content.IE5\04NTMWQ7\star-26004_640[1].png">
            <a:extLst>
              <a:ext uri="{FF2B5EF4-FFF2-40B4-BE49-F238E27FC236}">
                <a16:creationId xmlns:a16="http://schemas.microsoft.com/office/drawing/2014/main" id="{81A244A7-9FE9-4FBD-AE4B-7A39C568F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427413"/>
            <a:ext cx="4572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C:\Users\jbutton\AppData\Local\Microsoft\Windows\Temporary Internet Files\Content.IE5\04NTMWQ7\star-26004_640[1].png">
            <a:extLst>
              <a:ext uri="{FF2B5EF4-FFF2-40B4-BE49-F238E27FC236}">
                <a16:creationId xmlns:a16="http://schemas.microsoft.com/office/drawing/2014/main" id="{1AD66327-0746-4626-886E-D0F41E00F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838" y="1524000"/>
            <a:ext cx="457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descr="C:\Users\jbutton\AppData\Local\Microsoft\Windows\Temporary Internet Files\Content.IE5\04NTMWQ7\star-26004_640[1].png">
            <a:extLst>
              <a:ext uri="{FF2B5EF4-FFF2-40B4-BE49-F238E27FC236}">
                <a16:creationId xmlns:a16="http://schemas.microsoft.com/office/drawing/2014/main" id="{AD884204-54CE-438F-B45F-7B8E6B785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3216275"/>
            <a:ext cx="457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8CE4-8847-4B8F-95AD-1A6580EC846B}"/>
              </a:ext>
            </a:extLst>
          </p:cNvPr>
          <p:cNvSpPr>
            <a:spLocks noGrp="1"/>
          </p:cNvSpPr>
          <p:nvPr>
            <p:ph type="title"/>
          </p:nvPr>
        </p:nvSpPr>
        <p:spPr>
          <a:xfrm>
            <a:off x="228600" y="461963"/>
            <a:ext cx="8686800" cy="768350"/>
          </a:xfrm>
        </p:spPr>
        <p:txBody>
          <a:bodyPr rtlCol="0">
            <a:spAutoFit/>
          </a:bodyPr>
          <a:lstStyle/>
          <a:p>
            <a:pPr fontAlgn="auto">
              <a:spcAft>
                <a:spcPts val="0"/>
              </a:spcAft>
              <a:defRPr/>
            </a:pPr>
            <a:r>
              <a:rPr lang="en-US" b="1" dirty="0">
                <a:solidFill>
                  <a:srgbClr val="0085A1"/>
                </a:solidFill>
                <a:latin typeface="Arial Narrow" panose="020B0606020202030204" pitchFamily="34" charset="0"/>
                <a:ea typeface="+mn-ea"/>
                <a:cs typeface="Arial" panose="020B0604020202020204" pitchFamily="34" charset="0"/>
              </a:rPr>
              <a:t>MIDI Residential Program 2011 - 2015</a:t>
            </a:r>
          </a:p>
        </p:txBody>
      </p:sp>
      <p:sp>
        <p:nvSpPr>
          <p:cNvPr id="3" name="Content Placeholder 2">
            <a:extLst>
              <a:ext uri="{FF2B5EF4-FFF2-40B4-BE49-F238E27FC236}">
                <a16:creationId xmlns:a16="http://schemas.microsoft.com/office/drawing/2014/main" id="{A4EE44AD-229B-4B5F-B9C1-58C381BEC94D}"/>
              </a:ext>
            </a:extLst>
          </p:cNvPr>
          <p:cNvSpPr>
            <a:spLocks noGrp="1"/>
          </p:cNvSpPr>
          <p:nvPr>
            <p:ph idx="1"/>
          </p:nvPr>
        </p:nvSpPr>
        <p:spPr>
          <a:xfrm>
            <a:off x="152400" y="1600200"/>
            <a:ext cx="8839200" cy="4525963"/>
          </a:xfrm>
        </p:spPr>
        <p:txBody>
          <a:bodyPr rtlCol="0">
            <a:normAutofit/>
          </a:bodyPr>
          <a:lstStyle/>
          <a:p>
            <a:pPr marL="0" indent="0" fontAlgn="auto">
              <a:spcAft>
                <a:spcPts val="0"/>
              </a:spcAft>
              <a:buFont typeface="Arial" panose="020B0604020202020204" pitchFamily="34" charset="0"/>
              <a:buNone/>
              <a:defRPr/>
            </a:pPr>
            <a:r>
              <a:rPr lang="en-US" dirty="0"/>
              <a:t>Serving… </a:t>
            </a:r>
          </a:p>
          <a:p>
            <a:pPr marL="0" indent="0" fontAlgn="auto">
              <a:spcAft>
                <a:spcPts val="0"/>
              </a:spcAft>
              <a:buFont typeface="Arial" panose="020B0604020202020204" pitchFamily="34" charset="0"/>
              <a:buNone/>
              <a:defRPr/>
            </a:pPr>
            <a:r>
              <a:rPr lang="en-US" sz="4800" b="1" i="1" dirty="0">
                <a:solidFill>
                  <a:schemeClr val="accent6"/>
                </a:solidFill>
              </a:rPr>
              <a:t>Just Above Low Income Residents</a:t>
            </a:r>
          </a:p>
          <a:p>
            <a:pPr marL="0" indent="0" fontAlgn="auto">
              <a:spcAft>
                <a:spcPts val="0"/>
              </a:spcAft>
              <a:buFont typeface="Arial" panose="020B0604020202020204" pitchFamily="34" charset="0"/>
              <a:buNone/>
              <a:defRPr/>
            </a:pPr>
            <a:endParaRPr lang="en-US" dirty="0"/>
          </a:p>
          <a:p>
            <a:pPr marL="0" indent="0" fontAlgn="auto">
              <a:spcAft>
                <a:spcPts val="0"/>
              </a:spcAft>
              <a:buFont typeface="Arial" panose="020B0604020202020204" pitchFamily="34" charset="0"/>
              <a:buNone/>
              <a:defRPr/>
            </a:pPr>
            <a:r>
              <a:rPr lang="en-US" sz="4400" b="1" u="sng" dirty="0"/>
              <a:t>Households Served</a:t>
            </a:r>
            <a:r>
              <a:rPr lang="en-US" sz="4400" b="1" dirty="0"/>
              <a:t>	</a:t>
            </a:r>
            <a:r>
              <a:rPr lang="en-US" sz="4400" dirty="0"/>
              <a:t>         </a:t>
            </a:r>
            <a:r>
              <a:rPr lang="en-US" sz="4400" b="1" u="sng" dirty="0"/>
              <a:t>kWh Saved</a:t>
            </a:r>
          </a:p>
          <a:p>
            <a:pPr marL="0" indent="0" fontAlgn="auto">
              <a:spcAft>
                <a:spcPts val="0"/>
              </a:spcAft>
              <a:buFont typeface="Arial" panose="020B0604020202020204" pitchFamily="34" charset="0"/>
              <a:buNone/>
              <a:defRPr/>
            </a:pPr>
            <a:r>
              <a:rPr lang="en-US" sz="4400" dirty="0"/>
              <a:t>	    2,203				    3,044,837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EnergyWatch">
            <a:extLst>
              <a:ext uri="{FF2B5EF4-FFF2-40B4-BE49-F238E27FC236}">
                <a16:creationId xmlns:a16="http://schemas.microsoft.com/office/drawing/2014/main" id="{CBFC8683-9E44-4D05-9D62-8114F06B7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04775"/>
            <a:ext cx="17970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F988448F-A344-4A7F-B26F-740A00257E0E}"/>
              </a:ext>
            </a:extLst>
          </p:cNvPr>
          <p:cNvSpPr txBox="1">
            <a:spLocks noChangeArrowheads="1"/>
          </p:cNvSpPr>
          <p:nvPr/>
        </p:nvSpPr>
        <p:spPr bwMode="auto">
          <a:xfrm>
            <a:off x="228600" y="4859338"/>
            <a:ext cx="449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a:latin typeface="Arial Black" panose="020B0A04020102020204" pitchFamily="34" charset="0"/>
                <a:cs typeface="Times New Roman" panose="02020603050405020304" pitchFamily="18" charset="0"/>
              </a:rPr>
              <a:t>In the AMBAG region, the total 5 year Prop 39 available funding amount is $35,062,330.  AMBAG Energy Watch has $7,369,053 in approved EEPs to date and is  forecasted to submit another $9,123,280.  We are also in discussion with LEAs to develop their 5 year EEPs for a total of $5,687,275.    </a:t>
            </a:r>
          </a:p>
        </p:txBody>
      </p:sp>
      <p:graphicFrame>
        <p:nvGraphicFramePr>
          <p:cNvPr id="7" name="Chart 6">
            <a:extLst>
              <a:ext uri="{FF2B5EF4-FFF2-40B4-BE49-F238E27FC236}">
                <a16:creationId xmlns:a16="http://schemas.microsoft.com/office/drawing/2014/main" id="{2BB6F9EE-C474-4047-9F14-C2469ABA434E}"/>
              </a:ext>
            </a:extLst>
          </p:cNvPr>
          <p:cNvGraphicFramePr>
            <a:graphicFrameLocks/>
          </p:cNvGraphicFramePr>
          <p:nvPr/>
        </p:nvGraphicFramePr>
        <p:xfrm>
          <a:off x="232873" y="228600"/>
          <a:ext cx="5863127" cy="4557757"/>
        </p:xfrm>
        <a:graphic>
          <a:graphicData uri="http://schemas.openxmlformats.org/drawingml/2006/chart">
            <c:chart xmlns:c="http://schemas.openxmlformats.org/drawingml/2006/chart" xmlns:r="http://schemas.openxmlformats.org/officeDocument/2006/relationships" r:id="rId3"/>
          </a:graphicData>
        </a:graphic>
      </p:graphicFrame>
      <p:pic>
        <p:nvPicPr>
          <p:cNvPr id="14341" name="Picture 2">
            <a:extLst>
              <a:ext uri="{FF2B5EF4-FFF2-40B4-BE49-F238E27FC236}">
                <a16:creationId xmlns:a16="http://schemas.microsoft.com/office/drawing/2014/main" id="{9F54C15D-F4D2-4E45-87B4-8F702AEAB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525" y="4648200"/>
            <a:ext cx="42767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C642E28-4C48-479E-93D3-4C12C0078104}"/>
              </a:ext>
            </a:extLst>
          </p:cNvPr>
          <p:cNvSpPr txBox="1"/>
          <p:nvPr/>
        </p:nvSpPr>
        <p:spPr>
          <a:xfrm>
            <a:off x="6248400" y="914400"/>
            <a:ext cx="2667000" cy="4616450"/>
          </a:xfrm>
          <a:prstGeom prst="rect">
            <a:avLst/>
          </a:prstGeom>
          <a:noFill/>
        </p:spPr>
        <p:txBody>
          <a:bodyPr>
            <a:spAutoFit/>
          </a:bodyPr>
          <a:lstStyle/>
          <a:p>
            <a:pPr algn="ctr" fontAlgn="auto">
              <a:spcBef>
                <a:spcPts val="0"/>
              </a:spcBef>
              <a:spcAft>
                <a:spcPts val="0"/>
              </a:spcAft>
              <a:defRPr/>
            </a:pPr>
            <a:r>
              <a:rPr lang="en-US" sz="2000" b="1" dirty="0">
                <a:latin typeface="+mn-lt"/>
                <a:cs typeface="+mn-cs"/>
              </a:rPr>
              <a:t>AMBAG Energy Watch Statistics</a:t>
            </a:r>
          </a:p>
          <a:p>
            <a:pPr fontAlgn="auto">
              <a:spcBef>
                <a:spcPts val="0"/>
              </a:spcBef>
              <a:spcAft>
                <a:spcPts val="0"/>
              </a:spcAft>
              <a:defRPr/>
            </a:pPr>
            <a:endParaRPr lang="en-US" sz="1400" b="1" dirty="0">
              <a:latin typeface="+mn-lt"/>
              <a:cs typeface="+mn-cs"/>
            </a:endParaRPr>
          </a:p>
          <a:p>
            <a:pPr marL="285750" indent="-285750" fontAlgn="auto">
              <a:spcBef>
                <a:spcPts val="0"/>
              </a:spcBef>
              <a:spcAft>
                <a:spcPts val="0"/>
              </a:spcAft>
              <a:buFont typeface="Arial" panose="020B0604020202020204" pitchFamily="34" charset="0"/>
              <a:buChar char="•"/>
              <a:defRPr/>
            </a:pPr>
            <a:r>
              <a:rPr lang="en-US" sz="1400" b="1" dirty="0">
                <a:latin typeface="+mn-lt"/>
                <a:cs typeface="+mn-cs"/>
              </a:rPr>
              <a:t>Have accessed 82% of total EEP funds granted to date.</a:t>
            </a:r>
          </a:p>
          <a:p>
            <a:pPr marL="285750" indent="-285750" fontAlgn="auto">
              <a:spcBef>
                <a:spcPts val="0"/>
              </a:spcBef>
              <a:spcAft>
                <a:spcPts val="0"/>
              </a:spcAft>
              <a:buFont typeface="Arial" panose="020B0604020202020204" pitchFamily="34" charset="0"/>
              <a:buChar char="•"/>
              <a:defRPr/>
            </a:pPr>
            <a:endParaRPr lang="en-US" sz="1400" b="1" dirty="0">
              <a:latin typeface="+mn-lt"/>
              <a:cs typeface="+mn-cs"/>
            </a:endParaRPr>
          </a:p>
          <a:p>
            <a:pPr marL="285750" indent="-285750" fontAlgn="auto">
              <a:spcBef>
                <a:spcPts val="0"/>
              </a:spcBef>
              <a:spcAft>
                <a:spcPts val="0"/>
              </a:spcAft>
              <a:buFont typeface="Arial" panose="020B0604020202020204" pitchFamily="34" charset="0"/>
              <a:buChar char="•"/>
              <a:defRPr/>
            </a:pPr>
            <a:r>
              <a:rPr lang="en-US" sz="1400" b="1" dirty="0">
                <a:latin typeface="+mn-lt"/>
                <a:cs typeface="+mn-cs"/>
              </a:rPr>
              <a:t>Working with 76 out of 91 total schools in region. </a:t>
            </a:r>
          </a:p>
          <a:p>
            <a:pPr marL="285750" indent="-285750" fontAlgn="auto">
              <a:spcBef>
                <a:spcPts val="0"/>
              </a:spcBef>
              <a:spcAft>
                <a:spcPts val="0"/>
              </a:spcAft>
              <a:buFont typeface="Arial" panose="020B0604020202020204" pitchFamily="34" charset="0"/>
              <a:buChar char="•"/>
              <a:defRPr/>
            </a:pPr>
            <a:endParaRPr lang="en-US" sz="1400" b="1" dirty="0">
              <a:latin typeface="+mn-lt"/>
              <a:cs typeface="+mn-cs"/>
            </a:endParaRPr>
          </a:p>
          <a:p>
            <a:pPr marL="285750" indent="-285750" fontAlgn="auto">
              <a:spcBef>
                <a:spcPts val="0"/>
              </a:spcBef>
              <a:spcAft>
                <a:spcPts val="0"/>
              </a:spcAft>
              <a:buFont typeface="Arial" panose="020B0604020202020204" pitchFamily="34" charset="0"/>
              <a:buChar char="•"/>
              <a:defRPr/>
            </a:pPr>
            <a:r>
              <a:rPr lang="en-US" sz="1400" b="1" dirty="0">
                <a:latin typeface="+mn-lt"/>
                <a:cs typeface="+mn-cs"/>
              </a:rPr>
              <a:t>Forecasted to access 63% of total EEP funds for 5 year program.</a:t>
            </a:r>
          </a:p>
          <a:p>
            <a:pPr marL="285750" indent="-285750" fontAlgn="auto">
              <a:spcBef>
                <a:spcPts val="0"/>
              </a:spcBef>
              <a:spcAft>
                <a:spcPts val="0"/>
              </a:spcAft>
              <a:buFont typeface="Arial" panose="020B0604020202020204" pitchFamily="34" charset="0"/>
              <a:buChar char="•"/>
              <a:defRPr/>
            </a:pPr>
            <a:endParaRPr lang="en-US" sz="1400" dirty="0">
              <a:latin typeface="+mn-lt"/>
              <a:cs typeface="+mn-cs"/>
            </a:endParaRPr>
          </a:p>
          <a:p>
            <a:pPr marL="285750" indent="-285750" fontAlgn="auto">
              <a:spcBef>
                <a:spcPts val="0"/>
              </a:spcBef>
              <a:spcAft>
                <a:spcPts val="0"/>
              </a:spcAft>
              <a:buFont typeface="Arial" panose="020B0604020202020204" pitchFamily="34" charset="0"/>
              <a:buChar char="•"/>
              <a:defRPr/>
            </a:pPr>
            <a:endParaRPr lang="en-US" sz="1400" dirty="0">
              <a:latin typeface="+mn-lt"/>
              <a:cs typeface="+mn-cs"/>
            </a:endParaRPr>
          </a:p>
          <a:p>
            <a:pPr marL="285750" indent="-285750" fontAlgn="auto">
              <a:spcBef>
                <a:spcPts val="0"/>
              </a:spcBef>
              <a:spcAft>
                <a:spcPts val="0"/>
              </a:spcAft>
              <a:buFont typeface="Arial" panose="020B0604020202020204" pitchFamily="34" charset="0"/>
              <a:buChar char="•"/>
              <a:defRPr/>
            </a:pPr>
            <a:endParaRPr lang="en-US" sz="1400" dirty="0">
              <a:latin typeface="+mn-lt"/>
              <a:cs typeface="+mn-cs"/>
            </a:endParaRPr>
          </a:p>
          <a:p>
            <a:pPr marL="285750" indent="-285750" fontAlgn="auto">
              <a:spcBef>
                <a:spcPts val="0"/>
              </a:spcBef>
              <a:spcAft>
                <a:spcPts val="0"/>
              </a:spcAft>
              <a:buFont typeface="Arial" panose="020B0604020202020204" pitchFamily="34" charset="0"/>
              <a:buChar char="•"/>
              <a:defRPr/>
            </a:pPr>
            <a:endParaRPr lang="en-US" sz="1400" dirty="0">
              <a:latin typeface="+mn-lt"/>
              <a:cs typeface="+mn-cs"/>
            </a:endParaRPr>
          </a:p>
          <a:p>
            <a:pPr marL="285750" indent="-285750" fontAlgn="auto">
              <a:spcBef>
                <a:spcPts val="0"/>
              </a:spcBef>
              <a:spcAft>
                <a:spcPts val="0"/>
              </a:spcAft>
              <a:buFont typeface="Arial" panose="020B0604020202020204" pitchFamily="34" charset="0"/>
              <a:buChar char="•"/>
              <a:defRPr/>
            </a:pPr>
            <a:endParaRPr lang="en-US" sz="1400" b="1" dirty="0">
              <a:latin typeface="+mn-lt"/>
              <a:cs typeface="+mn-cs"/>
            </a:endParaRPr>
          </a:p>
          <a:p>
            <a:pPr marL="285750" indent="-285750" fontAlgn="auto">
              <a:spcBef>
                <a:spcPts val="0"/>
              </a:spcBef>
              <a:spcAft>
                <a:spcPts val="0"/>
              </a:spcAft>
              <a:buFont typeface="Arial" panose="020B0604020202020204" pitchFamily="34" charset="0"/>
              <a:buChar char="•"/>
              <a:defRPr/>
            </a:pPr>
            <a:endParaRPr lang="en-US" sz="1400" b="1" dirty="0">
              <a:latin typeface="+mn-lt"/>
              <a:cs typeface="+mn-cs"/>
            </a:endParaRPr>
          </a:p>
          <a:p>
            <a:pPr marL="285750" indent="-285750" fontAlgn="auto">
              <a:spcBef>
                <a:spcPts val="0"/>
              </a:spcBef>
              <a:spcAft>
                <a:spcPts val="0"/>
              </a:spcAft>
              <a:buFont typeface="Arial" panose="020B0604020202020204" pitchFamily="34" charset="0"/>
              <a:buChar char="•"/>
              <a:defRPr/>
            </a:pPr>
            <a:endParaRPr lang="en-US" sz="1200" b="1" dirty="0">
              <a:latin typeface="+mn-lt"/>
              <a:cs typeface="+mn-cs"/>
            </a:endParaRPr>
          </a:p>
          <a:p>
            <a:pPr marL="285750" indent="-285750" fontAlgn="auto">
              <a:spcBef>
                <a:spcPts val="0"/>
              </a:spcBef>
              <a:spcAft>
                <a:spcPts val="0"/>
              </a:spcAft>
              <a:buFont typeface="Arial" panose="020B0604020202020204" pitchFamily="34" charset="0"/>
              <a:buChar char="•"/>
              <a:defRPr/>
            </a:pPr>
            <a:endParaRPr lang="en-US" dirty="0">
              <a:latin typeface="+mn-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Energy Programs\2. Climate Change Programs\2. Community Inventory\6. Old GHG Inventory Reports and Data\Monterey Bay Regional GHG Inventory Chart_2005_2010_Page_1.jpg">
            <a:extLst>
              <a:ext uri="{FF2B5EF4-FFF2-40B4-BE49-F238E27FC236}">
                <a16:creationId xmlns:a16="http://schemas.microsoft.com/office/drawing/2014/main" id="{D7E1FC7E-4A3C-410E-AED8-DF7B3BDE7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7757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Energy Programs\1. Energy Watch\Marketing\Logo\EnergyWatch.jpg">
            <a:extLst>
              <a:ext uri="{FF2B5EF4-FFF2-40B4-BE49-F238E27FC236}">
                <a16:creationId xmlns:a16="http://schemas.microsoft.com/office/drawing/2014/main" id="{576F6DB9-C6E0-4F4F-B217-4A3C4FCC0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138" y="204788"/>
            <a:ext cx="403225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a:extLst>
              <a:ext uri="{FF2B5EF4-FFF2-40B4-BE49-F238E27FC236}">
                <a16:creationId xmlns:a16="http://schemas.microsoft.com/office/drawing/2014/main" id="{6EF514F6-C57F-45A5-8A62-CE93A4A08F32}"/>
              </a:ext>
            </a:extLst>
          </p:cNvPr>
          <p:cNvSpPr txBox="1">
            <a:spLocks noChangeArrowheads="1"/>
          </p:cNvSpPr>
          <p:nvPr/>
        </p:nvSpPr>
        <p:spPr bwMode="auto">
          <a:xfrm>
            <a:off x="2365375" y="204788"/>
            <a:ext cx="25447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6000" b="1">
                <a:solidFill>
                  <a:srgbClr val="0085A1"/>
                </a:solidFill>
                <a:latin typeface="Arial Narrow" panose="020B0606020202030204" pitchFamily="34" charset="0"/>
              </a:rPr>
              <a:t>2006</a:t>
            </a:r>
          </a:p>
          <a:p>
            <a:pPr algn="r"/>
            <a:r>
              <a:rPr lang="en-US" altLang="en-US" sz="6000" b="1">
                <a:solidFill>
                  <a:srgbClr val="0085A1"/>
                </a:solidFill>
                <a:latin typeface="Arial Narrow" panose="020B0606020202030204" pitchFamily="34" charset="0"/>
              </a:rPr>
              <a:t>2015</a:t>
            </a:r>
          </a:p>
        </p:txBody>
      </p:sp>
      <p:sp>
        <p:nvSpPr>
          <p:cNvPr id="16388" name="TextBox 7">
            <a:extLst>
              <a:ext uri="{FF2B5EF4-FFF2-40B4-BE49-F238E27FC236}">
                <a16:creationId xmlns:a16="http://schemas.microsoft.com/office/drawing/2014/main" id="{DDF83BE0-C9A1-41F3-A93E-90F20E28FBBB}"/>
              </a:ext>
            </a:extLst>
          </p:cNvPr>
          <p:cNvSpPr txBox="1">
            <a:spLocks noChangeArrowheads="1"/>
          </p:cNvSpPr>
          <p:nvPr/>
        </p:nvSpPr>
        <p:spPr bwMode="auto">
          <a:xfrm>
            <a:off x="3962400" y="939800"/>
            <a:ext cx="417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2200" b="1">
                <a:solidFill>
                  <a:srgbClr val="0085A1"/>
                </a:solidFill>
                <a:latin typeface="Arial Narrow" panose="020B0606020202030204" pitchFamily="34" charset="0"/>
              </a:rPr>
              <a:t>to</a:t>
            </a:r>
          </a:p>
        </p:txBody>
      </p:sp>
      <p:pic>
        <p:nvPicPr>
          <p:cNvPr id="16389" name="Picture 4">
            <a:extLst>
              <a:ext uri="{FF2B5EF4-FFF2-40B4-BE49-F238E27FC236}">
                <a16:creationId xmlns:a16="http://schemas.microsoft.com/office/drawing/2014/main" id="{C5034203-5955-4ED1-AB8C-98A2AA9F1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47875"/>
            <a:ext cx="8116888"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1D84-2BAC-4FCD-A8CA-26799570E273}"/>
              </a:ext>
            </a:extLst>
          </p:cNvPr>
          <p:cNvSpPr>
            <a:spLocks noGrp="1"/>
          </p:cNvSpPr>
          <p:nvPr>
            <p:ph type="title"/>
          </p:nvPr>
        </p:nvSpPr>
        <p:spPr>
          <a:xfrm>
            <a:off x="457200" y="461963"/>
            <a:ext cx="8229600" cy="768350"/>
          </a:xfrm>
        </p:spPr>
        <p:txBody>
          <a:bodyPr rtlCol="0">
            <a:spAutoFit/>
          </a:bodyPr>
          <a:lstStyle/>
          <a:p>
            <a:pPr fontAlgn="auto">
              <a:spcAft>
                <a:spcPts val="0"/>
              </a:spcAft>
              <a:defRPr/>
            </a:pPr>
            <a:r>
              <a:rPr lang="en-US" b="1" dirty="0">
                <a:solidFill>
                  <a:srgbClr val="0085A1"/>
                </a:solidFill>
                <a:latin typeface="Arial Narrow" panose="020B0606020202030204" pitchFamily="34" charset="0"/>
                <a:ea typeface="+mn-ea"/>
                <a:cs typeface="Arial" panose="020B0604020202020204" pitchFamily="34" charset="0"/>
              </a:rPr>
              <a:t>About AMBAG</a:t>
            </a:r>
          </a:p>
        </p:txBody>
      </p:sp>
      <p:sp>
        <p:nvSpPr>
          <p:cNvPr id="3" name="Content Placeholder 2">
            <a:extLst>
              <a:ext uri="{FF2B5EF4-FFF2-40B4-BE49-F238E27FC236}">
                <a16:creationId xmlns:a16="http://schemas.microsoft.com/office/drawing/2014/main" id="{5FAAC8E6-781A-4284-BA92-39DFB4144235}"/>
              </a:ext>
            </a:extLst>
          </p:cNvPr>
          <p:cNvSpPr>
            <a:spLocks noGrp="1"/>
          </p:cNvSpPr>
          <p:nvPr>
            <p:ph idx="1"/>
          </p:nvPr>
        </p:nvSpPr>
        <p:spPr/>
        <p:txBody>
          <a:bodyPr rtlCol="0">
            <a:normAutofit fontScale="62500" lnSpcReduction="20000"/>
          </a:bodyPr>
          <a:lstStyle/>
          <a:p>
            <a:pPr marL="0" indent="0" fontAlgn="auto">
              <a:spcAft>
                <a:spcPts val="0"/>
              </a:spcAft>
              <a:buFont typeface="Arial" panose="020B0604020202020204" pitchFamily="34" charset="0"/>
              <a:buNone/>
              <a:defRPr/>
            </a:pPr>
            <a:r>
              <a:rPr lang="en-US" dirty="0"/>
              <a:t>	The Association of Monterey Bay Area Governments (AMBAG) is a voluntary association of 18 cities and 3 counties in California’s Central Coast region. The Association was formed in 1968 by an agreement between the cities and counties to serve as a forum for discussing and making recommendations on issues of regional significance. In 2005 the AMBAG Board unanimously decided energy was an issue of regional significance. </a:t>
            </a:r>
          </a:p>
          <a:p>
            <a:pPr marL="0" indent="0" fontAlgn="auto">
              <a:spcAft>
                <a:spcPts val="0"/>
              </a:spcAft>
              <a:buFont typeface="Arial" panose="020B0604020202020204" pitchFamily="34" charset="0"/>
              <a:buNone/>
              <a:defRPr/>
            </a:pPr>
            <a:endParaRPr lang="en-US" dirty="0"/>
          </a:p>
          <a:p>
            <a:pPr marL="0" indent="0" fontAlgn="auto">
              <a:spcAft>
                <a:spcPts val="0"/>
              </a:spcAft>
              <a:buFont typeface="Arial" panose="020B0604020202020204" pitchFamily="34" charset="0"/>
              <a:buNone/>
              <a:defRPr/>
            </a:pPr>
            <a:r>
              <a:rPr lang="en-US" dirty="0"/>
              <a:t>	AMBAG’s Board of Directors is composed of elected officials, appointed by their respective City Council or Board of Supervisors. Each member city has one representative on the Board, while each county has two.</a:t>
            </a:r>
          </a:p>
          <a:p>
            <a:pPr marL="0" indent="0" fontAlgn="auto">
              <a:spcAft>
                <a:spcPts val="0"/>
              </a:spcAft>
              <a:buFont typeface="Arial" panose="020B0604020202020204" pitchFamily="34" charset="0"/>
              <a:buNone/>
              <a:defRPr/>
            </a:pPr>
            <a:endParaRPr lang="en-US" dirty="0"/>
          </a:p>
          <a:p>
            <a:pPr marL="0" indent="0" fontAlgn="auto">
              <a:spcAft>
                <a:spcPts val="0"/>
              </a:spcAft>
              <a:buFont typeface="Arial" panose="020B0604020202020204" pitchFamily="34" charset="0"/>
              <a:buNone/>
              <a:defRPr/>
            </a:pPr>
            <a:r>
              <a:rPr lang="en-US" dirty="0"/>
              <a:t>	Since it’s formation, AMBAG has confronted regional issues on a cooperative, unified basis between its members and other governments. AMBAG is the designated Metropolitan Planning Organization (MPO) for Monterey, San Benito, and Santa Cruz counties. As the MPO, AMBAG is responsible for metropolitan transportation for the tri-county region. </a:t>
            </a:r>
          </a:p>
        </p:txBody>
      </p:sp>
      <p:pic>
        <p:nvPicPr>
          <p:cNvPr id="3076" name="Picture 3" descr="S:\Logos\AMBAG_newlogo.jpg">
            <a:extLst>
              <a:ext uri="{FF2B5EF4-FFF2-40B4-BE49-F238E27FC236}">
                <a16:creationId xmlns:a16="http://schemas.microsoft.com/office/drawing/2014/main" id="{0780B60E-77E5-488A-9FF6-83527D810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867400"/>
            <a:ext cx="1209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FEAFD"/>
            </a:gs>
            <a:gs pos="100000">
              <a:srgbClr val="BFBFBF"/>
            </a:gs>
          </a:gsLst>
          <a:lin ang="2700000" scaled="1"/>
        </a:gradFill>
        <a:effectLst/>
      </p:bgPr>
    </p:bg>
    <p:spTree>
      <p:nvGrpSpPr>
        <p:cNvPr id="1" name=""/>
        <p:cNvGrpSpPr/>
        <p:nvPr/>
      </p:nvGrpSpPr>
      <p:grpSpPr>
        <a:xfrm>
          <a:off x="0" y="0"/>
          <a:ext cx="0" cy="0"/>
          <a:chOff x="0" y="0"/>
          <a:chExt cx="0" cy="0"/>
        </a:xfrm>
      </p:grpSpPr>
      <p:pic>
        <p:nvPicPr>
          <p:cNvPr id="4098" name="Picture 2" descr="W:\Energy Programs\1. Energy Watch\Marketing\Maps\WE320_EnergyWatch_General.jpg">
            <a:extLst>
              <a:ext uri="{FF2B5EF4-FFF2-40B4-BE49-F238E27FC236}">
                <a16:creationId xmlns:a16="http://schemas.microsoft.com/office/drawing/2014/main" id="{FD16E5EE-08F5-4130-8AA2-AEF375C90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75" y="0"/>
            <a:ext cx="6977063"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
            <a:extLst>
              <a:ext uri="{FF2B5EF4-FFF2-40B4-BE49-F238E27FC236}">
                <a16:creationId xmlns:a16="http://schemas.microsoft.com/office/drawing/2014/main" id="{BDD41DFC-239E-47D1-8AA2-5905043D9240}"/>
              </a:ext>
            </a:extLst>
          </p:cNvPr>
          <p:cNvSpPr txBox="1">
            <a:spLocks noChangeArrowheads="1"/>
          </p:cNvSpPr>
          <p:nvPr/>
        </p:nvSpPr>
        <p:spPr bwMode="auto">
          <a:xfrm>
            <a:off x="28575" y="838200"/>
            <a:ext cx="205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u="sng"/>
              <a:t>2010 Census</a:t>
            </a:r>
          </a:p>
          <a:p>
            <a:pPr algn="ctr"/>
            <a:r>
              <a:rPr lang="en-US" altLang="en-US" sz="2800"/>
              <a:t>732,708</a:t>
            </a:r>
          </a:p>
        </p:txBody>
      </p:sp>
      <p:sp>
        <p:nvSpPr>
          <p:cNvPr id="4100" name="TextBox 6">
            <a:extLst>
              <a:ext uri="{FF2B5EF4-FFF2-40B4-BE49-F238E27FC236}">
                <a16:creationId xmlns:a16="http://schemas.microsoft.com/office/drawing/2014/main" id="{8999DBF0-17E2-49EE-9488-C48EEAA647F0}"/>
              </a:ext>
            </a:extLst>
          </p:cNvPr>
          <p:cNvSpPr txBox="1">
            <a:spLocks noChangeArrowheads="1"/>
          </p:cNvSpPr>
          <p:nvPr/>
        </p:nvSpPr>
        <p:spPr bwMode="auto">
          <a:xfrm>
            <a:off x="28575" y="2057400"/>
            <a:ext cx="205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u="sng"/>
              <a:t>Physical Size</a:t>
            </a:r>
          </a:p>
          <a:p>
            <a:pPr algn="ctr"/>
            <a:r>
              <a:rPr lang="en-US" altLang="en-US" sz="2800"/>
              <a:t>5,768 mi</a:t>
            </a:r>
            <a:r>
              <a:rPr lang="en-US" altLang="en-US" sz="2800" baseline="32000"/>
              <a:t>2</a:t>
            </a:r>
            <a:endParaRPr lang="en-US" altLang="en-US" sz="2800"/>
          </a:p>
        </p:txBody>
      </p:sp>
      <p:sp>
        <p:nvSpPr>
          <p:cNvPr id="8" name="TextBox 7">
            <a:extLst>
              <a:ext uri="{FF2B5EF4-FFF2-40B4-BE49-F238E27FC236}">
                <a16:creationId xmlns:a16="http://schemas.microsoft.com/office/drawing/2014/main" id="{C3D5EF6F-844B-4C2D-8B02-02C37D5E1871}"/>
              </a:ext>
            </a:extLst>
          </p:cNvPr>
          <p:cNvSpPr txBox="1"/>
          <p:nvPr/>
        </p:nvSpPr>
        <p:spPr>
          <a:xfrm>
            <a:off x="0" y="-9525"/>
            <a:ext cx="9164638" cy="661988"/>
          </a:xfrm>
          <a:prstGeom prst="rect">
            <a:avLst/>
          </a:prstGeom>
          <a:gradFill>
            <a:gsLst>
              <a:gs pos="33000">
                <a:srgbClr val="F4F3EC"/>
              </a:gs>
              <a:gs pos="100000">
                <a:schemeClr val="bg1">
                  <a:lumMod val="75000"/>
                </a:schemeClr>
              </a:gs>
            </a:gsLst>
            <a:lin ang="2700000" scaled="1"/>
          </a:gradFill>
        </p:spPr>
        <p:txBody>
          <a:bodyPr>
            <a:spAutoFit/>
          </a:bodyPr>
          <a:lstStyle/>
          <a:p>
            <a:pPr algn="ctr" fontAlgn="auto">
              <a:spcBef>
                <a:spcPts val="0"/>
              </a:spcBef>
              <a:spcAft>
                <a:spcPts val="0"/>
              </a:spcAft>
              <a:defRPr/>
            </a:pPr>
            <a:r>
              <a:rPr lang="en-US" sz="3700" b="1" dirty="0">
                <a:latin typeface="+mn-lt"/>
                <a:cs typeface="+mn-cs"/>
              </a:rPr>
              <a:t>Greater Monterey Bay Region</a:t>
            </a:r>
            <a:endParaRPr lang="en-US" sz="3700" dirty="0">
              <a:latin typeface="+mn-lt"/>
              <a:cs typeface="+mn-cs"/>
            </a:endParaRPr>
          </a:p>
        </p:txBody>
      </p:sp>
      <p:sp>
        <p:nvSpPr>
          <p:cNvPr id="4102" name="TextBox 8">
            <a:extLst>
              <a:ext uri="{FF2B5EF4-FFF2-40B4-BE49-F238E27FC236}">
                <a16:creationId xmlns:a16="http://schemas.microsoft.com/office/drawing/2014/main" id="{D66B7078-0C98-406F-8648-BB1227A38ECC}"/>
              </a:ext>
            </a:extLst>
          </p:cNvPr>
          <p:cNvSpPr txBox="1">
            <a:spLocks noChangeArrowheads="1"/>
          </p:cNvSpPr>
          <p:nvPr/>
        </p:nvSpPr>
        <p:spPr bwMode="auto">
          <a:xfrm>
            <a:off x="33338" y="3148013"/>
            <a:ext cx="205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u="sng"/>
              <a:t>Counties</a:t>
            </a:r>
          </a:p>
          <a:p>
            <a:pPr algn="ctr"/>
            <a:r>
              <a:rPr lang="en-US" altLang="en-US" sz="2800"/>
              <a:t>Monterey</a:t>
            </a:r>
          </a:p>
          <a:p>
            <a:pPr algn="ctr"/>
            <a:r>
              <a:rPr lang="en-US" altLang="en-US" sz="2800"/>
              <a:t>Santa Cruz</a:t>
            </a:r>
          </a:p>
          <a:p>
            <a:pPr algn="ctr"/>
            <a:r>
              <a:rPr lang="en-US" altLang="en-US" sz="2800"/>
              <a:t>Sen Benito</a:t>
            </a:r>
          </a:p>
        </p:txBody>
      </p:sp>
      <p:sp>
        <p:nvSpPr>
          <p:cNvPr id="4103" name="TextBox 9">
            <a:extLst>
              <a:ext uri="{FF2B5EF4-FFF2-40B4-BE49-F238E27FC236}">
                <a16:creationId xmlns:a16="http://schemas.microsoft.com/office/drawing/2014/main" id="{58AF2594-A1AC-4E77-8369-1B8A34FF38EF}"/>
              </a:ext>
            </a:extLst>
          </p:cNvPr>
          <p:cNvSpPr txBox="1">
            <a:spLocks noChangeArrowheads="1"/>
          </p:cNvSpPr>
          <p:nvPr/>
        </p:nvSpPr>
        <p:spPr bwMode="auto">
          <a:xfrm>
            <a:off x="28575" y="5257800"/>
            <a:ext cx="205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u="sng"/>
              <a:t>Cities</a:t>
            </a:r>
          </a:p>
          <a:p>
            <a:pPr algn="ctr"/>
            <a:r>
              <a:rPr lang="en-US" altLang="en-US" sz="2800"/>
              <a:t>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FEAFD"/>
            </a:gs>
            <a:gs pos="100000">
              <a:srgbClr val="BFBFBF"/>
            </a:gs>
          </a:gsLst>
          <a:lin ang="2700000" scaled="1"/>
        </a:gradFill>
        <a:effectLst/>
      </p:bgPr>
    </p:bg>
    <p:spTree>
      <p:nvGrpSpPr>
        <p:cNvPr id="1" name=""/>
        <p:cNvGrpSpPr/>
        <p:nvPr/>
      </p:nvGrpSpPr>
      <p:grpSpPr>
        <a:xfrm>
          <a:off x="0" y="0"/>
          <a:ext cx="0" cy="0"/>
          <a:chOff x="0" y="0"/>
          <a:chExt cx="0" cy="0"/>
        </a:xfrm>
      </p:grpSpPr>
      <p:pic>
        <p:nvPicPr>
          <p:cNvPr id="5122" name="Picture 2" descr="W:\Energy Programs\1. Energy Watch\Marketing\Maps\WE320_EnergyWatch_General.jpg">
            <a:extLst>
              <a:ext uri="{FF2B5EF4-FFF2-40B4-BE49-F238E27FC236}">
                <a16:creationId xmlns:a16="http://schemas.microsoft.com/office/drawing/2014/main" id="{0499B831-6133-4047-AB04-334CE2884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538" y="652463"/>
            <a:ext cx="4814887" cy="623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
            <a:extLst>
              <a:ext uri="{FF2B5EF4-FFF2-40B4-BE49-F238E27FC236}">
                <a16:creationId xmlns:a16="http://schemas.microsoft.com/office/drawing/2014/main" id="{8A8FD433-6A69-4960-B78E-42A3E4E6B5A5}"/>
              </a:ext>
            </a:extLst>
          </p:cNvPr>
          <p:cNvSpPr txBox="1">
            <a:spLocks noChangeArrowheads="1"/>
          </p:cNvSpPr>
          <p:nvPr/>
        </p:nvSpPr>
        <p:spPr bwMode="auto">
          <a:xfrm>
            <a:off x="28575" y="838200"/>
            <a:ext cx="3476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600" b="1" u="sng"/>
              <a:t>Greater Monterey Bay</a:t>
            </a:r>
          </a:p>
          <a:p>
            <a:pPr algn="ctr"/>
            <a:r>
              <a:rPr lang="en-US" altLang="en-US" sz="2800"/>
              <a:t>Pop: 732,708</a:t>
            </a:r>
          </a:p>
        </p:txBody>
      </p:sp>
      <p:sp>
        <p:nvSpPr>
          <p:cNvPr id="5124" name="TextBox 6">
            <a:extLst>
              <a:ext uri="{FF2B5EF4-FFF2-40B4-BE49-F238E27FC236}">
                <a16:creationId xmlns:a16="http://schemas.microsoft.com/office/drawing/2014/main" id="{B84FFE0A-3E9A-4FD1-A2C3-C36D627C6F62}"/>
              </a:ext>
            </a:extLst>
          </p:cNvPr>
          <p:cNvSpPr txBox="1">
            <a:spLocks noChangeArrowheads="1"/>
          </p:cNvSpPr>
          <p:nvPr/>
        </p:nvSpPr>
        <p:spPr bwMode="auto">
          <a:xfrm>
            <a:off x="685800" y="1751013"/>
            <a:ext cx="205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a:t>5,768 mi</a:t>
            </a:r>
            <a:r>
              <a:rPr lang="en-US" altLang="en-US" sz="2800" baseline="32000"/>
              <a:t>2</a:t>
            </a:r>
            <a:endParaRPr lang="en-US" altLang="en-US" sz="2800"/>
          </a:p>
        </p:txBody>
      </p:sp>
      <p:sp>
        <p:nvSpPr>
          <p:cNvPr id="8" name="TextBox 7">
            <a:extLst>
              <a:ext uri="{FF2B5EF4-FFF2-40B4-BE49-F238E27FC236}">
                <a16:creationId xmlns:a16="http://schemas.microsoft.com/office/drawing/2014/main" id="{5CCD3EF3-2002-4C9F-9E3B-E6539528ADB3}"/>
              </a:ext>
            </a:extLst>
          </p:cNvPr>
          <p:cNvSpPr txBox="1"/>
          <p:nvPr/>
        </p:nvSpPr>
        <p:spPr>
          <a:xfrm>
            <a:off x="0" y="-9525"/>
            <a:ext cx="9164638" cy="661988"/>
          </a:xfrm>
          <a:prstGeom prst="rect">
            <a:avLst/>
          </a:prstGeom>
          <a:gradFill>
            <a:gsLst>
              <a:gs pos="33000">
                <a:srgbClr val="F4F3EC"/>
              </a:gs>
              <a:gs pos="100000">
                <a:schemeClr val="bg1">
                  <a:lumMod val="75000"/>
                </a:schemeClr>
              </a:gs>
            </a:gsLst>
            <a:lin ang="2700000" scaled="1"/>
          </a:gradFill>
        </p:spPr>
        <p:txBody>
          <a:bodyPr>
            <a:spAutoFit/>
          </a:bodyPr>
          <a:lstStyle/>
          <a:p>
            <a:pPr algn="ctr" fontAlgn="auto">
              <a:spcBef>
                <a:spcPts val="0"/>
              </a:spcBef>
              <a:spcAft>
                <a:spcPts val="0"/>
              </a:spcAft>
              <a:defRPr/>
            </a:pPr>
            <a:r>
              <a:rPr lang="en-US" sz="3700" b="1" dirty="0">
                <a:latin typeface="+mn-lt"/>
                <a:cs typeface="+mn-cs"/>
              </a:rPr>
              <a:t>Greater Monterey Bay Region</a:t>
            </a:r>
            <a:endParaRPr lang="en-US" sz="3700" dirty="0">
              <a:latin typeface="+mn-lt"/>
              <a:cs typeface="+mn-cs"/>
            </a:endParaRPr>
          </a:p>
        </p:txBody>
      </p:sp>
      <p:sp>
        <p:nvSpPr>
          <p:cNvPr id="5126" name="TextBox 8">
            <a:extLst>
              <a:ext uri="{FF2B5EF4-FFF2-40B4-BE49-F238E27FC236}">
                <a16:creationId xmlns:a16="http://schemas.microsoft.com/office/drawing/2014/main" id="{5CFFC7F0-6A4D-494A-A06F-BF9C479C7CCD}"/>
              </a:ext>
            </a:extLst>
          </p:cNvPr>
          <p:cNvSpPr txBox="1">
            <a:spLocks noChangeArrowheads="1"/>
          </p:cNvSpPr>
          <p:nvPr/>
        </p:nvSpPr>
        <p:spPr bwMode="auto">
          <a:xfrm>
            <a:off x="555625" y="3154363"/>
            <a:ext cx="2159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600" b="1" u="sng"/>
              <a:t>San Francisco</a:t>
            </a:r>
          </a:p>
          <a:p>
            <a:pPr algn="ctr"/>
            <a:r>
              <a:rPr lang="en-US" altLang="en-US" sz="2800"/>
              <a:t>Pop: 837,442</a:t>
            </a:r>
          </a:p>
        </p:txBody>
      </p:sp>
      <p:sp>
        <p:nvSpPr>
          <p:cNvPr id="5127" name="TextBox 9">
            <a:extLst>
              <a:ext uri="{FF2B5EF4-FFF2-40B4-BE49-F238E27FC236}">
                <a16:creationId xmlns:a16="http://schemas.microsoft.com/office/drawing/2014/main" id="{97FF18A3-D2F1-45B3-94D8-60B32D4DEFD3}"/>
              </a:ext>
            </a:extLst>
          </p:cNvPr>
          <p:cNvSpPr txBox="1">
            <a:spLocks noChangeArrowheads="1"/>
          </p:cNvSpPr>
          <p:nvPr/>
        </p:nvSpPr>
        <p:spPr bwMode="auto">
          <a:xfrm>
            <a:off x="657225" y="3962400"/>
            <a:ext cx="205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a:t>46.87 mi</a:t>
            </a:r>
            <a:r>
              <a:rPr lang="en-US" altLang="en-US" sz="2800" baseline="32000"/>
              <a:t>2</a:t>
            </a:r>
            <a:endParaRPr lang="en-US" altLang="en-US" sz="2800"/>
          </a:p>
          <a:p>
            <a:pPr algn="ctr"/>
            <a:endParaRPr lang="en-US" altLang="en-US" sz="2800"/>
          </a:p>
        </p:txBody>
      </p:sp>
      <p:pic>
        <p:nvPicPr>
          <p:cNvPr id="5128" name="Picture 4">
            <a:extLst>
              <a:ext uri="{FF2B5EF4-FFF2-40B4-BE49-F238E27FC236}">
                <a16:creationId xmlns:a16="http://schemas.microsoft.com/office/drawing/2014/main" id="{AF89EB67-11F5-492F-986C-4CAEEC3E9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57500"/>
            <a:ext cx="89535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127C-57C7-488B-9151-C24CC9F7DE7F}"/>
              </a:ext>
            </a:extLst>
          </p:cNvPr>
          <p:cNvSpPr>
            <a:spLocks noGrp="1"/>
          </p:cNvSpPr>
          <p:nvPr>
            <p:ph type="title"/>
          </p:nvPr>
        </p:nvSpPr>
        <p:spPr>
          <a:xfrm>
            <a:off x="457200" y="304800"/>
            <a:ext cx="8229600" cy="1446213"/>
          </a:xfrm>
        </p:spPr>
        <p:txBody>
          <a:bodyPr rtlCol="0">
            <a:spAutoFit/>
          </a:bodyPr>
          <a:lstStyle/>
          <a:p>
            <a:pPr fontAlgn="auto">
              <a:spcAft>
                <a:spcPts val="0"/>
              </a:spcAft>
              <a:defRPr/>
            </a:pPr>
            <a:r>
              <a:rPr lang="en-US" b="1" dirty="0">
                <a:solidFill>
                  <a:srgbClr val="0085A1"/>
                </a:solidFill>
                <a:latin typeface="Arial Narrow" panose="020B0606020202030204" pitchFamily="34" charset="0"/>
                <a:ea typeface="+mn-ea"/>
                <a:cs typeface="Arial" panose="020B0604020202020204" pitchFamily="34" charset="0"/>
              </a:rPr>
              <a:t>AMBAG Energy Watch Program</a:t>
            </a:r>
            <a:br>
              <a:rPr lang="en-US" b="1" dirty="0">
                <a:solidFill>
                  <a:srgbClr val="0085A1"/>
                </a:solidFill>
                <a:latin typeface="Arial Narrow" panose="020B0606020202030204" pitchFamily="34" charset="0"/>
                <a:ea typeface="+mn-ea"/>
                <a:cs typeface="Arial" panose="020B0604020202020204" pitchFamily="34" charset="0"/>
              </a:rPr>
            </a:br>
            <a:r>
              <a:rPr lang="en-US" b="1" dirty="0">
                <a:solidFill>
                  <a:srgbClr val="0085A1"/>
                </a:solidFill>
                <a:latin typeface="Arial Narrow" panose="020B0606020202030204" pitchFamily="34" charset="0"/>
                <a:ea typeface="+mn-ea"/>
                <a:cs typeface="Arial" panose="020B0604020202020204" pitchFamily="34" charset="0"/>
              </a:rPr>
              <a:t>Markets Served</a:t>
            </a:r>
          </a:p>
        </p:txBody>
      </p:sp>
      <p:pic>
        <p:nvPicPr>
          <p:cNvPr id="6147" name="Picture 2" descr="W:\Energy Programs\1. Energy Watch\Marketing\Logo\EnergyWatch.jpg">
            <a:extLst>
              <a:ext uri="{FF2B5EF4-FFF2-40B4-BE49-F238E27FC236}">
                <a16:creationId xmlns:a16="http://schemas.microsoft.com/office/drawing/2014/main" id="{6D092F3B-0FBA-48C4-AC24-0DBCC5713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188" y="5486400"/>
            <a:ext cx="2362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52EAA1E3-FB4E-4163-9BA7-ACD93B24925D}"/>
              </a:ext>
            </a:extLst>
          </p:cNvPr>
          <p:cNvSpPr txBox="1">
            <a:spLocks/>
          </p:cNvSpPr>
          <p:nvPr/>
        </p:nvSpPr>
        <p:spPr>
          <a:xfrm>
            <a:off x="533400" y="2005013"/>
            <a:ext cx="8229600" cy="434340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fontAlgn="auto">
              <a:spcAft>
                <a:spcPts val="0"/>
              </a:spcAft>
              <a:buFont typeface="Arial" panose="020B0604020202020204" pitchFamily="34" charset="0"/>
              <a:buChar char="•"/>
              <a:defRPr/>
            </a:pPr>
            <a:r>
              <a:rPr lang="en-US" dirty="0"/>
              <a:t>Residents (Just Above Low Income)</a:t>
            </a:r>
          </a:p>
          <a:p>
            <a:pPr marL="571500" indent="-571500" algn="l" fontAlgn="auto">
              <a:spcAft>
                <a:spcPts val="0"/>
              </a:spcAft>
              <a:buFont typeface="Arial" panose="020B0604020202020204" pitchFamily="34" charset="0"/>
              <a:buChar char="•"/>
              <a:defRPr/>
            </a:pPr>
            <a:r>
              <a:rPr lang="en-US" dirty="0"/>
              <a:t>Agriculture</a:t>
            </a:r>
          </a:p>
          <a:p>
            <a:pPr marL="571500" indent="-571500" algn="l" fontAlgn="auto">
              <a:spcAft>
                <a:spcPts val="0"/>
              </a:spcAft>
              <a:buFont typeface="Arial" panose="020B0604020202020204" pitchFamily="34" charset="0"/>
              <a:buChar char="•"/>
              <a:defRPr/>
            </a:pPr>
            <a:r>
              <a:rPr lang="en-US" dirty="0"/>
              <a:t>Hospitality</a:t>
            </a:r>
          </a:p>
          <a:p>
            <a:pPr marL="571500" indent="-571500" algn="l" fontAlgn="auto">
              <a:spcAft>
                <a:spcPts val="0"/>
              </a:spcAft>
              <a:buFont typeface="Arial" panose="020B0604020202020204" pitchFamily="34" charset="0"/>
              <a:buChar char="•"/>
              <a:defRPr/>
            </a:pPr>
            <a:r>
              <a:rPr lang="en-US" dirty="0"/>
              <a:t>Small Business</a:t>
            </a:r>
          </a:p>
          <a:p>
            <a:pPr marL="571500" indent="-571500" algn="l" fontAlgn="auto">
              <a:spcAft>
                <a:spcPts val="0"/>
              </a:spcAft>
              <a:buFont typeface="Arial" panose="020B0604020202020204" pitchFamily="34" charset="0"/>
              <a:buChar char="•"/>
              <a:defRPr/>
            </a:pPr>
            <a:r>
              <a:rPr lang="en-US" dirty="0"/>
              <a:t>School Districts</a:t>
            </a:r>
          </a:p>
          <a:p>
            <a:pPr marL="571500" indent="-571500" algn="l" fontAlgn="auto">
              <a:spcAft>
                <a:spcPts val="0"/>
              </a:spcAft>
              <a:buFont typeface="Arial" panose="020B0604020202020204" pitchFamily="34" charset="0"/>
              <a:buChar char="•"/>
              <a:defRPr/>
            </a:pPr>
            <a:r>
              <a:rPr lang="en-US" dirty="0"/>
              <a:t>Non-Profits</a:t>
            </a:r>
          </a:p>
          <a:p>
            <a:pPr marL="571500" indent="-571500" algn="l" fontAlgn="auto">
              <a:spcAft>
                <a:spcPts val="0"/>
              </a:spcAft>
              <a:buFont typeface="Arial" panose="020B0604020202020204" pitchFamily="34" charset="0"/>
              <a:buChar char="•"/>
              <a:defRPr/>
            </a:pPr>
            <a:r>
              <a:rPr lang="en-US" dirty="0"/>
              <a:t>Municipal Government</a:t>
            </a:r>
          </a:p>
          <a:p>
            <a:pPr marL="571500" indent="-571500" algn="l" fontAlgn="auto">
              <a:spcAft>
                <a:spcPts val="0"/>
              </a:spcAft>
              <a:buFont typeface="Arial" panose="020B0604020202020204" pitchFamily="34" charset="0"/>
              <a:buChar char="•"/>
              <a:defRPr/>
            </a:pPr>
            <a:r>
              <a:rPr lang="en-US" dirty="0"/>
              <a:t>Special Districts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A946B27-7D3D-4EA8-8C3D-4C89B7A476EB}"/>
              </a:ext>
            </a:extLst>
          </p:cNvPr>
          <p:cNvSpPr>
            <a:spLocks noGrp="1" noChangeArrowheads="1"/>
          </p:cNvSpPr>
          <p:nvPr>
            <p:ph type="body" idx="1"/>
          </p:nvPr>
        </p:nvSpPr>
        <p:spPr>
          <a:xfrm>
            <a:off x="457200" y="1524000"/>
            <a:ext cx="8229600" cy="4876800"/>
          </a:xfrm>
        </p:spPr>
        <p:txBody>
          <a:bodyPr/>
          <a:lstStyle/>
          <a:p>
            <a:pPr>
              <a:lnSpc>
                <a:spcPct val="90000"/>
              </a:lnSpc>
            </a:pPr>
            <a:r>
              <a:rPr lang="en-US" altLang="en-US" sz="2000"/>
              <a:t>Project support for complex municipal,  special district, school district, and agribusiness energy efficiency retrofit (CRI) projects </a:t>
            </a:r>
          </a:p>
          <a:p>
            <a:pPr>
              <a:lnSpc>
                <a:spcPct val="90000"/>
              </a:lnSpc>
            </a:pPr>
            <a:r>
              <a:rPr lang="en-US" altLang="en-US" sz="2000"/>
              <a:t>Direct Installation Program for Municipal, Non-profit, Special district, School District, Agribusiness, and Hospitality facilities</a:t>
            </a:r>
          </a:p>
          <a:p>
            <a:pPr>
              <a:lnSpc>
                <a:spcPct val="90000"/>
              </a:lnSpc>
            </a:pPr>
            <a:r>
              <a:rPr lang="en-US" altLang="en-US" sz="2000"/>
              <a:t>Residential Direct Installation Program for Just Above Low Income</a:t>
            </a:r>
          </a:p>
          <a:p>
            <a:pPr>
              <a:lnSpc>
                <a:spcPct val="90000"/>
              </a:lnSpc>
              <a:buFont typeface="Wingdings" panose="05000000000000000000" pitchFamily="2" charset="2"/>
              <a:buNone/>
            </a:pPr>
            <a:r>
              <a:rPr lang="en-US" altLang="en-US" sz="2000"/>
              <a:t>     Residents (MIDI) program</a:t>
            </a:r>
          </a:p>
          <a:p>
            <a:pPr>
              <a:lnSpc>
                <a:spcPct val="90000"/>
              </a:lnSpc>
            </a:pPr>
            <a:r>
              <a:rPr lang="en-US" altLang="en-US" sz="2000"/>
              <a:t>Grant writing and loan acquisition  services for complex energy efficiency projects.</a:t>
            </a:r>
          </a:p>
          <a:p>
            <a:pPr>
              <a:lnSpc>
                <a:spcPct val="90000"/>
              </a:lnSpc>
            </a:pPr>
            <a:r>
              <a:rPr lang="en-US" altLang="en-US" sz="2000"/>
              <a:t>Prop 39 Energy Expenditure Plan development and project installation.</a:t>
            </a:r>
          </a:p>
          <a:p>
            <a:pPr>
              <a:lnSpc>
                <a:spcPct val="90000"/>
              </a:lnSpc>
            </a:pPr>
            <a:r>
              <a:rPr lang="en-US" altLang="en-US" sz="2000"/>
              <a:t>Energy Benchmarking of Municipal and School  District facilities.</a:t>
            </a:r>
          </a:p>
          <a:p>
            <a:pPr>
              <a:lnSpc>
                <a:spcPct val="90000"/>
              </a:lnSpc>
            </a:pPr>
            <a:r>
              <a:rPr lang="en-US" altLang="en-US" sz="2000"/>
              <a:t>Calculation of Greenhouse Gas Inventories and Development of Draft Energy Action Strategies for 21 AMBAG jurisdictions.</a:t>
            </a:r>
          </a:p>
          <a:p>
            <a:pPr>
              <a:lnSpc>
                <a:spcPct val="90000"/>
              </a:lnSpc>
            </a:pPr>
            <a:r>
              <a:rPr lang="en-US" altLang="en-US" sz="2000"/>
              <a:t>Education &amp; Training courses for all market sectors brought to the AMBAG region</a:t>
            </a:r>
          </a:p>
          <a:p>
            <a:pPr>
              <a:lnSpc>
                <a:spcPct val="90000"/>
              </a:lnSpc>
              <a:buFont typeface="Wingdings" panose="05000000000000000000" pitchFamily="2" charset="2"/>
              <a:buNone/>
            </a:pPr>
            <a:endParaRPr lang="en-US" altLang="en-US" sz="2000"/>
          </a:p>
          <a:p>
            <a:pPr>
              <a:lnSpc>
                <a:spcPct val="90000"/>
              </a:lnSpc>
              <a:buFont typeface="Wingdings" panose="05000000000000000000" pitchFamily="2" charset="2"/>
              <a:buNone/>
            </a:pPr>
            <a:endParaRPr lang="en-US" altLang="en-US" sz="2000"/>
          </a:p>
        </p:txBody>
      </p:sp>
      <p:sp>
        <p:nvSpPr>
          <p:cNvPr id="5123" name="Rectangle 3">
            <a:extLst>
              <a:ext uri="{FF2B5EF4-FFF2-40B4-BE49-F238E27FC236}">
                <a16:creationId xmlns:a16="http://schemas.microsoft.com/office/drawing/2014/main" id="{4686DC92-96AA-4C6D-8324-BA0721294118}"/>
              </a:ext>
            </a:extLst>
          </p:cNvPr>
          <p:cNvSpPr>
            <a:spLocks noGrp="1" noChangeArrowheads="1"/>
          </p:cNvSpPr>
          <p:nvPr>
            <p:ph type="title"/>
          </p:nvPr>
        </p:nvSpPr>
        <p:spPr>
          <a:xfrm>
            <a:off x="381000" y="457200"/>
            <a:ext cx="8458200" cy="762000"/>
          </a:xfrm>
        </p:spPr>
        <p:txBody>
          <a:bodyPr rtlCol="0">
            <a:noAutofit/>
          </a:bodyPr>
          <a:lstStyle/>
          <a:p>
            <a:pPr fontAlgn="auto">
              <a:spcAft>
                <a:spcPts val="0"/>
              </a:spcAft>
              <a:defRPr/>
            </a:pPr>
            <a:r>
              <a:rPr lang="en-US" altLang="en-US" b="1" dirty="0">
                <a:solidFill>
                  <a:srgbClr val="0085A1"/>
                </a:solidFill>
                <a:latin typeface="Arial Narrow" panose="020B0606020202030204" pitchFamily="34" charset="0"/>
                <a:ea typeface="+mn-ea"/>
                <a:cs typeface="Arial" panose="020B0604020202020204" pitchFamily="34" charset="0"/>
              </a:rPr>
              <a:t>AMBAG</a:t>
            </a:r>
            <a:r>
              <a:rPr lang="en-US" altLang="en-US" dirty="0"/>
              <a:t> </a:t>
            </a:r>
            <a:r>
              <a:rPr lang="en-US" altLang="en-US" b="1" dirty="0">
                <a:solidFill>
                  <a:srgbClr val="0085A1"/>
                </a:solidFill>
                <a:latin typeface="Arial Narrow" panose="020B0606020202030204" pitchFamily="34" charset="0"/>
                <a:ea typeface="+mn-ea"/>
                <a:cs typeface="Arial" panose="020B0604020202020204" pitchFamily="34" charset="0"/>
              </a:rPr>
              <a:t>Energy Watch Programs</a:t>
            </a:r>
            <a:br>
              <a:rPr lang="en-US" altLang="en-US" b="1" dirty="0">
                <a:solidFill>
                  <a:srgbClr val="0085A1"/>
                </a:solidFill>
                <a:latin typeface="Arial Narrow" panose="020B0606020202030204" pitchFamily="34" charset="0"/>
                <a:ea typeface="+mn-ea"/>
                <a:cs typeface="Arial" panose="020B0604020202020204" pitchFamily="34" charset="0"/>
              </a:rPr>
            </a:br>
            <a:r>
              <a:rPr lang="en-US" altLang="en-US" b="1" dirty="0">
                <a:solidFill>
                  <a:srgbClr val="0085A1"/>
                </a:solidFill>
                <a:latin typeface="Arial Narrow" panose="020B0606020202030204" pitchFamily="34" charset="0"/>
                <a:ea typeface="+mn-ea"/>
                <a:cs typeface="Arial" panose="020B0604020202020204" pitchFamily="34" charset="0"/>
              </a:rPr>
              <a:t>Service &amp; Support</a:t>
            </a:r>
          </a:p>
        </p:txBody>
      </p:sp>
      <p:pic>
        <p:nvPicPr>
          <p:cNvPr id="7172" name="Picture 3" descr="W:\Energy Programs\1. Energy Watch\Marketing\Logo\EnergyWatch.jpg">
            <a:extLst>
              <a:ext uri="{FF2B5EF4-FFF2-40B4-BE49-F238E27FC236}">
                <a16:creationId xmlns:a16="http://schemas.microsoft.com/office/drawing/2014/main" id="{9CC49399-3439-4B9F-90DD-37113EBDE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188" y="5791200"/>
            <a:ext cx="2362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id="{85302266-ABE4-4636-92F2-BE8B4C0E28EE}"/>
              </a:ext>
            </a:extLst>
          </p:cNvPr>
          <p:cNvSpPr txBox="1">
            <a:spLocks noChangeArrowheads="1"/>
          </p:cNvSpPr>
          <p:nvPr/>
        </p:nvSpPr>
        <p:spPr bwMode="auto">
          <a:xfrm>
            <a:off x="381000" y="5881688"/>
            <a:ext cx="8458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3700" b="1">
                <a:solidFill>
                  <a:srgbClr val="0085A1"/>
                </a:solidFill>
                <a:latin typeface="Arial Narrow" panose="020B0606020202030204" pitchFamily="34" charset="0"/>
              </a:rPr>
              <a:t>Combined Annual Cost Savings = $2 Million </a:t>
            </a:r>
          </a:p>
        </p:txBody>
      </p:sp>
      <p:pic>
        <p:nvPicPr>
          <p:cNvPr id="8195" name="Picture 4">
            <a:extLst>
              <a:ext uri="{FF2B5EF4-FFF2-40B4-BE49-F238E27FC236}">
                <a16:creationId xmlns:a16="http://schemas.microsoft.com/office/drawing/2014/main" id="{C26C2C8C-EBC3-4D76-86F9-50F31BA3E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762000"/>
            <a:ext cx="87725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0EFE-AE03-4F16-91E4-FC08875A966B}"/>
              </a:ext>
            </a:extLst>
          </p:cNvPr>
          <p:cNvSpPr>
            <a:spLocks noGrp="1"/>
          </p:cNvSpPr>
          <p:nvPr>
            <p:ph type="title"/>
          </p:nvPr>
        </p:nvSpPr>
        <p:spPr>
          <a:xfrm>
            <a:off x="419100" y="587375"/>
            <a:ext cx="8572500" cy="938213"/>
          </a:xfrm>
        </p:spPr>
        <p:txBody>
          <a:bodyPr rtlCol="0">
            <a:spAutoFit/>
          </a:bodyPr>
          <a:lstStyle/>
          <a:p>
            <a:pPr algn="l" fontAlgn="auto">
              <a:spcAft>
                <a:spcPts val="0"/>
              </a:spcAft>
              <a:defRPr/>
            </a:pPr>
            <a:r>
              <a:rPr lang="en-US" sz="5500" b="1" dirty="0">
                <a:solidFill>
                  <a:srgbClr val="0085A1"/>
                </a:solidFill>
                <a:latin typeface="Arial Narrow" panose="020B0606020202030204" pitchFamily="34" charset="0"/>
                <a:ea typeface="+mn-ea"/>
                <a:cs typeface="Arial" panose="020B0604020202020204" pitchFamily="34" charset="0"/>
              </a:rPr>
              <a:t>Waste Water &amp; Motor Projects</a:t>
            </a:r>
          </a:p>
        </p:txBody>
      </p:sp>
      <p:sp>
        <p:nvSpPr>
          <p:cNvPr id="9219" name="TextBox 2">
            <a:extLst>
              <a:ext uri="{FF2B5EF4-FFF2-40B4-BE49-F238E27FC236}">
                <a16:creationId xmlns:a16="http://schemas.microsoft.com/office/drawing/2014/main" id="{A76C590D-7B28-4783-9AD1-3529F2F6C7F8}"/>
              </a:ext>
            </a:extLst>
          </p:cNvPr>
          <p:cNvSpPr txBox="1">
            <a:spLocks noChangeArrowheads="1"/>
          </p:cNvSpPr>
          <p:nvPr/>
        </p:nvSpPr>
        <p:spPr bwMode="auto">
          <a:xfrm>
            <a:off x="609600" y="5867400"/>
            <a:ext cx="80772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5500" b="1">
                <a:solidFill>
                  <a:srgbClr val="0085A1"/>
                </a:solidFill>
                <a:latin typeface="Arial Narrow" panose="020B0606020202030204" pitchFamily="34" charset="0"/>
              </a:rPr>
              <a:t>22% of complex projects</a:t>
            </a:r>
          </a:p>
        </p:txBody>
      </p:sp>
      <p:pic>
        <p:nvPicPr>
          <p:cNvPr id="9220" name="Picture 2" descr="\\ambag-srv01\UserShares\jbutton\Desktop\Project Photos\IMG_5837.JPG">
            <a:extLst>
              <a:ext uri="{FF2B5EF4-FFF2-40B4-BE49-F238E27FC236}">
                <a16:creationId xmlns:a16="http://schemas.microsoft.com/office/drawing/2014/main" id="{A3175E87-6F46-4A2B-85FA-5643A10E6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42386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W:\Energy Programs\1. Energy Watch\Municipal\0_JURISDICTIONAL Folders\Salinas (Multiple)\Industrial Waste Water Treatment Plant Control &amp; Aeration Upgrades - 2016\Site Pictures\006.JPG">
            <a:extLst>
              <a:ext uri="{FF2B5EF4-FFF2-40B4-BE49-F238E27FC236}">
                <a16:creationId xmlns:a16="http://schemas.microsoft.com/office/drawing/2014/main" id="{51DC84D4-FD0A-41BA-BE42-D754D2617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33600"/>
            <a:ext cx="45529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6C50-41CF-49B7-A953-3686B5957444}"/>
              </a:ext>
            </a:extLst>
          </p:cNvPr>
          <p:cNvSpPr>
            <a:spLocks noGrp="1"/>
          </p:cNvSpPr>
          <p:nvPr>
            <p:ph type="title"/>
          </p:nvPr>
        </p:nvSpPr>
        <p:spPr>
          <a:xfrm>
            <a:off x="438150" y="274638"/>
            <a:ext cx="8229600" cy="1143000"/>
          </a:xfrm>
        </p:spPr>
        <p:txBody>
          <a:bodyPr rtlCol="0">
            <a:normAutofit/>
          </a:bodyPr>
          <a:lstStyle/>
          <a:p>
            <a:pPr fontAlgn="auto">
              <a:spcAft>
                <a:spcPts val="0"/>
              </a:spcAft>
              <a:defRPr/>
            </a:pPr>
            <a:r>
              <a:rPr lang="en-US" sz="5500" b="1" dirty="0">
                <a:solidFill>
                  <a:srgbClr val="0085A1"/>
                </a:solidFill>
                <a:latin typeface="Arial Narrow" panose="020B0606020202030204" pitchFamily="34" charset="0"/>
                <a:ea typeface="+mn-ea"/>
                <a:cs typeface="Arial" panose="020B0604020202020204" pitchFamily="34" charset="0"/>
              </a:rPr>
              <a:t>HVAC</a:t>
            </a:r>
            <a:r>
              <a:rPr lang="en-US" dirty="0"/>
              <a:t> </a:t>
            </a:r>
            <a:r>
              <a:rPr lang="en-US" sz="5500" b="1" dirty="0">
                <a:solidFill>
                  <a:srgbClr val="0085A1"/>
                </a:solidFill>
                <a:latin typeface="Arial Narrow" panose="020B0606020202030204" pitchFamily="34" charset="0"/>
                <a:ea typeface="+mn-ea"/>
                <a:cs typeface="Arial" panose="020B0604020202020204" pitchFamily="34" charset="0"/>
              </a:rPr>
              <a:t>Projects</a:t>
            </a:r>
          </a:p>
        </p:txBody>
      </p:sp>
      <p:pic>
        <p:nvPicPr>
          <p:cNvPr id="10243" name="Picture 2" descr="W:\Energy Programs\1. Energy Watch\School Districts\Proposition 39 School Projects\Santa Rita Elementary\Site Pictures (\172.JPG">
            <a:extLst>
              <a:ext uri="{FF2B5EF4-FFF2-40B4-BE49-F238E27FC236}">
                <a16:creationId xmlns:a16="http://schemas.microsoft.com/office/drawing/2014/main" id="{D60C2B51-6191-4217-80D9-C9C5D865A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2058988"/>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W:\Energy Programs\1. Energy Watch\Agriculture\Customized Projects\Fitz Fresh Mushroom\IMG_4169.JPG">
            <a:extLst>
              <a:ext uri="{FF2B5EF4-FFF2-40B4-BE49-F238E27FC236}">
                <a16:creationId xmlns:a16="http://schemas.microsoft.com/office/drawing/2014/main" id="{4CE552A6-92D0-4446-B4AB-D28AC33F4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2058988"/>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a:extLst>
              <a:ext uri="{FF2B5EF4-FFF2-40B4-BE49-F238E27FC236}">
                <a16:creationId xmlns:a16="http://schemas.microsoft.com/office/drawing/2014/main" id="{EFB064A7-0F36-4A6B-A9A2-254B2F682410}"/>
              </a:ext>
            </a:extLst>
          </p:cNvPr>
          <p:cNvSpPr txBox="1">
            <a:spLocks noChangeArrowheads="1"/>
          </p:cNvSpPr>
          <p:nvPr/>
        </p:nvSpPr>
        <p:spPr bwMode="auto">
          <a:xfrm>
            <a:off x="609600" y="5867400"/>
            <a:ext cx="80772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5500" b="1">
                <a:solidFill>
                  <a:srgbClr val="0085A1"/>
                </a:solidFill>
                <a:latin typeface="Arial Narrow" panose="020B0606020202030204" pitchFamily="34" charset="0"/>
              </a:rPr>
              <a:t>21% of complex projects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FEEC100252E44FB9BACF31BCC995F3" ma:contentTypeVersion="0" ma:contentTypeDescription="Create a new document." ma:contentTypeScope="" ma:versionID="5a3a5c87dd7c008eefae3395ffc4958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BA5266-31A0-430D-AEE5-B5716B958F72}">
  <ds:schemaRefs>
    <ds:schemaRef ds:uri="http://schemas.microsoft.com/sharepoint/v3/contenttype/forms"/>
  </ds:schemaRefs>
</ds:datastoreItem>
</file>

<file path=customXml/itemProps2.xml><?xml version="1.0" encoding="utf-8"?>
<ds:datastoreItem xmlns:ds="http://schemas.openxmlformats.org/officeDocument/2006/customXml" ds:itemID="{B35C7D9A-9A5C-45F6-924F-E83B758EA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BA63B50-CD25-45FF-9868-69BF2E1072A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5965</TotalTime>
  <Words>577</Words>
  <Application>Microsoft Office PowerPoint</Application>
  <PresentationFormat>On-screen Show (4:3)</PresentationFormat>
  <Paragraphs>82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Arial</vt:lpstr>
      <vt:lpstr>Arial Narrow</vt:lpstr>
      <vt:lpstr>Wingdings</vt:lpstr>
      <vt:lpstr>Arial Black</vt:lpstr>
      <vt:lpstr>Times New Roman</vt:lpstr>
      <vt:lpstr>Office Theme</vt:lpstr>
      <vt:lpstr> Association of Monterey Bay Area Governments AMBAG Energy Watch  Local Government Partnership</vt:lpstr>
      <vt:lpstr>About AMBAG</vt:lpstr>
      <vt:lpstr>PowerPoint Presentation</vt:lpstr>
      <vt:lpstr>PowerPoint Presentation</vt:lpstr>
      <vt:lpstr>AMBAG Energy Watch Program Markets Served</vt:lpstr>
      <vt:lpstr>AMBAG Energy Watch Programs Service &amp; Support</vt:lpstr>
      <vt:lpstr>PowerPoint Presentation</vt:lpstr>
      <vt:lpstr>Waste Water &amp; Motor Projects</vt:lpstr>
      <vt:lpstr>HVAC Projects</vt:lpstr>
      <vt:lpstr>Lighting Projects</vt:lpstr>
      <vt:lpstr>City of Seaside</vt:lpstr>
      <vt:lpstr>MIDI Residential Program 2011 - 2015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Button</dc:creator>
  <cp:lastModifiedBy>Bonner, Michael B.</cp:lastModifiedBy>
  <cp:revision>29</cp:revision>
  <dcterms:created xsi:type="dcterms:W3CDTF">2015-10-23T20:54:24Z</dcterms:created>
  <dcterms:modified xsi:type="dcterms:W3CDTF">2021-01-04T22:08:12Z</dcterms:modified>
</cp:coreProperties>
</file>