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7" r:id="rId6"/>
    <p:sldId id="309" r:id="rId7"/>
    <p:sldId id="293" r:id="rId8"/>
    <p:sldId id="292" r:id="rId9"/>
    <p:sldId id="273" r:id="rId10"/>
    <p:sldId id="305" r:id="rId11"/>
    <p:sldId id="304" r:id="rId12"/>
    <p:sldId id="310" r:id="rId13"/>
    <p:sldId id="312" r:id="rId14"/>
    <p:sldId id="311" r:id="rId15"/>
    <p:sldId id="317" r:id="rId16"/>
    <p:sldId id="313" r:id="rId17"/>
    <p:sldId id="31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EB2"/>
    <a:srgbClr val="FFFFCD"/>
    <a:srgbClr val="F4FEBA"/>
    <a:srgbClr val="CCECFF"/>
    <a:srgbClr val="CCFFFF"/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1214" autoAdjust="0"/>
  </p:normalViewPr>
  <p:slideViewPr>
    <p:cSldViewPr>
      <p:cViewPr varScale="1">
        <p:scale>
          <a:sx n="107" d="100"/>
          <a:sy n="107" d="100"/>
        </p:scale>
        <p:origin x="570" y="78"/>
      </p:cViewPr>
      <p:guideLst>
        <p:guide orient="horz" pos="8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67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DB8852-00CF-4207-A1F8-8CBC50CF4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38987-00AC-4F29-AA97-CABA1DD799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9001C8-A900-4D1E-AC1A-F2D29212B3CD}" type="datetimeFigureOut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BE2ED-0948-4A0F-8A08-9A2F3C1177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08DF6-2628-4834-8492-78F305B300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5C70A5D-559C-4820-99C3-880333B15D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2E3217-0E2D-435A-8082-7FE21835C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1D5FA-8602-43C2-B04F-FB7FCA481F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94E3C5-47EF-4058-BCC1-E5F610BD5E3C}" type="datetimeFigureOut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55041F-419F-4BB6-9A43-B92F5D43E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0F20A2-58AA-4056-A8FD-B842AA28D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E6FCE-E298-42A6-8AE0-B1F52E55E6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2502D-110D-4F72-8188-3BD2B9F26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369CD94-2AA8-4591-BCA0-61D85B1AD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ECFFAC1-3D75-4070-B8FF-2DA15C76CD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C527ADF-3856-48BC-9BD2-B3B2E2079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CE14F1DC-498E-4333-9BD9-219D93826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58432-63CA-4595-83DA-DEC9EC0C2C50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5837E35B-0CC1-45A4-9516-8BD1D480D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22FBCC3-EC1C-4321-A808-54BA4F177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59384AA-4B46-4EA7-9632-D4D84ACA4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E0158B-E6D0-47C7-978E-E30CD4DD2F4E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8059C3B-2AE4-48DD-924F-4C16FBDA08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0299340-BD37-4840-B384-9ABCEB14B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19C796C-6425-40F1-8976-93A39667A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0CE34A-CD60-4F7B-99C2-23E239257E2F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B2E4CA7-A83B-4CE2-89A1-37C7C4301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5382E48-1B73-46A4-A865-FB9CE3250F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8BC77FC-45D2-469C-8527-672B334C2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EE97E4-4F03-4A80-AEAC-7C565B539B31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426C3490-9523-44BE-8C75-8B9E25250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389AD9A-3911-4471-BE08-ABC26C2505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59B04C9-8C59-4CBB-BC9A-76C1724A1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25BF44-CC5C-4157-9D0A-D032C9218BDB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61AAD24-F121-4789-AFB0-2F2B6E03E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5B7DA95-63CA-433E-B09C-3C58843B5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FBF53A3-22A0-479B-9638-134F664BA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EF277-EBFB-4732-917E-D585028203D0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2DF68D4-C8E1-44BE-BAA2-EDEE46688E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42AC4B0-1D6D-42C2-8946-2125B8B8F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7E61709-E87A-4035-9260-3C7331F87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C58B6-AE88-4CE7-B745-ED55BE283821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E2DA899-9097-479A-B39C-428ACF7AB1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A7CF2F1-255F-407F-9EC7-386DB989B0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EE496B5-B6DA-4146-B9CB-915E28C9E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4C9B2D-81C3-49FC-8DF1-DFC7DDD78924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4B9D722-FB87-4D43-A568-85DE3168B1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8A36D2C-9BFA-4FCA-B34B-67447BFB30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4E6AE16-2184-4BE1-9139-F80673FAA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418C68-196B-4E9A-9210-CF34BE0AD7F5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9AF88AE-9A2B-47A3-8068-E0D9D646C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9D289E13-74EA-4B44-9951-A984BFB18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5943600" y="8829675"/>
            <a:ext cx="1065213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179F28-8B03-4800-AB42-84721F0A0E62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20" name="Notes Placeholder 2">
            <a:extLst>
              <a:ext uri="{FF2B5EF4-FFF2-40B4-BE49-F238E27FC236}">
                <a16:creationId xmlns:a16="http://schemas.microsoft.com/office/drawing/2014/main" id="{6BBACCEE-0EF3-42C0-AFEB-C0CEB5947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F5C69A4-98D4-4FC0-80A4-4FE1E3CB0E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A3C7122-09D9-456E-A5E9-1B5C02056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2764FCC-1E4C-470E-8ADE-D8C2C5235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67F10-B7A9-4EC4-A673-A2D274B40EF3}" type="slidenum">
              <a:rPr lang="en-US" altLang="en-US">
                <a:ea typeface="ＭＳ Ｐゴシック" panose="020B0600070205080204" pitchFamily="34" charset="-128"/>
              </a:rPr>
              <a:pPr/>
              <a:t>6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D42C089-5D27-47B6-AD52-F51BE1BAB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1CEC731-041C-47F6-8288-A558F66643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76CB1E3-ECDB-4C74-8317-138DCBCFF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35DC4F-B8AC-42DC-ADC9-2AAA4D1982E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AEAF06A-2B8C-48A2-B900-B43AB01424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63FC118-E26E-406E-AD68-FE435F6507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36828CAE-8A76-4DEE-8989-9E04C2342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DDF17-02CB-4FAD-AA3F-B093791B36E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9AE7D55-2529-4F71-A050-388A7668A5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9D1444F-3DE9-4981-BF13-43E4FFCC5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461C244-136C-46C6-959D-883C4AD5D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272428-E0FD-4434-8CB7-9272ABE450E7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48867DA-217B-480B-812F-3418A183C94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2147483647 h 4176"/>
              <a:gd name="T8" fmla="*/ 2147483647 w 5760"/>
              <a:gd name="T9" fmla="*/ 2147483647 h 4176"/>
              <a:gd name="T10" fmla="*/ 2147483647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761646-3E45-4EB9-8B03-A513C245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8" descr="Leading_the_Way_in_Electricity_reverse_green">
            <a:extLst>
              <a:ext uri="{FF2B5EF4-FFF2-40B4-BE49-F238E27FC236}">
                <a16:creationId xmlns:a16="http://schemas.microsoft.com/office/drawing/2014/main" id="{AE0E1B4C-97E2-4E8C-B855-07DEEF04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F9BE46EA-A26B-4D6A-B12F-955F2F86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6524625"/>
            <a:ext cx="2452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cs typeface="+mn-cs"/>
              </a:rPr>
              <a:t>SOUTHERN CALIFORNIA EDISON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D8276FD5-906C-497F-B6FE-D5C1E69C7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SM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25675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497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41D3A5-E545-44FE-879F-406F5A4375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FEA1086-B64F-45AF-8BF5-7CB5802E87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8D4CB-7AAC-464B-8CC2-F5B2CD582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79277E-2599-49ED-9708-5A0805DCA6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3758E5-5427-4E29-B2AC-09B5ECD426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DDC782-ED0A-4FA4-9732-F2FC01912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971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533400"/>
            <a:ext cx="1600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4648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2467E44-DC59-485C-AE81-4472BAAF89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B2C78-E576-4567-9889-6190AF26C8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1D4732-C74A-4CCF-9323-E806340CB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29741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A8F61E-638D-4EFB-A8B6-B51E1D75D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400800"/>
            <a:ext cx="2133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38BF1A-5D0C-4B71-BAF4-9A982D030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3BBC49-21BA-4A96-AF69-9F3DB11CD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18000" y="6477000"/>
            <a:ext cx="458788" cy="476250"/>
          </a:xfrm>
        </p:spPr>
        <p:txBody>
          <a:bodyPr/>
          <a:lstStyle>
            <a:lvl1pPr>
              <a:defRPr/>
            </a:lvl1pPr>
          </a:lstStyle>
          <a:p>
            <a:fld id="{FFF130C4-69C6-475A-8501-2C3F1003B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8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F0A21D-D0F2-4909-8EF3-F584F369D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400800"/>
            <a:ext cx="2133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5F4B17-17A6-4713-9C63-BDA0AB73F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63D188-BF86-45A3-8907-F76A0CE31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D7949-83C7-47FC-8D9F-42CCC9A3C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406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639763"/>
          </a:xfrm>
        </p:spPr>
        <p:txBody>
          <a:bodyPr/>
          <a:lstStyle>
            <a:lvl1pPr>
              <a:defRPr>
                <a:effectLst/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72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A7DE80A-E74C-49BA-B1C7-9BD2D1EA4B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6C6130-01A4-4B82-911F-A5E5945159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F03AE3-7FD5-49DC-90B2-54E8C8CA1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7801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0B70BF-5E93-4DE8-B2AD-37E3FC44EF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61A336-526B-4CA8-ACBA-39BDA47A25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092CBA-AC19-49C6-8348-5DE1D7E7B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14484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6397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F45716-331A-45A8-9968-0FEA61E886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507F50-DCA8-41B5-8774-91CD6CB33A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2847D45-E642-42A1-8303-88067D9B0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6817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EF9E7C-E664-465F-9079-4AA5B7CDDD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0328F-B71D-43C1-BC7F-46AE96EE89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73DEE8-E91F-4894-9EA5-A2F3FDB46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0370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400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7726062-8A5C-4766-83A6-5879E96735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2974D-892C-4FD3-A23F-5A118C24AE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38982-2A92-41ED-B366-10AF1656A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520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999A9C0-803F-4339-AC91-B4A8480C70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B2B5A1-A497-4E48-A24D-BF740656F6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57374BE-2AE3-4FBC-8DD5-3C0AAE97C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11243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CCDFC70-D61C-4DF9-9ED1-1ADF15B659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338B11-B442-4541-80F7-11A9BECE2A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A552649-4BF5-40AC-99A5-19D72E6A5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28255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6C1775-8476-4926-A181-0A74451159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5E9120-E3C9-4239-882A-C0866BEDE3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261F6AB9-EE26-4886-9334-6458A14E2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79617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767EB0C5-DF31-4736-BB8D-B3507EB8016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2147483647 h 4176"/>
              <a:gd name="T8" fmla="*/ 2147483647 w 5760"/>
              <a:gd name="T9" fmla="*/ 2147483647 h 4176"/>
              <a:gd name="T10" fmla="*/ 2147483647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30D8E3-D140-4219-89A6-2A5D6F15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95A6A9-F130-4BCF-845D-73A58644E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640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F3F5E6-AA51-4F2E-ADA6-D3A3A6EBB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71600"/>
            <a:ext cx="6400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98E7C420-902F-4011-A1E4-91DEB50EFD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8000" y="6526213"/>
            <a:ext cx="458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6787B"/>
                </a:solidFill>
              </a:defRPr>
            </a:lvl1pPr>
          </a:lstStyle>
          <a:p>
            <a:fld id="{4B36ADFD-4037-4077-BAF3-1E67CB2DE7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9" descr="Leading_the_Way_in_Electricity_reverse_green">
            <a:extLst>
              <a:ext uri="{FF2B5EF4-FFF2-40B4-BE49-F238E27FC236}">
                <a16:creationId xmlns:a16="http://schemas.microsoft.com/office/drawing/2014/main" id="{8FA45510-9816-4E07-8B31-8F0A6095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0">
            <a:extLst>
              <a:ext uri="{FF2B5EF4-FFF2-40B4-BE49-F238E27FC236}">
                <a16:creationId xmlns:a16="http://schemas.microsoft.com/office/drawing/2014/main" id="{0815491A-B4F9-4323-AF54-70ADBC0E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6524625"/>
            <a:ext cx="2452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cs typeface="+mn-cs"/>
              </a:rPr>
              <a:t>SOUTHERN CALIFORNIA EDISON</a:t>
            </a:r>
          </a:p>
        </p:txBody>
      </p:sp>
      <p:sp>
        <p:nvSpPr>
          <p:cNvPr id="1033" name="Text Box 11">
            <a:extLst>
              <a:ext uri="{FF2B5EF4-FFF2-40B4-BE49-F238E27FC236}">
                <a16:creationId xmlns:a16="http://schemas.microsoft.com/office/drawing/2014/main" id="{0A5362AE-7C42-402A-B74A-9563C064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500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500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5000"/>
        </a:spcBef>
        <a:spcAft>
          <a:spcPct val="25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5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A1EA-639A-466E-BDC6-17F2515BF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LIOB Meeting: Communications Section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E763AD8F-BEDB-40DC-9954-C9A8F50E2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July 2012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F12A2E9-40C2-4690-8DB0-7CC1C512B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20AFED-E2F4-442E-921C-3B7FE4F6474E}" type="slidenum">
              <a:rPr lang="en-US" altLang="en-US">
                <a:solidFill>
                  <a:srgbClr val="767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7678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5" name="Line 33">
            <a:extLst>
              <a:ext uri="{FF2B5EF4-FFF2-40B4-BE49-F238E27FC236}">
                <a16:creationId xmlns:a16="http://schemas.microsoft.com/office/drawing/2014/main" id="{3CC68A91-45DD-474C-979B-C8CAF4576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766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6E27D-50A2-4140-A93C-4A5F58FB3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1EB1EE-F3CE-452D-8A1A-AB95CA32FA47}" type="slidenum">
              <a:rPr lang="en-US" altLang="en-US">
                <a:solidFill>
                  <a:srgbClr val="76787B"/>
                </a:solidFill>
              </a:rPr>
              <a:pPr/>
              <a:t>10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4579" name="Line 33">
            <a:extLst>
              <a:ext uri="{FF2B5EF4-FFF2-40B4-BE49-F238E27FC236}">
                <a16:creationId xmlns:a16="http://schemas.microsoft.com/office/drawing/2014/main" id="{D5B88A8E-651B-4B07-BDE5-35E473F3E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9CF7CAFE-D3E8-479D-A068-FE0843571E4E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27F7089E-A22F-4FAC-97C8-615EB280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0600"/>
            <a:ext cx="8115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5D347C22-381C-439A-99AC-E1E479739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D3838-823A-4FAC-8CF6-1098D9422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DDE01E-DC90-4C05-94D4-F02852DA5D6A}" type="slidenum">
              <a:rPr lang="en-US" altLang="en-US">
                <a:solidFill>
                  <a:srgbClr val="76787B"/>
                </a:solidFill>
              </a:rPr>
              <a:pPr/>
              <a:t>11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FA3A7450-A838-460C-97C8-B597081C6C1A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5604" name="Line 33">
            <a:extLst>
              <a:ext uri="{FF2B5EF4-FFF2-40B4-BE49-F238E27FC236}">
                <a16:creationId xmlns:a16="http://schemas.microsoft.com/office/drawing/2014/main" id="{4E105689-705C-49D8-AA78-C7E973242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3D548824-9EFA-414C-B2B5-BA8D4B13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0600"/>
            <a:ext cx="81153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Box 5">
            <a:extLst>
              <a:ext uri="{FF2B5EF4-FFF2-40B4-BE49-F238E27FC236}">
                <a16:creationId xmlns:a16="http://schemas.microsoft.com/office/drawing/2014/main" id="{46EE3251-B1EF-46FD-A7B6-EC6A7E990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232D6-B861-408C-8F8D-E44B9E693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6989BF-6EE9-4E84-89D3-01228ACDDC75}" type="slidenum">
              <a:rPr lang="en-US" altLang="en-US">
                <a:solidFill>
                  <a:srgbClr val="76787B"/>
                </a:solidFill>
              </a:rPr>
              <a:pPr/>
              <a:t>12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56060D6A-B126-4D24-AF4E-48A282F73C28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6628" name="Line 33">
            <a:extLst>
              <a:ext uri="{FF2B5EF4-FFF2-40B4-BE49-F238E27FC236}">
                <a16:creationId xmlns:a16="http://schemas.microsoft.com/office/drawing/2014/main" id="{94947F75-B60A-4D3B-A969-0DAB0D644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BB12E494-6157-4CDA-A7F4-22A4C1F5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8191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Box 5">
            <a:extLst>
              <a:ext uri="{FF2B5EF4-FFF2-40B4-BE49-F238E27FC236}">
                <a16:creationId xmlns:a16="http://schemas.microsoft.com/office/drawing/2014/main" id="{D3A2F13A-8A82-4788-9AED-4C18C39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E7250-BDED-4F3E-9026-8FDC4BF4E8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C33BD1-8E3C-47BD-A6E1-6B6965A8721C}" type="slidenum">
              <a:rPr lang="en-US" altLang="en-US">
                <a:solidFill>
                  <a:srgbClr val="76787B"/>
                </a:solidFill>
              </a:rPr>
              <a:pPr/>
              <a:t>13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96FF1848-4445-4E31-A03F-A8AFC947BC95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7652" name="Line 33">
            <a:extLst>
              <a:ext uri="{FF2B5EF4-FFF2-40B4-BE49-F238E27FC236}">
                <a16:creationId xmlns:a16="http://schemas.microsoft.com/office/drawing/2014/main" id="{37297888-B2F4-4781-A276-E9B5C6726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120818E3-3DDE-4D58-B24D-F10B9B3F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0600"/>
            <a:ext cx="8110538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Box 5">
            <a:extLst>
              <a:ext uri="{FF2B5EF4-FFF2-40B4-BE49-F238E27FC236}">
                <a16:creationId xmlns:a16="http://schemas.microsoft.com/office/drawing/2014/main" id="{E40E80D3-1430-4319-B7F0-41B09D74C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B6119-BE59-44F0-81AC-24FEE9AEC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82529E-C523-41B4-8252-3FB34DD908C8}" type="slidenum">
              <a:rPr lang="en-US" altLang="en-US">
                <a:solidFill>
                  <a:srgbClr val="76787B"/>
                </a:solidFill>
              </a:rPr>
              <a:pPr/>
              <a:t>14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3D485BB4-D1DA-41A4-AE99-872D669A72B1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8676" name="Line 33">
            <a:extLst>
              <a:ext uri="{FF2B5EF4-FFF2-40B4-BE49-F238E27FC236}">
                <a16:creationId xmlns:a16="http://schemas.microsoft.com/office/drawing/2014/main" id="{73CD4C6B-BF65-4973-A6B1-0A21CAF1B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673E1C99-412F-4B27-B338-155047DF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69963"/>
            <a:ext cx="8115300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Box 5">
            <a:extLst>
              <a:ext uri="{FF2B5EF4-FFF2-40B4-BE49-F238E27FC236}">
                <a16:creationId xmlns:a16="http://schemas.microsoft.com/office/drawing/2014/main" id="{8DB5460A-21D6-4971-8E01-23A9F74F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9DEC9-30F4-43B6-8202-1CD63DA6D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2DCE9-CC58-4DF0-86AB-330B35ACDC4F}" type="slidenum">
              <a:rPr lang="en-US" altLang="en-US">
                <a:solidFill>
                  <a:srgbClr val="76787B"/>
                </a:solidFill>
              </a:rPr>
              <a:pPr/>
              <a:t>2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8B6EF3-0BB8-4CF0-AB30-8D26E26A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Marketing Overview for 2012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8" name="Line 33">
            <a:extLst>
              <a:ext uri="{FF2B5EF4-FFF2-40B4-BE49-F238E27FC236}">
                <a16:creationId xmlns:a16="http://schemas.microsoft.com/office/drawing/2014/main" id="{8AF732BB-5C1C-4E49-A3BF-97AD8F758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10FFE-8C1F-4781-8D53-2A2583F59234}"/>
              </a:ext>
            </a:extLst>
          </p:cNvPr>
          <p:cNvSpPr/>
          <p:nvPr/>
        </p:nvSpPr>
        <p:spPr>
          <a:xfrm>
            <a:off x="495300" y="1219200"/>
            <a:ext cx="70485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Ethnic advertising and community outreach are key components of    SCE’s local marketing, education, and outreach efforts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Ethnic Advertising: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To date, in 2012, SCE has or is purchasing paid advertising in 77 ethnic media outlets, of which 45 (58%) are ethnic-owned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Reaching:  Hispanic, Asian and African American markets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Produced in 7 languages: English, Spanish, Cambodian (Khmer), Chinese (Mandarin and Cantonese), Korean, Tagalog and Vietnamese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Pitched stories to approximately 200 ethnic media outlets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id="{EA65F6A2-7C0A-4714-8E50-5EE9D184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7526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716AE-7F75-4F7D-AF59-7C8609460869}"/>
              </a:ext>
            </a:extLst>
          </p:cNvPr>
          <p:cNvSpPr txBox="1"/>
          <p:nvPr/>
        </p:nvSpPr>
        <p:spPr>
          <a:xfrm>
            <a:off x="457200" y="5029200"/>
            <a:ext cx="815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Recently contracted with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New America Media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[a network of ethnic and independent-media outlets]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Held 3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ethnic media briefings in June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Producing advertorials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on the topics 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Summer Readiness and Safety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71621-3071-4C7E-BD63-B01CDB719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96F884-B6FB-489C-852C-10BBD567182F}" type="slidenum">
              <a:rPr lang="en-US" altLang="en-US">
                <a:solidFill>
                  <a:srgbClr val="76787B"/>
                </a:solidFill>
              </a:rPr>
              <a:pPr/>
              <a:t>3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9A7C6-2A75-411D-956F-AFADC670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Marketing Overview for 2012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2" name="Line 33">
            <a:extLst>
              <a:ext uri="{FF2B5EF4-FFF2-40B4-BE49-F238E27FC236}">
                <a16:creationId xmlns:a16="http://schemas.microsoft.com/office/drawing/2014/main" id="{61097265-B956-45B7-8115-2C7007D73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DEEC3-4B41-49F3-A2B7-7A984E577F06}"/>
              </a:ext>
            </a:extLst>
          </p:cNvPr>
          <p:cNvSpPr/>
          <p:nvPr/>
        </p:nvSpPr>
        <p:spPr>
          <a:xfrm>
            <a:off x="454025" y="1003300"/>
            <a:ext cx="75819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Ethnic  Community Outreach: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To reach our ethnic and at-risk customers, SCE has established relationships with: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4" name="TextBox 2">
            <a:extLst>
              <a:ext uri="{FF2B5EF4-FFF2-40B4-BE49-F238E27FC236}">
                <a16:creationId xmlns:a16="http://schemas.microsoft.com/office/drawing/2014/main" id="{BC7F702F-8B9C-4206-832D-71596027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2290763"/>
            <a:ext cx="4953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Community Based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Faith Based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Capitation agencies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City and government partners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Retailers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Conduct grassroots outreach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1C9CDAB-F6A1-4FAA-935E-383CCF11F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75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0">
            <a:extLst>
              <a:ext uri="{FF2B5EF4-FFF2-40B4-BE49-F238E27FC236}">
                <a16:creationId xmlns:a16="http://schemas.microsoft.com/office/drawing/2014/main" id="{7D5CE14E-5310-4668-9016-8A938DCE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89425"/>
            <a:ext cx="7029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Community Forums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Emergency Preparedness Forums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In partnership with the American Red Cross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Ethnic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Door to door canvassing  (for Energy Savings Assistance program)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DF42465E-2CE2-4E1B-8456-D08A7B04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534400" cy="639763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2012 Safety Campaign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5" name="Line 33">
            <a:extLst>
              <a:ext uri="{FF2B5EF4-FFF2-40B4-BE49-F238E27FC236}">
                <a16:creationId xmlns:a16="http://schemas.microsoft.com/office/drawing/2014/main" id="{4510EA76-8167-4D47-A0C2-DD514823D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2">
            <a:extLst>
              <a:ext uri="{FF2B5EF4-FFF2-40B4-BE49-F238E27FC236}">
                <a16:creationId xmlns:a16="http://schemas.microsoft.com/office/drawing/2014/main" id="{FC04C8C7-942D-48D0-9A3B-BC266FDBD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5BE4CE-8C55-4886-A96B-5E4DFD77405F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DD18F5-55E0-443B-A8CB-CC933E37E1CF}"/>
              </a:ext>
            </a:extLst>
          </p:cNvPr>
          <p:cNvSpPr/>
          <p:nvPr/>
        </p:nvSpPr>
        <p:spPr bwMode="auto">
          <a:xfrm>
            <a:off x="414338" y="914400"/>
            <a:ext cx="4462462" cy="5334000"/>
          </a:xfrm>
          <a:prstGeom prst="roundRect">
            <a:avLst/>
          </a:prstGeom>
          <a:solidFill>
            <a:srgbClr val="FFFFCD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Objective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Motivate customers to think about safety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Markets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General Market, Hispanic, Asian (Cambodian, Chinese, Korean, Filipino, Vietnamese), African American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Media Channels: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Broadcast TV, Cable TV, Radio, Out of Home, Online/Digital, Print, Media Relations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Other Channels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 Bill Messaging, SCE.com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Ethnic Community Outreach: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Emergency Preparedness Community Forums (Dare to CARE)</a:t>
            </a:r>
            <a:r>
              <a:rPr lang="en-US" sz="1400" dirty="0">
                <a:latin typeface="+mn-lt"/>
                <a:cs typeface="+mn-cs"/>
              </a:rPr>
              <a:t> </a:t>
            </a:r>
            <a:endParaRPr lang="en-US" sz="800" dirty="0">
              <a:latin typeface="+mn-lt"/>
              <a:cs typeface="+mn-cs"/>
            </a:endParaRP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8EE38A4D-5F6B-41B7-A797-69470241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001E31FF-5E05-4BD5-B7DD-9267FD27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133600"/>
            <a:ext cx="2133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2">
            <a:extLst>
              <a:ext uri="{FF2B5EF4-FFF2-40B4-BE49-F238E27FC236}">
                <a16:creationId xmlns:a16="http://schemas.microsoft.com/office/drawing/2014/main" id="{48F4AAC8-9931-4119-94A9-ED4E1477942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066800"/>
            <a:ext cx="2286000" cy="900113"/>
          </a:xfrm>
        </p:spPr>
      </p:pic>
      <p:pic>
        <p:nvPicPr>
          <p:cNvPr id="18441" name="Picture 2">
            <a:extLst>
              <a:ext uri="{FF2B5EF4-FFF2-40B4-BE49-F238E27FC236}">
                <a16:creationId xmlns:a16="http://schemas.microsoft.com/office/drawing/2014/main" id="{6FE404B7-C507-4136-B70D-BA2C6DAA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1565275"/>
            <a:ext cx="1649412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E3F12F40-6CEB-43B5-A236-F3CD77B6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534400" cy="639763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2012 Summer Readiness Campaign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9" name="Line 33">
            <a:extLst>
              <a:ext uri="{FF2B5EF4-FFF2-40B4-BE49-F238E27FC236}">
                <a16:creationId xmlns:a16="http://schemas.microsoft.com/office/drawing/2014/main" id="{ED3C7D73-D35F-4D33-BD2E-03C46915B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2">
            <a:extLst>
              <a:ext uri="{FF2B5EF4-FFF2-40B4-BE49-F238E27FC236}">
                <a16:creationId xmlns:a16="http://schemas.microsoft.com/office/drawing/2014/main" id="{31D7FDA8-D9E3-4191-AE88-304347919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60B68-5E47-4C9D-939E-C94CF62EF67D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81A072-300B-40E9-B444-820AFD285B05}"/>
              </a:ext>
            </a:extLst>
          </p:cNvPr>
          <p:cNvSpPr/>
          <p:nvPr/>
        </p:nvSpPr>
        <p:spPr bwMode="auto">
          <a:xfrm>
            <a:off x="423863" y="1014413"/>
            <a:ext cx="4833937" cy="5238750"/>
          </a:xfrm>
          <a:prstGeom prst="roundRect">
            <a:avLst/>
          </a:prstGeom>
          <a:solidFill>
            <a:srgbClr val="FFFFCD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Objectives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Encourage conservation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Drive awareness and participation in integrated Demand Side Management programs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Remind customers how to prepare and find information in the unlikely event of rotating outages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Markets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General Market, Hispanic, Asian (Chinese, Korean, Vietnamese)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Media Channels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Print, Radio, Out of Home, Online/Digital, Media Relations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Ethnic Community Outreach: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City of Alhambra ECO Fair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Beaumont Cherry Festival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We Connect event in Santa Ana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Yucaipa Iris Festival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Cinco De Mayo Festival in Santa 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Other Channels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Direct Mail, Email, Outbound Call, Bill Messages, Social Media, SCE.com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6827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Calibri" pitchFamily="34" charset="0"/>
              <a:cs typeface="Calibri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8252D6BE-1708-49FD-B80A-35BF37CD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2613"/>
            <a:ext cx="793750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id="{F53362F6-696E-4BC9-AD40-4EA19330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828675"/>
            <a:ext cx="17526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">
            <a:extLst>
              <a:ext uri="{FF2B5EF4-FFF2-40B4-BE49-F238E27FC236}">
                <a16:creationId xmlns:a16="http://schemas.microsoft.com/office/drawing/2014/main" id="{DC381FA3-93C5-41CF-9F37-42643340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173163"/>
            <a:ext cx="20002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4">
            <a:extLst>
              <a:ext uri="{FF2B5EF4-FFF2-40B4-BE49-F238E27FC236}">
                <a16:creationId xmlns:a16="http://schemas.microsoft.com/office/drawing/2014/main" id="{19E16F55-C388-473F-AD25-CDF668FF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724400"/>
            <a:ext cx="14732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981CDA-A2C4-43E6-AC4D-5C8D3151A89A}"/>
              </a:ext>
            </a:extLst>
          </p:cNvPr>
          <p:cNvSpPr/>
          <p:nvPr/>
        </p:nvSpPr>
        <p:spPr>
          <a:xfrm>
            <a:off x="381000" y="1066800"/>
            <a:ext cx="4876800" cy="5299075"/>
          </a:xfrm>
          <a:prstGeom prst="roundRect">
            <a:avLst/>
          </a:prstGeom>
          <a:solidFill>
            <a:srgbClr val="FFFFCD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5C66AF-0C27-4E73-85D6-047167E6C761}"/>
              </a:ext>
            </a:extLst>
          </p:cNvPr>
          <p:cNvSpPr txBox="1"/>
          <p:nvPr/>
        </p:nvSpPr>
        <p:spPr>
          <a:xfrm>
            <a:off x="0" y="6665913"/>
            <a:ext cx="28384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  <a:cs typeface="+mn-cs"/>
              </a:rPr>
              <a:t>image source: google images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7EE8164-1E45-45FA-A695-01C7EBAF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39763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2012 Income  Qualified Marketing</a:t>
            </a:r>
            <a:r>
              <a:rPr lang="en-US" dirty="0"/>
              <a:t>	</a:t>
            </a:r>
          </a:p>
        </p:txBody>
      </p:sp>
      <p:sp>
        <p:nvSpPr>
          <p:cNvPr id="20485" name="Line 33">
            <a:extLst>
              <a:ext uri="{FF2B5EF4-FFF2-40B4-BE49-F238E27FC236}">
                <a16:creationId xmlns:a16="http://schemas.microsoft.com/office/drawing/2014/main" id="{93AE9EC8-B83C-4E4C-B10E-52D328AE7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8382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B0E53-A611-4E87-92BB-BBABDE9C8F31}"/>
              </a:ext>
            </a:extLst>
          </p:cNvPr>
          <p:cNvSpPr txBox="1"/>
          <p:nvPr/>
        </p:nvSpPr>
        <p:spPr>
          <a:xfrm>
            <a:off x="609600" y="1143000"/>
            <a:ext cx="4648200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Objective: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Increase enrollment and participation, among qualified customers, in CARE and Energy Savings Assistance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Print Advertising: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Markets: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African American (Black Voice, Compton Bulletin, Our Weekly, La Sentinel)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Chinese (World Journal, Sing Tao, China Press LA)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Korean (Korea Times, Korea Daily)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Vietnamese (</a:t>
            </a: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Nguoi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Viet, Viet </a:t>
            </a: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Bao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Saigon Times)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Filipino (</a:t>
            </a: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Balita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US Asia Post, Asian Journal)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Cambodian (Angkor – </a:t>
            </a: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Borei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Timing: July 8 – September 23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Current Estimated Print Advertising Spend*: ~$76,000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Other Channels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Customized mailers in customers’ preferred language to promote ESAP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ESAP specific outbound calls in customers’ preferred language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Door to door canvassing	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Bill Messages and </a:t>
            </a: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Onserts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Social Media, and SCE.com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Calibri" pitchFamily="34" charset="0"/>
                <a:cs typeface="Calibri" pitchFamily="34" charset="0"/>
              </a:rPr>
              <a:t>                    *Includes media buy and production through September.</a:t>
            </a:r>
          </a:p>
        </p:txBody>
      </p:sp>
      <p:sp>
        <p:nvSpPr>
          <p:cNvPr id="20487" name="Slide Number Placeholder 1">
            <a:extLst>
              <a:ext uri="{FF2B5EF4-FFF2-40B4-BE49-F238E27FC236}">
                <a16:creationId xmlns:a16="http://schemas.microsoft.com/office/drawing/2014/main" id="{1B1076BC-0398-4B33-83BB-8DED5B0A4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0EF892-FC76-4E06-8E03-08B92A00AE19}" type="slidenum">
              <a:rPr lang="en-US" altLang="en-US">
                <a:solidFill>
                  <a:srgbClr val="767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7678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8" name="Picture 2">
            <a:extLst>
              <a:ext uri="{FF2B5EF4-FFF2-40B4-BE49-F238E27FC236}">
                <a16:creationId xmlns:a16="http://schemas.microsoft.com/office/drawing/2014/main" id="{FB8E635F-FDD2-41C5-9063-F331739D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73275"/>
            <a:ext cx="3127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3">
            <a:extLst>
              <a:ext uri="{FF2B5EF4-FFF2-40B4-BE49-F238E27FC236}">
                <a16:creationId xmlns:a16="http://schemas.microsoft.com/office/drawing/2014/main" id="{7A5EF2CD-1BEC-4123-A607-944E2B1F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1527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2B5F4E-7607-402C-8B9D-64D0620EB4D5}"/>
              </a:ext>
            </a:extLst>
          </p:cNvPr>
          <p:cNvSpPr/>
          <p:nvPr/>
        </p:nvSpPr>
        <p:spPr>
          <a:xfrm>
            <a:off x="381000" y="1127125"/>
            <a:ext cx="4800600" cy="4892675"/>
          </a:xfrm>
          <a:prstGeom prst="roundRect">
            <a:avLst/>
          </a:prstGeom>
          <a:solidFill>
            <a:srgbClr val="FFFFC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E6809-1F15-4DFD-AF3E-DEDD82F3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2012 Income  Qualified Marketing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7272C-0B8A-447A-9342-9CBFFC4F2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451C34-CBF7-4724-8406-153EA9B2A68F}" type="slidenum">
              <a:rPr lang="en-US" altLang="en-US">
                <a:solidFill>
                  <a:srgbClr val="76787B"/>
                </a:solidFill>
              </a:rPr>
              <a:pPr/>
              <a:t>7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1509" name="Line 33">
            <a:extLst>
              <a:ext uri="{FF2B5EF4-FFF2-40B4-BE49-F238E27FC236}">
                <a16:creationId xmlns:a16="http://schemas.microsoft.com/office/drawing/2014/main" id="{34B45184-BB10-4C14-B362-4B7129F15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DF4D4-439D-4CA6-A3A4-E81662DFEBB0}"/>
              </a:ext>
            </a:extLst>
          </p:cNvPr>
          <p:cNvSpPr/>
          <p:nvPr/>
        </p:nvSpPr>
        <p:spPr>
          <a:xfrm>
            <a:off x="515938" y="1066800"/>
            <a:ext cx="4665662" cy="4354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2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Ethnic Community Outreach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CBO/FBO Outreach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Capitation Agencies - over 200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Grassroots Events with In-language speaking reps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Examples of Ethnic Outreach: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Latino Disability Conference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Hosted by Disability Rights California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Event brought together Latinos with diverse disabilities and provided resources to the community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AgeWell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Staff and Case Manager Training in Orange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Provided training to staff on Income Qualified programs, medical baseline, and DSM programs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Attendance: 60 people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2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2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1511" name="Picture 11">
            <a:extLst>
              <a:ext uri="{FF2B5EF4-FFF2-40B4-BE49-F238E27FC236}">
                <a16:creationId xmlns:a16="http://schemas.microsoft.com/office/drawing/2014/main" id="{A43A41E4-2630-4D89-B5CF-01904107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E689-2416-4CED-A640-351E72885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Appendix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3BB8B86F-14AA-4503-90AA-25E8B956B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99978-11FE-4AEF-AB73-0E4C082A8D07}" type="slidenum">
              <a:rPr lang="en-US" altLang="en-US">
                <a:solidFill>
                  <a:srgbClr val="767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7678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Line 33">
            <a:extLst>
              <a:ext uri="{FF2B5EF4-FFF2-40B4-BE49-F238E27FC236}">
                <a16:creationId xmlns:a16="http://schemas.microsoft.com/office/drawing/2014/main" id="{C1E2E292-24F0-4C5A-97A2-BB7A821CB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766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3766-B608-436A-8787-0E1B5DB6C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BD0F61-2B86-4051-813B-D159DC2CECDC}" type="slidenum">
              <a:rPr lang="en-US" altLang="en-US">
                <a:solidFill>
                  <a:srgbClr val="76787B"/>
                </a:solidFill>
              </a:rPr>
              <a:pPr/>
              <a:t>9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156E93-D8B6-4A99-8B39-518EF1B1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39763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Appendix</a:t>
            </a:r>
            <a:r>
              <a:rPr lang="en-US" dirty="0"/>
              <a:t>	</a:t>
            </a:r>
          </a:p>
        </p:txBody>
      </p:sp>
      <p:sp>
        <p:nvSpPr>
          <p:cNvPr id="23556" name="Line 33">
            <a:extLst>
              <a:ext uri="{FF2B5EF4-FFF2-40B4-BE49-F238E27FC236}">
                <a16:creationId xmlns:a16="http://schemas.microsoft.com/office/drawing/2014/main" id="{2955640C-AC23-4828-80F2-84A1DFB25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F41C2963-887A-49AF-83A4-35B98E05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0600"/>
            <a:ext cx="8115300" cy="53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ABBCF79D-2BBE-4285-A207-21F96668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E leading the way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EC100252E44FB9BACF31BCC995F3" ma:contentTypeVersion="0" ma:contentTypeDescription="Create a new document." ma:contentTypeScope="" ma:versionID="5a3a5c87dd7c008eefae3395ffc49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22137-4FF7-4177-BA90-A69E11C10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F65F9F-BAE2-47E2-912F-90FEF3B77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7B750-6AFE-443F-8FB4-5451750C5FA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 leading the way</Template>
  <TotalTime>8363</TotalTime>
  <Words>734</Words>
  <Application>Microsoft Office PowerPoint</Application>
  <PresentationFormat>On-screen Show (4:3)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ＭＳ Ｐゴシック</vt:lpstr>
      <vt:lpstr>Tahoma</vt:lpstr>
      <vt:lpstr>Verdana</vt:lpstr>
      <vt:lpstr>Courier New</vt:lpstr>
      <vt:lpstr>SCE leading the way</vt:lpstr>
      <vt:lpstr>LIOB Meeting: Communications Section</vt:lpstr>
      <vt:lpstr>Marketing Overview for 2012 </vt:lpstr>
      <vt:lpstr>Marketing Overview for 2012 </vt:lpstr>
      <vt:lpstr>2012 Safety Campaign</vt:lpstr>
      <vt:lpstr>2012 Summer Readiness Campaign </vt:lpstr>
      <vt:lpstr>2012 Income  Qualified Marketing </vt:lpstr>
      <vt:lpstr>2012 Income  Qualified Marketing</vt:lpstr>
      <vt:lpstr>Appendix</vt:lpstr>
      <vt:lpstr>Appendix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California Edison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vucl</dc:creator>
  <cp:lastModifiedBy>Bonner, Michael B.</cp:lastModifiedBy>
  <cp:revision>522</cp:revision>
  <cp:lastPrinted>2012-07-09T18:35:12Z</cp:lastPrinted>
  <dcterms:created xsi:type="dcterms:W3CDTF">2011-08-10T14:55:54Z</dcterms:created>
  <dcterms:modified xsi:type="dcterms:W3CDTF">2021-01-04T22:04:25Z</dcterms:modified>
</cp:coreProperties>
</file>