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56" r:id="rId5"/>
    <p:sldId id="757" r:id="rId6"/>
    <p:sldId id="768" r:id="rId7"/>
    <p:sldId id="767" r:id="rId8"/>
    <p:sldId id="739" r:id="rId9"/>
    <p:sldId id="740" r:id="rId10"/>
    <p:sldId id="748" r:id="rId11"/>
    <p:sldId id="741" r:id="rId12"/>
    <p:sldId id="742" r:id="rId13"/>
    <p:sldId id="743" r:id="rId14"/>
    <p:sldId id="744" r:id="rId15"/>
    <p:sldId id="752" r:id="rId16"/>
    <p:sldId id="769" r:id="rId17"/>
    <p:sldId id="770" r:id="rId18"/>
    <p:sldId id="772" r:id="rId19"/>
    <p:sldId id="773" r:id="rId20"/>
    <p:sldId id="774" r:id="rId21"/>
    <p:sldId id="775" r:id="rId22"/>
    <p:sldId id="697" r:id="rId23"/>
    <p:sldId id="571" r:id="rId24"/>
    <p:sldId id="777" r:id="rId25"/>
    <p:sldId id="778" r:id="rId26"/>
    <p:sldId id="776" r:id="rId27"/>
    <p:sldId id="780" r:id="rId28"/>
    <p:sldId id="779" r:id="rId29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3333FF"/>
    <a:srgbClr val="66FFFF"/>
    <a:srgbClr val="CCECFF"/>
    <a:srgbClr val="FF9900"/>
    <a:srgbClr val="EBF7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437" autoAdjust="0"/>
    <p:restoredTop sz="98044" autoAdjust="0"/>
  </p:normalViewPr>
  <p:slideViewPr>
    <p:cSldViewPr>
      <p:cViewPr varScale="1">
        <p:scale>
          <a:sx n="107" d="100"/>
          <a:sy n="107" d="100"/>
        </p:scale>
        <p:origin x="570" y="108"/>
      </p:cViewPr>
      <p:guideLst>
        <p:guide orient="horz" pos="816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707" y="-8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D0EC1F-EADB-4FBF-A63D-6D937B0379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12466-5439-4A63-BAFF-E43F03B55B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2F6613-27CF-42D8-BCB1-71A1F44E4768}" type="datetimeFigureOut">
              <a:rPr lang="en-US"/>
              <a:pPr>
                <a:defRPr/>
              </a:pPr>
              <a:t>1/4/2021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E105-0D52-438E-877F-FB2D16A7A3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02769-9DC9-468E-BCD1-789C234C4F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EDB602-AACD-4DB0-BC2A-2E2789AD30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CEA1AC-B5B6-4516-8C81-7A3C97979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EA445-F976-435F-BCAE-2F95FAD8BB5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31A695-971D-4DF2-8FED-20DF246CCBCA}" type="datetimeFigureOut">
              <a:rPr lang="en-US"/>
              <a:pPr>
                <a:defRPr/>
              </a:pPr>
              <a:t>1/4/2021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4ACD76-356C-4251-838C-68679C432D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73F939E-9DCC-426D-AC4C-67DE4F387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3166" tIns="46583" rIns="93166" bIns="4658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1520C-829F-4366-B1B3-0F74C3688F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F0696-0EFD-4CBA-8903-DFF4B084FA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FD639B8-5A56-40F4-B8AF-87AF46110D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69E3C4AB-6E52-4EF6-99BB-FC062C2D28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5388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55BD85D1-A41D-4A01-B79F-99BE82E2D8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C2D246B-ACC2-496F-A880-01A4D60D66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3E157F-D485-48FA-9FBE-7A5CF9ED56B3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2AE4304B-8B16-43F3-93DD-32C6C36CD9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693738"/>
            <a:ext cx="46180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95B98F19-2E1C-4A92-B56B-2C3A628A77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8ECAC-69C0-4EEF-BC4E-631F2B4A58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340623-67F2-4662-9EFB-6F38C5511AFD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E839275A-8E38-4C11-B3E8-A8F7CF88BD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693738"/>
            <a:ext cx="46180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B432B0BF-F53A-4052-919A-9715946EC2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95321-B585-485D-B074-31DC21FFE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F221DF-EAAD-47D6-93F9-0D093ACDC15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D23D12F8-091D-4537-916B-36B08B97F8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773194E4-200A-4D60-9519-8AEF672B9F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E8D74-D175-4E0E-A8EB-9A522C671E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3647A2-D22F-42C7-A3B7-66A54B1843AA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B14CDAB4-1060-40A8-A51A-D855718339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4E742523-03FA-43FE-B70F-5FAEAB2FC6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93206-D9BB-471B-86EA-00166AADE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6ADC5A-9958-40C4-9591-E0C8259CCFE0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E17D62C2-6C47-4BC7-A012-4AA45C9CB5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242690A2-AC85-4D3D-BB14-DA8195B5E3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C1362-A389-46DB-8693-B3E33A98C5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AB95AD-599B-4843-9D1E-1E8937487FD6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6582CF24-C5C5-4FFA-8499-35E5E3ADE3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A02404B4-FCAE-4190-8006-39D2D37C50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62004-E9AF-4187-85B7-8E17F4BF3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EBFE3C-E4D5-47BB-97CD-B73AD46C173C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CA0DED1C-12FC-4E43-B5F9-CFB2E99721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9C57A35B-9017-4865-85C0-C7ABA08F52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65080-1C1A-4015-B71B-45D6D4ABE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07DD98-809C-4E04-A159-861A3F2D8ADE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AEA9DCCF-CD31-43A7-8CC6-29C99FCC15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17D5E948-5D0D-4F00-8052-A10B012055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2D29E-2D08-4A3E-8DFD-4E79223646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7B8D9F-CEEE-4EAA-9B49-14282A85E67A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A196CA4A-82FC-4874-9921-220324AC28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AA7B5F32-1DA2-4810-B900-30F794BD6F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0BC78-97B9-4D65-B3A3-C344D1E22B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28DD83-8D1C-4AEC-8229-8A6189F710B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840BAC72-47FA-42B5-8935-E8BE820FF1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1245C67D-89A1-40A4-85F5-EC65C32B0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073C2-71A3-417B-B8A5-7B930C325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9034E4-77A8-437D-AEFA-191A0C3A2A58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214381F-C10C-4601-82BE-99665C0D3D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14A7EFA7-8DC1-4399-93B2-DF35691F0C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FD916-DD49-44CD-9B39-DB9474566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DC772D-2F4F-40A6-809B-5484429F3231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3DA8F56A-B708-4B66-A32E-9F83A751BE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0143FFF8-6A52-4ADE-98A1-15EE480D12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3E6AA-F955-4944-B7AB-D358B03F0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6903CA-6604-4411-872C-F3D9E56D7C21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2DB69FD6-8EDF-4DB7-BAC3-701A98B04B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144D54CC-A85B-4CDF-89FA-6D0F4A1C70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2A44B-FF5F-463F-99F2-BE8484623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454BDB-EA81-44CD-BB28-0A62301DBD5B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ADA8F824-61A3-4E45-89A4-BB8A3F42EA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F847AD8C-ED2F-4219-9D24-09A37EF09B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ACAA2-5416-4575-BA17-53AC18274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A8A6EE-79CC-4A6A-8A74-91EF72A2C46A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C3B152E9-14ED-454C-BE73-957662EF9B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D19BF8B1-BF84-4060-8364-4C0F90625A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17A6D-1232-47DF-A4AE-33EE0D544C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1BF4B8-8F3B-45ED-AB6A-44BA7F7CD1C8}" type="slidenum">
              <a:rPr lang="en-US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0F2F092F-6B4C-4013-9298-06E9F8D637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9FADDBE4-6313-4803-86CA-91727B0041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91E11-D8F2-4ECA-B768-72542A9D5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CD00FC-46C7-40BA-AC2E-88558F51C590}" type="slidenum">
              <a:rPr lang="en-US" altLang="en-US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2F7B4317-3B3B-4A59-9DBE-D1401ACB97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5388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CDBD3266-4CEF-41DB-89A8-64E1E1A373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726B20EF-634F-4002-A8CC-312DAD758E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ED8F05-F09A-4B69-8617-D861AEB9B078}" type="slidenum">
              <a:rPr lang="en-US" altLang="en-US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CA29AAE0-5DBC-4389-8E9A-007EAC1D8E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1FCF0965-8BB3-44F1-9FFE-B911845FFD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9C9B2-7CBD-434D-8F8C-44D91A8B3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581F0E-9107-4D9A-9927-110E4E453669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BED9CC9A-3D1F-4CCA-9C5D-A51CFB3520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1529373B-D80D-4D86-A6C0-A266BBF846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5944A-8632-4FB7-AEE4-CD4320D660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05D92E-D7D7-484B-870D-F4FC49683735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C2B55E63-87B9-41D4-AA88-9E837F78A4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B7D86747-E74C-456C-8FE9-4A5C25A9C6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521BA-0962-4828-A862-727CE6D88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F692A7-B9BD-499E-9DCF-51A0D10BD71A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B71EDD51-1BB3-437B-9185-755F33A5E5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F9BF2773-1347-46FC-B042-15EBB23821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9FA39-917A-4047-A7B1-941FEAACC6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88FE0B-0148-4392-85A7-B619C2062D37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10EC8AB1-2135-4502-B7E5-7AE1D97596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BD25D650-5077-4887-9D81-96800AD26B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A69C6-F9F6-4E1D-880F-1045795F00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E820CA-2E4B-4962-8C80-9AAFBEEE818D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DBAAE550-ADB7-44BD-AE2F-326D0F55F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693738"/>
            <a:ext cx="46180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A30C6AA0-A400-475B-AF2E-EB4B39C8A0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967C7-AD80-495D-BE3E-061984798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64BC09-FC42-470C-B397-E2649C3BDD7F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553E0F56-478B-4DA2-B197-8F0A50528D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693738"/>
            <a:ext cx="46180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99956E99-63C6-4C72-BC19-CBD507A869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76664-59F6-48DB-A51D-429B1DE7D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E761C3-9C02-4D29-8D0A-A0329465958E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702056F4-6B00-4455-B1F9-2B06F93C59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1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1" y="4853414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1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AB5B6376-667E-4237-983E-850410C2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01DC9-4E41-4916-B00E-7F997F7876AE}" type="datetime1">
              <a:rPr lang="en-US"/>
              <a:pPr>
                <a:defRPr/>
              </a:pPr>
              <a:t>1/4/2021</a:t>
            </a:fld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D801C7D-763D-4F2E-ACC3-161CB966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0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ETFlogoFinalRGBweb.jpg">
            <a:extLst>
              <a:ext uri="{FF2B5EF4-FFF2-40B4-BE49-F238E27FC236}">
                <a16:creationId xmlns:a16="http://schemas.microsoft.com/office/drawing/2014/main" id="{9D4CAB93-74BF-42D4-9629-DD2C65C20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48400"/>
            <a:ext cx="1195165" cy="365760"/>
          </a:xfrm>
          <a:prstGeom prst="rect">
            <a:avLst/>
          </a:prstGeom>
          <a:gradFill flip="none" rotWithShape="1">
            <a:gsLst>
              <a:gs pos="0">
                <a:srgbClr val="E6DCAC">
                  <a:alpha val="41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1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1" y="5533219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7B036E37-1A3D-4D94-ADD5-E2643DE8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88C1A-093E-489F-AAF3-8E9C8072DB38}" type="datetime1">
              <a:rPr lang="en-US"/>
              <a:pPr>
                <a:defRPr/>
              </a:pPr>
              <a:t>1/4/2021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61F0FD-BF35-418A-9C1A-8490031C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5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ETFlogoFinalRGBweb.jpg">
            <a:extLst>
              <a:ext uri="{FF2B5EF4-FFF2-40B4-BE49-F238E27FC236}">
                <a16:creationId xmlns:a16="http://schemas.microsoft.com/office/drawing/2014/main" id="{EB9955DC-E645-4A0B-B06D-D1217324C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48400"/>
            <a:ext cx="1195165" cy="365760"/>
          </a:xfrm>
          <a:prstGeom prst="rect">
            <a:avLst/>
          </a:prstGeom>
          <a:gradFill flip="none" rotWithShape="1">
            <a:gsLst>
              <a:gs pos="0">
                <a:srgbClr val="E6DCAC">
                  <a:alpha val="41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82C6C4A7-C17C-49B4-A3D9-38DFD209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9F7E6-9672-46A4-9B98-833C1EE6DB6B}" type="datetime1">
              <a:rPr lang="en-US"/>
              <a:pPr>
                <a:defRPr/>
              </a:pPr>
              <a:t>1/4/2021</a:t>
            </a:fld>
            <a:endParaRPr lang="en-US" dirty="0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560BDC56-E681-419F-ACDA-CD610EDBA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ETFlogoFinalRGBweb.jpg">
            <a:extLst>
              <a:ext uri="{FF2B5EF4-FFF2-40B4-BE49-F238E27FC236}">
                <a16:creationId xmlns:a16="http://schemas.microsoft.com/office/drawing/2014/main" id="{EEA8F844-12F8-4C86-91BD-DAE324B817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48400"/>
            <a:ext cx="1195165" cy="365760"/>
          </a:xfrm>
          <a:prstGeom prst="rect">
            <a:avLst/>
          </a:prstGeom>
          <a:gradFill flip="none" rotWithShape="1">
            <a:gsLst>
              <a:gs pos="0">
                <a:srgbClr val="E6DCAC">
                  <a:alpha val="41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3D799D-CD20-4DEA-976D-2977E30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7FB6F-BCAD-4492-9D51-A4D0321C915C}" type="datetime1">
              <a:rPr lang="en-US"/>
              <a:pPr>
                <a:defRPr/>
              </a:pPr>
              <a:t>1/4/2021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CE0649-AD4E-4F67-8F2E-CCE5565A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87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CETFlogoFinalRGBweb.jpg">
            <a:extLst>
              <a:ext uri="{FF2B5EF4-FFF2-40B4-BE49-F238E27FC236}">
                <a16:creationId xmlns:a16="http://schemas.microsoft.com/office/drawing/2014/main" id="{B0569ED0-4DF4-470B-BF76-16490C3BA8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48400"/>
            <a:ext cx="1195165" cy="365760"/>
          </a:xfrm>
          <a:prstGeom prst="rect">
            <a:avLst/>
          </a:prstGeom>
          <a:gradFill flip="none" rotWithShape="1">
            <a:gsLst>
              <a:gs pos="0">
                <a:srgbClr val="E6DCAC">
                  <a:alpha val="41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09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ETFlogoFinalRGBweb.jpg">
            <a:extLst>
              <a:ext uri="{FF2B5EF4-FFF2-40B4-BE49-F238E27FC236}">
                <a16:creationId xmlns:a16="http://schemas.microsoft.com/office/drawing/2014/main" id="{A0A84EFF-1A94-4351-9FDA-6C02A416D4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48400"/>
            <a:ext cx="1195165" cy="365760"/>
          </a:xfrm>
          <a:prstGeom prst="rect">
            <a:avLst/>
          </a:prstGeom>
          <a:gradFill flip="none" rotWithShape="1">
            <a:gsLst>
              <a:gs pos="0">
                <a:srgbClr val="E6DCAC">
                  <a:alpha val="41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 algn="ctr">
              <a:defRPr b="1">
                <a:solidFill>
                  <a:srgbClr val="EBF7FF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C000"/>
              </a:buClr>
              <a:buSzPct val="72000"/>
              <a:buFont typeface="Wingdings" pitchFamily="2" charset="2"/>
              <a:buChar char="Ø"/>
              <a:defRPr sz="3000" b="1">
                <a:solidFill>
                  <a:srgbClr val="EBF7FF"/>
                </a:solidFill>
                <a:effectLst/>
              </a:defRPr>
            </a:lvl1pPr>
            <a:lvl2pPr>
              <a:buClr>
                <a:srgbClr val="FFC000"/>
              </a:buClr>
              <a:buFont typeface="Webdings" pitchFamily="18" charset="2"/>
              <a:buChar char=""/>
              <a:defRPr b="1">
                <a:solidFill>
                  <a:srgbClr val="EBF7FF"/>
                </a:solidFill>
                <a:effectLst/>
              </a:defRPr>
            </a:lvl2pPr>
            <a:lvl3pPr>
              <a:buClr>
                <a:srgbClr val="FFC000"/>
              </a:buClr>
              <a:buFont typeface="Wingdings 3" pitchFamily="18" charset="2"/>
              <a:buChar char=""/>
              <a:defRPr b="1">
                <a:solidFill>
                  <a:srgbClr val="EBF7FF"/>
                </a:solidFill>
                <a:effectLst/>
              </a:defRPr>
            </a:lvl3pPr>
            <a:lvl4pPr>
              <a:defRPr b="1">
                <a:solidFill>
                  <a:srgbClr val="EBF7FF"/>
                </a:solidFill>
                <a:effectLst/>
              </a:defRPr>
            </a:lvl4pPr>
            <a:lvl5pPr>
              <a:defRPr b="1">
                <a:solidFill>
                  <a:srgbClr val="EBF7FF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02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CETFlogoFinalRGBweb.jpg">
            <a:extLst>
              <a:ext uri="{FF2B5EF4-FFF2-40B4-BE49-F238E27FC236}">
                <a16:creationId xmlns:a16="http://schemas.microsoft.com/office/drawing/2014/main" id="{F53A8642-9082-4183-AA95-240471DBB9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48400"/>
            <a:ext cx="1195165" cy="365760"/>
          </a:xfrm>
          <a:prstGeom prst="rect">
            <a:avLst/>
          </a:prstGeom>
          <a:gradFill flip="none" rotWithShape="1">
            <a:gsLst>
              <a:gs pos="0">
                <a:srgbClr val="E6DCAC">
                  <a:alpha val="41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855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6A2A9673-25C0-4D6C-A881-939D3A80C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1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5" name="Content Placeholder 3" descr="CETFlogoFinalRGBweb.jpg">
            <a:extLst>
              <a:ext uri="{FF2B5EF4-FFF2-40B4-BE49-F238E27FC236}">
                <a16:creationId xmlns:a16="http://schemas.microsoft.com/office/drawing/2014/main" id="{204CC944-CF2D-4505-A4F6-869925E3B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48400"/>
            <a:ext cx="1195165" cy="365760"/>
          </a:xfrm>
          <a:prstGeom prst="rect">
            <a:avLst/>
          </a:prstGeom>
          <a:gradFill flip="none" rotWithShape="1">
            <a:gsLst>
              <a:gs pos="0">
                <a:srgbClr val="E6DCAC">
                  <a:alpha val="41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1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8">
            <a:extLst>
              <a:ext uri="{FF2B5EF4-FFF2-40B4-BE49-F238E27FC236}">
                <a16:creationId xmlns:a16="http://schemas.microsoft.com/office/drawing/2014/main" id="{3B01953E-DA91-45B9-BB2E-8C2923621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5DEF0-A229-4616-A494-D25870750999}" type="datetime1">
              <a:rPr lang="en-US"/>
              <a:pPr>
                <a:defRPr/>
              </a:pPr>
              <a:t>1/4/2021</a:t>
            </a:fld>
            <a:endParaRPr lang="en-US" dirty="0"/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52FD584E-BA4F-4346-BE10-B888E3DC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0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ETFlogoFinalRGBweb.jpg">
            <a:extLst>
              <a:ext uri="{FF2B5EF4-FFF2-40B4-BE49-F238E27FC236}">
                <a16:creationId xmlns:a16="http://schemas.microsoft.com/office/drawing/2014/main" id="{D340B0E4-B30A-49F3-9DBE-A4D4773F54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48400"/>
            <a:ext cx="1195165" cy="365760"/>
          </a:xfrm>
          <a:prstGeom prst="rect">
            <a:avLst/>
          </a:prstGeom>
          <a:gradFill flip="none" rotWithShape="1">
            <a:gsLst>
              <a:gs pos="0">
                <a:srgbClr val="E6DCAC">
                  <a:alpha val="41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1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502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CDC21A44-54EB-4E3F-99BF-B7B6E3E05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1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8" name="Content Placeholder 3" descr="CETFlogoFinalRGBweb.jpg">
            <a:extLst>
              <a:ext uri="{FF2B5EF4-FFF2-40B4-BE49-F238E27FC236}">
                <a16:creationId xmlns:a16="http://schemas.microsoft.com/office/drawing/2014/main" id="{4BA32CC9-0FD8-4932-854E-F7E697C174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48400"/>
            <a:ext cx="1195165" cy="365760"/>
          </a:xfrm>
          <a:prstGeom prst="rect">
            <a:avLst/>
          </a:prstGeom>
          <a:gradFill flip="none" rotWithShape="1">
            <a:gsLst>
              <a:gs pos="0">
                <a:srgbClr val="E6DCAC">
                  <a:alpha val="41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1" y="5410201"/>
            <a:ext cx="86106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49"/>
            <a:ext cx="4290557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8" y="666749"/>
            <a:ext cx="4292242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7"/>
            <a:ext cx="429055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9">
            <a:extLst>
              <a:ext uri="{FF2B5EF4-FFF2-40B4-BE49-F238E27FC236}">
                <a16:creationId xmlns:a16="http://schemas.microsoft.com/office/drawing/2014/main" id="{327D6650-BD0F-4A72-B859-7666C4716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7EDB-AD1C-4085-8DCD-7692C45A1DAE}" type="datetime1">
              <a:rPr lang="en-US"/>
              <a:pPr>
                <a:defRPr/>
              </a:pPr>
              <a:t>1/4/2021</a:t>
            </a:fld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B4A4CE1-4673-46A6-81A2-5B29BEC8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7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CETFlogoFinalRGBweb.jpg">
            <a:extLst>
              <a:ext uri="{FF2B5EF4-FFF2-40B4-BE49-F238E27FC236}">
                <a16:creationId xmlns:a16="http://schemas.microsoft.com/office/drawing/2014/main" id="{9B848A78-9B20-4B27-9557-448AD9859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48400"/>
            <a:ext cx="1195165" cy="365760"/>
          </a:xfrm>
          <a:prstGeom prst="rect">
            <a:avLst/>
          </a:prstGeom>
          <a:gradFill flip="none" rotWithShape="1">
            <a:gsLst>
              <a:gs pos="0">
                <a:srgbClr val="E6DCAC">
                  <a:alpha val="41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60814F0D-CD7C-4CBE-B666-25D3625D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68934-4009-4A64-B31B-DB2509FC342C}" type="datetime1">
              <a:rPr lang="en-US"/>
              <a:pPr>
                <a:defRPr/>
              </a:pPr>
              <a:t>1/4/2021</a:t>
            </a:fld>
            <a:endParaRPr lang="en-US" dirty="0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FB31360C-C0B8-425E-9BAE-B8A14518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0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CETFlogoFinalRGBweb.jpg">
            <a:extLst>
              <a:ext uri="{FF2B5EF4-FFF2-40B4-BE49-F238E27FC236}">
                <a16:creationId xmlns:a16="http://schemas.microsoft.com/office/drawing/2014/main" id="{6F02814C-0CC7-42D0-9D61-EA2C656FBA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48400"/>
            <a:ext cx="1195165" cy="365760"/>
          </a:xfrm>
          <a:prstGeom prst="rect">
            <a:avLst/>
          </a:prstGeom>
          <a:gradFill flip="none" rotWithShape="1">
            <a:gsLst>
              <a:gs pos="0">
                <a:srgbClr val="E6DCAC">
                  <a:alpha val="41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3626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1B3CDAA2-253F-4BA2-8632-806174442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1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6" name="Content Placeholder 3" descr="CETFlogoFinalRGBweb.jpg">
            <a:extLst>
              <a:ext uri="{FF2B5EF4-FFF2-40B4-BE49-F238E27FC236}">
                <a16:creationId xmlns:a16="http://schemas.microsoft.com/office/drawing/2014/main" id="{3C447AC2-9F3A-4A4C-B570-137ECE0113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48400"/>
            <a:ext cx="1195165" cy="365760"/>
          </a:xfrm>
          <a:prstGeom prst="rect">
            <a:avLst/>
          </a:prstGeom>
          <a:gradFill flip="none" rotWithShape="1">
            <a:gsLst>
              <a:gs pos="0">
                <a:srgbClr val="E6DCAC">
                  <a:alpha val="41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1" y="5486403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1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>
            <a:extLst>
              <a:ext uri="{FF2B5EF4-FFF2-40B4-BE49-F238E27FC236}">
                <a16:creationId xmlns:a16="http://schemas.microsoft.com/office/drawing/2014/main" id="{E4C6729E-776B-4472-89E5-5D64BB802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D87B-1862-46B9-8147-BB0F2FF685F3}" type="datetime1">
              <a:rPr lang="en-US"/>
              <a:pPr>
                <a:defRPr/>
              </a:pPr>
              <a:t>1/4/2021</a:t>
            </a:fld>
            <a:endParaRPr lang="en-US" dirty="0"/>
          </a:p>
        </p:txBody>
      </p:sp>
      <p:sp>
        <p:nvSpPr>
          <p:cNvPr id="8" name="Footer Placeholder 28">
            <a:extLst>
              <a:ext uri="{FF2B5EF4-FFF2-40B4-BE49-F238E27FC236}">
                <a16:creationId xmlns:a16="http://schemas.microsoft.com/office/drawing/2014/main" id="{637F0E3E-08F5-4A33-9E2B-35D39DA29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0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9F7A10FD-A52F-495E-9211-E89FD8D30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1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9" name="Text Placeholder 7">
            <a:extLst>
              <a:ext uri="{FF2B5EF4-FFF2-40B4-BE49-F238E27FC236}">
                <a16:creationId xmlns:a16="http://schemas.microsoft.com/office/drawing/2014/main" id="{E201FB8D-B53B-4C78-A64F-3BABE58863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76BD726-A22C-412B-BF01-6C0B0245C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642217-B9F9-4B10-88C7-403ED052D64A}" type="datetime1">
              <a:rPr lang="en-US"/>
              <a:pPr>
                <a:defRPr/>
              </a:pPr>
              <a:t>1/4/2021</a:t>
            </a:fld>
            <a:endParaRPr lang="en-US" dirty="0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45DCCF50-84FF-4378-8C41-4FF3D7C9F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4E568-9326-48CE-9AC1-A6166A9B6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471A6"/>
                </a:solidFill>
                <a:latin typeface="Franklin Gothic Book" panose="020B0503020102020204" pitchFamily="34" charset="0"/>
              </a:defRPr>
            </a:lvl1pPr>
          </a:lstStyle>
          <a:p>
            <a:fld id="{1D49D9F2-3C80-443B-94C7-8BEF49556AF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39B11269-A57C-4F03-894F-1EEB04F86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5EAEAB32-82A4-4C4C-8C71-9EBADAF735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1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5BCE0266-AAD8-49CD-974B-4D8F8E587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1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  <p:sldLayoutId id="2147484527" r:id="rId12"/>
    <p:sldLayoutId id="2147484528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>
            <a:extLst>
              <a:ext uri="{FF2B5EF4-FFF2-40B4-BE49-F238E27FC236}">
                <a16:creationId xmlns:a16="http://schemas.microsoft.com/office/drawing/2014/main" id="{0A9E53FA-5791-4E78-89D7-6486A8958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590800"/>
            <a:ext cx="2767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A514B8-5AE8-4407-B76D-AD14C225B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3886200"/>
            <a:ext cx="8686800" cy="1222375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CPUC</a:t>
            </a:r>
            <a:b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Income Oversight  Board</a:t>
            </a:r>
            <a:b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29, 2015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364" name="Group 15">
            <a:extLst>
              <a:ext uri="{FF2B5EF4-FFF2-40B4-BE49-F238E27FC236}">
                <a16:creationId xmlns:a16="http://schemas.microsoft.com/office/drawing/2014/main" id="{EACA2C14-8BBD-4E70-AB53-5A8B68CA29CD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667000"/>
            <a:ext cx="6477000" cy="914400"/>
            <a:chOff x="1447800" y="3200400"/>
            <a:chExt cx="7543800" cy="1052513"/>
          </a:xfrm>
        </p:grpSpPr>
        <p:pic>
          <p:nvPicPr>
            <p:cNvPr id="15366" name="Picture 5" descr="fibre.jpg">
              <a:extLst>
                <a:ext uri="{FF2B5EF4-FFF2-40B4-BE49-F238E27FC236}">
                  <a16:creationId xmlns:a16="http://schemas.microsoft.com/office/drawing/2014/main" id="{47DA7D17-5DC5-426F-8AC2-9F366E5BF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200400"/>
              <a:ext cx="666750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6" descr="broadband-fiber.jpg">
              <a:extLst>
                <a:ext uri="{FF2B5EF4-FFF2-40B4-BE49-F238E27FC236}">
                  <a16:creationId xmlns:a16="http://schemas.microsoft.com/office/drawing/2014/main" id="{40FAB71E-9FF5-4896-A976-481054FEF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150" y="3200400"/>
              <a:ext cx="63023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7" descr="globe.jpg">
              <a:extLst>
                <a:ext uri="{FF2B5EF4-FFF2-40B4-BE49-F238E27FC236}">
                  <a16:creationId xmlns:a16="http://schemas.microsoft.com/office/drawing/2014/main" id="{8B70E0AA-9FA9-4ED3-A428-1BF46F91D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3200400"/>
              <a:ext cx="1066800" cy="105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48" descr="http://www.corda.com/images/left_braille.png">
              <a:extLst>
                <a:ext uri="{FF2B5EF4-FFF2-40B4-BE49-F238E27FC236}">
                  <a16:creationId xmlns:a16="http://schemas.microsoft.com/office/drawing/2014/main" id="{462E846B-247B-4C3C-9817-BD2E7020E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50" y="3200400"/>
              <a:ext cx="685800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49" descr="http://online.altec.org/pt3/teacher_kids_computer2.jpg">
              <a:extLst>
                <a:ext uri="{FF2B5EF4-FFF2-40B4-BE49-F238E27FC236}">
                  <a16:creationId xmlns:a16="http://schemas.microsoft.com/office/drawing/2014/main" id="{B2CF199B-6A1D-45D5-A523-38CFB56C2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2800" y="3200400"/>
              <a:ext cx="1022350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54" descr="pcb04090022.jpg">
              <a:extLst>
                <a:ext uri="{FF2B5EF4-FFF2-40B4-BE49-F238E27FC236}">
                  <a16:creationId xmlns:a16="http://schemas.microsoft.com/office/drawing/2014/main" id="{3F1C1B78-79B3-41BA-9A67-B097D82E5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550" y="3200400"/>
              <a:ext cx="56038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55" descr="パソコンを使っている人たち">
              <a:extLst>
                <a:ext uri="{FF2B5EF4-FFF2-40B4-BE49-F238E27FC236}">
                  <a16:creationId xmlns:a16="http://schemas.microsoft.com/office/drawing/2014/main" id="{FAB044D7-12EE-4186-960D-B2F740160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550" y="3200400"/>
              <a:ext cx="78898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62">
              <a:extLst>
                <a:ext uri="{FF2B5EF4-FFF2-40B4-BE49-F238E27FC236}">
                  <a16:creationId xmlns:a16="http://schemas.microsoft.com/office/drawing/2014/main" id="{52DA7567-8E5B-4A5B-83F7-19242C048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950" y="3200400"/>
              <a:ext cx="762000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18" descr="Children in a Circle Holding Hands">
              <a:extLst>
                <a:ext uri="{FF2B5EF4-FFF2-40B4-BE49-F238E27FC236}">
                  <a16:creationId xmlns:a16="http://schemas.microsoft.com/office/drawing/2014/main" id="{24BB97B3-31CE-4C67-B855-32644A5B8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700" y="3200400"/>
              <a:ext cx="1485900" cy="105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Content Placeholder 3" descr="CETFlogoFinalRGBweb.jpg">
            <a:extLst>
              <a:ext uri="{FF2B5EF4-FFF2-40B4-BE49-F238E27FC236}">
                <a16:creationId xmlns:a16="http://schemas.microsoft.com/office/drawing/2014/main" id="{EDE507F2-4132-471C-A2C7-F9AF5913ED45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09802" y="304800"/>
            <a:ext cx="4780658" cy="1463040"/>
          </a:xfrm>
          <a:prstGeom prst="rect">
            <a:avLst/>
          </a:prstGeom>
          <a:gradFill flip="none" rotWithShape="1">
            <a:gsLst>
              <a:gs pos="0">
                <a:srgbClr val="E6DCAC">
                  <a:alpha val="41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252EDC6-B917-4803-AF1C-B4905EC96787}"/>
              </a:ext>
            </a:extLst>
          </p:cNvPr>
          <p:cNvSpPr/>
          <p:nvPr/>
        </p:nvSpPr>
        <p:spPr>
          <a:xfrm>
            <a:off x="7689850" y="6149975"/>
            <a:ext cx="1447800" cy="66516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800750-25E8-4ECA-A87F-A59E3DC75EF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91600" cy="762000"/>
          </a:xfrm>
          <a:prstGeom prst="rect">
            <a:avLst/>
          </a:prstGeom>
          <a:effec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EBF7FF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en-US" sz="4000" cap="none">
                <a:solidFill>
                  <a:schemeClr val="tx1"/>
                </a:solidFill>
              </a:rPr>
              <a:t>2015 Statewide Survey Results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0B56E135-38DE-4EA8-B345-65BC39374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92238"/>
            <a:ext cx="8961438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B32F55F-2861-4035-8ACF-D4EC0548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cap="none" dirty="0">
                <a:solidFill>
                  <a:schemeClr val="tx1"/>
                </a:solidFill>
              </a:rPr>
              <a:t>2015 Statewide Survey Results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5603" name="Picture 1">
            <a:extLst>
              <a:ext uri="{FF2B5EF4-FFF2-40B4-BE49-F238E27FC236}">
                <a16:creationId xmlns:a16="http://schemas.microsoft.com/office/drawing/2014/main" id="{FE468E67-091E-40DC-AF25-929298A37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" b="2197"/>
          <a:stretch>
            <a:fillRect/>
          </a:stretch>
        </p:blipFill>
        <p:spPr bwMode="auto">
          <a:xfrm>
            <a:off x="228600" y="762000"/>
            <a:ext cx="86868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8235-4976-42EE-8E02-E12E447F0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sz="3200" cap="none" dirty="0"/>
            </a:br>
            <a:r>
              <a:rPr lang="en-US" sz="3200" cap="none" dirty="0"/>
              <a:t> Digital Divide is Greatest for the Disadvantaged</a:t>
            </a:r>
            <a:br>
              <a:rPr lang="en-US" sz="3200" cap="none" dirty="0"/>
            </a:br>
            <a:endParaRPr lang="en-US" sz="3200" dirty="0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F60676A8-A9BE-49D7-90B3-86CA2FCDA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373563"/>
          </a:xfrm>
        </p:spPr>
        <p:txBody>
          <a:bodyPr/>
          <a:lstStyle/>
          <a:p>
            <a:pPr algn="ctr">
              <a:spcBef>
                <a:spcPts val="300"/>
              </a:spcBef>
              <a:buFont typeface="Wingdings" pitchFamily="2" charset="2"/>
              <a:buNone/>
            </a:pPr>
            <a:r>
              <a:rPr lang="en-US" altLang="en-US" sz="2800"/>
              <a:t>Percentage of Californians with Broadband at Home </a:t>
            </a:r>
          </a:p>
          <a:p>
            <a:r>
              <a:rPr lang="en-US" altLang="en-US" sz="2800"/>
              <a:t>65% of Households Earning Less Than $20,000 a Year    (16% by smart phone only – 35% not connected) </a:t>
            </a:r>
          </a:p>
          <a:p>
            <a:r>
              <a:rPr lang="en-US" altLang="en-US" sz="2800"/>
              <a:t>63% of Households with Spanish-Speakers                 (21% by smart phone only – 37% not connected)</a:t>
            </a:r>
          </a:p>
          <a:p>
            <a:r>
              <a:rPr lang="en-US" altLang="en-US" sz="2800"/>
              <a:t>59% of People with Disabilities                                    (8% by smart phone only – 41% not connected)</a:t>
            </a:r>
          </a:p>
          <a:p>
            <a:r>
              <a:rPr lang="en-US" altLang="en-US" sz="2800"/>
              <a:t>57% of Adults Age 65 or Older – Seniors                    (1% by smart phone only – 43% not connected)</a:t>
            </a:r>
          </a:p>
          <a:p>
            <a:r>
              <a:rPr lang="en-US" altLang="en-US" sz="2800"/>
              <a:t>52% of Non-High School Graduates                          (18% by smart phone only – 48% not connected)</a:t>
            </a:r>
            <a:endParaRPr lang="en-US" altLang="en-US"/>
          </a:p>
          <a:p>
            <a:pPr lvl="1">
              <a:spcBef>
                <a:spcPts val="300"/>
              </a:spcBef>
            </a:pPr>
            <a:endParaRPr lang="en-US" altLang="en-US" sz="2000"/>
          </a:p>
          <a:p>
            <a:pPr lvl="1">
              <a:spcBef>
                <a:spcPts val="300"/>
              </a:spcBef>
            </a:pPr>
            <a:endParaRPr lang="en-US" altLang="en-US"/>
          </a:p>
          <a:p>
            <a:pPr>
              <a:spcBef>
                <a:spcPts val="300"/>
              </a:spcBef>
            </a:pPr>
            <a:endParaRPr lang="en-US" altLang="en-US" sz="2800"/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US" altLang="en-US" sz="2800"/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endParaRPr lang="en-US" altLang="en-US"/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endParaRPr lang="en-US" altLang="en-US"/>
          </a:p>
          <a:p>
            <a:pPr>
              <a:spcBef>
                <a:spcPts val="12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E9F50D9-923E-4AF0-AAC7-39EBB390AB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686800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California Emerging Technology Fund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BE5C6A6-D5B7-4456-BE43-09524E37D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181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3600" b="1" dirty="0">
                <a:solidFill>
                  <a:schemeClr val="tx1"/>
                </a:solidFill>
                <a:latin typeface="+mj-lt"/>
              </a:rPr>
              <a:t>There are 3 primary barriers to broadband adoption by low-income households: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3600" b="1" dirty="0">
                <a:solidFill>
                  <a:schemeClr val="tx1"/>
                </a:solidFill>
                <a:latin typeface="+mj-lt"/>
              </a:rPr>
              <a:t>Cost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3600" b="1" dirty="0">
                <a:solidFill>
                  <a:schemeClr val="tx1"/>
                </a:solidFill>
                <a:latin typeface="+mj-lt"/>
              </a:rPr>
              <a:t>Relevance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3600" b="1" dirty="0">
                <a:solidFill>
                  <a:schemeClr val="tx1"/>
                </a:solidFill>
                <a:latin typeface="+mj-lt"/>
              </a:rPr>
              <a:t>Digital Literacy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3600" b="1" dirty="0">
                <a:solidFill>
                  <a:schemeClr val="tx1"/>
                </a:solidFill>
                <a:latin typeface="+mj-lt"/>
              </a:rPr>
              <a:t>Effective Digital Inclusion programs  must address all 3 barriers to tackle the  “wall of poverty”.</a:t>
            </a:r>
          </a:p>
          <a:p>
            <a:pPr>
              <a:buClr>
                <a:schemeClr val="bg1"/>
              </a:buClr>
              <a:buSzPct val="120000"/>
              <a:buFont typeface="Wingdings" pitchFamily="2" charset="2"/>
              <a:buChar char="§"/>
              <a:defRPr/>
            </a:pP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22CA9A1-F446-48C6-A26A-B56D17479B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686800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California Emerging Technology Fund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F1DE493-7784-4B9E-AEFB-53BC4AA5E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334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CETF has obligated all $60M seed capital which will be expended by 2017.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New public policy and additional resources are needed to close the Digital Divide.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Major opportunities exist for Digital Inclusion: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FCC Broadband Lifeline Proceeding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Corporate Consolidations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California Advanced Services Fund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Partnerships with Energy Utilities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Education Policy</a:t>
            </a:r>
          </a:p>
          <a:p>
            <a:pPr>
              <a:buClr>
                <a:schemeClr val="bg1"/>
              </a:buClr>
              <a:buSzPct val="120000"/>
              <a:buFont typeface="Wingdings" pitchFamily="2" charset="2"/>
              <a:buChar char="§"/>
              <a:defRPr/>
            </a:pP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8A4D186-1CC2-42CA-837A-A415392D87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686800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California Emerging Technology Fund</a:t>
            </a:r>
            <a:b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FCC Broadband Lifeline Proceeding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B9A7B35-2F12-4DD6-89CE-E0198DC6F1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4876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3600" b="1" dirty="0">
                <a:solidFill>
                  <a:schemeClr val="tx1"/>
                </a:solidFill>
                <a:latin typeface="+mj-lt"/>
              </a:rPr>
              <a:t>CETF seeks affordable rate and funding for CBOs as “trusted messengers”: </a:t>
            </a:r>
            <a:r>
              <a:rPr lang="en-US" sz="3600" b="1" i="1" dirty="0">
                <a:solidFill>
                  <a:schemeClr val="tx1"/>
                </a:solidFill>
                <a:latin typeface="+mj-lt"/>
              </a:rPr>
              <a:t>Internet For All Now 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(IFAN).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3600" b="1" dirty="0">
                <a:solidFill>
                  <a:schemeClr val="tx1"/>
                </a:solidFill>
                <a:latin typeface="+mj-lt"/>
              </a:rPr>
              <a:t>Growing support:  54 Groups; 50 Officials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Speaker-elect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Rendon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, Senate President de Leon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Letter from 24 Legislators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Los Angeles City Council and Mayor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Garcetti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3600" b="1" dirty="0">
                <a:solidFill>
                  <a:schemeClr val="tx1"/>
                </a:solidFill>
                <a:latin typeface="+mj-lt"/>
              </a:rPr>
              <a:t>67,000 signed petition; emails to FCC.</a:t>
            </a:r>
          </a:p>
          <a:p>
            <a:pPr>
              <a:buClr>
                <a:schemeClr val="bg1"/>
              </a:buClr>
              <a:buSzPct val="120000"/>
              <a:buFont typeface="Wingdings" pitchFamily="2" charset="2"/>
              <a:buChar char="§"/>
              <a:defRPr/>
            </a:pP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5EE6F5C-6680-44B2-B6B6-2C104D4649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686800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California Emerging Technology Fund</a:t>
            </a:r>
            <a:b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Corporate Consolidations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77DAD53-0D8C-4A6E-AF87-372EF0061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915400" cy="5257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CETF is a legal party in regulatory proceedings on corporate consolidations with standard recommendations on public benefits for deployment (3) and adoption (5): 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Comcast-TWC-Charter (CPUC ALJ PD)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AT&amp;T-DirecTV (FCC Requirements)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Frontier-Verizon (MOU with Frontier)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b="1" dirty="0" err="1">
                <a:solidFill>
                  <a:schemeClr val="tx1"/>
                </a:solidFill>
                <a:latin typeface="+mj-lt"/>
              </a:rPr>
              <a:t>Altice-Suddenlink</a:t>
            </a:r>
            <a:endParaRPr lang="en-US" b="1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Charter-TWC-Bright House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Seek “appropriate, fair, and comparable” obligations for affordable broadband until FCC Broadband Lifeline Program is operational.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920636F-7912-46F5-9BFE-741E6BA887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686800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California Emerging Technology Fund</a:t>
            </a:r>
            <a:b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California Advanced Services Fund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A962B49-2892-4775-94FB-2AB9DB944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5029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Established by CPUC and Legislature by reform of high-cost telephony fund.  CASF is primarily an infrastructure fund:  $315M to date.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Broadband Infrastructure Projects ($270M)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Revolving Loan Fund ($5M)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Regional Consortia ($15M)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Publicly-Subsidized Multi-Unit Housing ($25M)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Applications for infrastructure projects exceed available funding by $6M – need more funding.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Opportunity to set goals for the future (AB238).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95FCF-A631-4F1C-933B-21A595B665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Consortia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2771" name="Picture 3" descr="S:\Administration\Graphics_CETF\Regional_Consortia\2014-2015A_AR2015_regional-consorta1.jpg">
            <a:extLst>
              <a:ext uri="{FF2B5EF4-FFF2-40B4-BE49-F238E27FC236}">
                <a16:creationId xmlns:a16="http://schemas.microsoft.com/office/drawing/2014/main" id="{0656C939-11C1-4362-A18C-753076A52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5668963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S:\Administration\Graphics_CETF\Regional_Consortia\2014-2015A_AR2015_regional-consorta2.jpg">
            <a:extLst>
              <a:ext uri="{FF2B5EF4-FFF2-40B4-BE49-F238E27FC236}">
                <a16:creationId xmlns:a16="http://schemas.microsoft.com/office/drawing/2014/main" id="{2F46ECA4-67FB-4CAF-93E1-940F775DB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762000"/>
            <a:ext cx="3729037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C7FFA-F085-4A74-A789-ACF65ABF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228600"/>
            <a:ext cx="8763000" cy="198120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sz="32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California Emerging Technology Fund</a:t>
            </a:r>
            <a:br>
              <a:rPr lang="en-US" sz="32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Partnership with Energy Utilities</a:t>
            </a:r>
            <a:br>
              <a:rPr lang="en-US" sz="3000" cap="none" dirty="0"/>
            </a:br>
            <a:br>
              <a:rPr lang="en-US" sz="3000" dirty="0"/>
            </a:br>
            <a:endParaRPr lang="en-US" sz="3000" dirty="0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BC644555-7FBF-4625-A0DA-2EBB1B6D5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648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SMUD Partnership is moving forward: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/>
              <a:t>Pilot showed value and results once process was refined (11,500 letters, 750 calls to CFLIC, 30% adoption).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/>
              <a:t>New manager is engaged and enthusiastic.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/>
              <a:t>New Partnership Agreement is has been signed.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/>
              <a:t>Plan is to send 2,000 letters per week to reach 90,000 remaining low-income customers.</a:t>
            </a:r>
          </a:p>
          <a:p>
            <a:pPr>
              <a:spcBef>
                <a:spcPct val="0"/>
              </a:spcBef>
            </a:pPr>
            <a:r>
              <a:rPr lang="en-US" altLang="en-US"/>
              <a:t>Progress is being made with other utilities: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/>
              <a:t>Sempra meeting resulted in decision to take next steps.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/>
              <a:t>CFLIC is working with SCE (NUCRA will help).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/>
              <a:t>NUCRA focused on LA Region (LADWP, SCG, SCAPA).</a:t>
            </a: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CPUC and LIOB are key to encouraging this strategy and investments by energy utilities in CBOs.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altLang="en-US" sz="280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altLang="en-US" sz="2800"/>
          </a:p>
          <a:p>
            <a:pPr>
              <a:spcBef>
                <a:spcPct val="0"/>
              </a:spcBef>
            </a:pPr>
            <a:endParaRPr lang="en-US" altLang="en-US" sz="280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altLang="en-US" sz="2800"/>
          </a:p>
          <a:p>
            <a:pPr lvl="1">
              <a:spcBef>
                <a:spcPct val="0"/>
              </a:spcBef>
              <a:buFont typeface="Webdings" pitchFamily="18" charset="2"/>
              <a:buNone/>
            </a:pPr>
            <a:endParaRPr lang="en-US" altLang="en-US" sz="2400"/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endParaRPr lang="en-US" altLang="en-US" sz="2600"/>
          </a:p>
          <a:p>
            <a:pPr>
              <a:spcBef>
                <a:spcPts val="1200"/>
              </a:spcBef>
            </a:pPr>
            <a:endParaRPr lang="en-US" altLang="en-US" sz="2800"/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endParaRPr lang="en-US" altLang="en-US"/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/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/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/>
          </a:p>
          <a:p>
            <a:pPr lvl="1">
              <a:spcBef>
                <a:spcPts val="1200"/>
              </a:spcBef>
              <a:buFont typeface="Webdings" pitchFamily="18" charset="2"/>
              <a:buNone/>
            </a:pPr>
            <a:endParaRPr lang="en-US" altLang="en-US" sz="2600"/>
          </a:p>
          <a:p>
            <a:pPr>
              <a:spcBef>
                <a:spcPts val="12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76E8B69F-5137-4B49-A435-D4F1EE4A7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40000" contrast="-10000"/>
          </a:blip>
          <a:srcRect/>
          <a:stretch>
            <a:fillRect/>
          </a:stretch>
        </p:blipFill>
        <p:spPr bwMode="auto">
          <a:xfrm>
            <a:off x="269875" y="2057400"/>
            <a:ext cx="354012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A520E2-49D1-401D-AB8B-BDBC723B3F37}"/>
              </a:ext>
            </a:extLst>
          </p:cNvPr>
          <p:cNvSpPr/>
          <p:nvPr/>
        </p:nvSpPr>
        <p:spPr>
          <a:xfrm>
            <a:off x="0" y="1295415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0"/>
                <a:solidFill>
                  <a:srgbClr val="EBF7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CONNECT</a:t>
            </a:r>
            <a:r>
              <a:rPr lang="en-US" sz="2800" b="1" cap="all" dirty="0">
                <a:ln w="0"/>
                <a:solidFill>
                  <a:srgbClr val="EBF7FF"/>
                </a:soli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  <a:sym typeface="Wingdings 2"/>
              </a:rPr>
              <a:t></a:t>
            </a:r>
            <a:r>
              <a:rPr lang="en-US" sz="2800" b="1" cap="all" dirty="0">
                <a:ln w="0"/>
                <a:solidFill>
                  <a:srgbClr val="EBF7FF"/>
                </a:soli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 COMMUNICATE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  <a:sym typeface="Wingdings 2"/>
              </a:rPr>
              <a:t></a:t>
            </a:r>
            <a:r>
              <a:rPr lang="en-US" sz="2800" b="1" dirty="0">
                <a:solidFill>
                  <a:srgbClr val="EBF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  <a:sym typeface="Wingdings 2"/>
              </a:rPr>
              <a:t> </a:t>
            </a:r>
            <a:r>
              <a:rPr lang="en-US" sz="2800" b="1" cap="all" dirty="0">
                <a:ln w="0"/>
                <a:solidFill>
                  <a:srgbClr val="EBF7FF"/>
                </a:soli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COMPETE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35DE6-0882-4DC8-986A-B9561CA4F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09800"/>
            <a:ext cx="8686800" cy="3505200"/>
          </a:xfrm>
          <a:ln>
            <a:miter lim="800000"/>
            <a:headEnd/>
            <a:tailEnd/>
          </a:ln>
        </p:spPr>
        <p:txBody>
          <a:bodyPr/>
          <a:lstStyle/>
          <a:p>
            <a:pPr marL="7938" indent="9525" algn="ctr"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Mobilize leadership statewide to close the </a:t>
            </a:r>
          </a:p>
          <a:p>
            <a:pPr marL="7938" indent="9525" algn="ctr"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Digital Divide by accelerating the deployment and adoption of broadband to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unserved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underserved communities. </a:t>
            </a:r>
          </a:p>
          <a:p>
            <a:pPr marL="7938" indent="9525" algn="ctr"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Ensure that California is a global leader in the availability and use of broadband technology.</a:t>
            </a:r>
          </a:p>
          <a:p>
            <a:pPr marL="7938" indent="9525" algn="ctr">
              <a:buFontTx/>
              <a:buNone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2800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focus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 2"/>
              </a:rPr>
              <a:t></a:t>
            </a:r>
            <a:r>
              <a:rPr lang="en-US" sz="2800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action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 2"/>
              </a:rPr>
              <a:t>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 2"/>
              </a:rPr>
              <a:t> </a:t>
            </a:r>
            <a:r>
              <a:rPr lang="en-US" sz="2800" cap="all" dirty="0">
                <a:ln w="0"/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results</a:t>
            </a:r>
            <a:r>
              <a:rPr lang="en-US" sz="2800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389" name="Title 7">
            <a:extLst>
              <a:ext uri="{FF2B5EF4-FFF2-40B4-BE49-F238E27FC236}">
                <a16:creationId xmlns:a16="http://schemas.microsoft.com/office/drawing/2014/main" id="{E21AF985-406A-4EF0-A122-689A2CAD66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 cap="none">
                <a:solidFill>
                  <a:schemeClr val="tx1"/>
                </a:solidFill>
              </a:rPr>
              <a:t>CALIFORNIA EMERGING TECHNOLOGY FUND </a:t>
            </a:r>
            <a:br>
              <a:rPr lang="en-US" altLang="en-US" cap="none">
                <a:solidFill>
                  <a:schemeClr val="tx1"/>
                </a:solidFill>
              </a:rPr>
            </a:br>
            <a:r>
              <a:rPr lang="en-US" altLang="en-US" cap="none">
                <a:solidFill>
                  <a:schemeClr val="tx1"/>
                </a:solidFill>
              </a:rPr>
              <a:t>Mission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B9D09806-DFB2-41BD-8DEA-DD158A322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678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Effective strategies tackle the “wall of poverty.”</a:t>
            </a: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School2Home successfully integrates technology into teaching and learning with deep parent engagement: </a:t>
            </a:r>
          </a:p>
          <a:p>
            <a:pPr lvl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Low-performing middle schools in poor neighborhoods.</a:t>
            </a:r>
          </a:p>
          <a:p>
            <a:pPr lvl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Transforms school culture with 10 Core Components.</a:t>
            </a:r>
          </a:p>
          <a:p>
            <a:pPr lvl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Closes both Digital Divide and Achievement Gap.</a:t>
            </a:r>
          </a:p>
          <a:p>
            <a:pPr lvl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Policy needs to focus on low-income neighborhoods.</a:t>
            </a:r>
          </a:p>
          <a:p>
            <a:pPr lvl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School2Home model is “centerpiece” of NT.</a:t>
            </a: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Neighborhood Transformation integrates existing resources to tackle “wall of poverty” and achieve higher return on both public and private investments.</a:t>
            </a:r>
            <a:endParaRPr lang="en-US" altLang="en-US" sz="2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altLang="en-US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altLang="en-US" sz="320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Font typeface="Webdings" pitchFamily="18" charset="2"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0005B0-5384-4409-BC25-AE86CD0FA5B4}"/>
              </a:ext>
            </a:extLst>
          </p:cNvPr>
          <p:cNvSpPr txBox="1"/>
          <p:nvPr/>
        </p:nvSpPr>
        <p:spPr>
          <a:xfrm>
            <a:off x="0" y="0"/>
            <a:ext cx="91440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California Emerging Technology Fund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Education and Neighborhood Transformation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en-US" sz="3200" b="1" dirty="0">
              <a:latin typeface="+mj-lt"/>
              <a:cs typeface="+mn-cs"/>
            </a:endParaRPr>
          </a:p>
          <a:p>
            <a:pPr algn="ctr">
              <a:defRPr/>
            </a:pPr>
            <a:endParaRPr lang="en-US" sz="3200" b="1" dirty="0"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E29073A0-4ED3-41A9-97A4-CA644B90158D}"/>
              </a:ext>
            </a:extLst>
          </p:cNvPr>
          <p:cNvSpPr/>
          <p:nvPr/>
        </p:nvSpPr>
        <p:spPr>
          <a:xfrm>
            <a:off x="3124200" y="4648200"/>
            <a:ext cx="2667000" cy="609600"/>
          </a:xfrm>
          <a:prstGeom prst="ellipse">
            <a:avLst/>
          </a:prstGeom>
          <a:solidFill>
            <a:srgbClr val="92D05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DF0E6C-3F99-4EC8-96FE-663EC97E52B8}"/>
              </a:ext>
            </a:extLst>
          </p:cNvPr>
          <p:cNvSpPr/>
          <p:nvPr/>
        </p:nvSpPr>
        <p:spPr>
          <a:xfrm>
            <a:off x="1524000" y="1066800"/>
            <a:ext cx="6096000" cy="3200400"/>
          </a:xfrm>
          <a:prstGeom prst="ellipse">
            <a:avLst/>
          </a:prstGeom>
          <a:noFill/>
          <a:ln w="31750">
            <a:solidFill>
              <a:schemeClr val="bg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E5A4D8-0F95-42BD-B045-DF3A47657962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9144000" cy="609600"/>
          </a:xfrm>
          <a:prstGeom prst="rect">
            <a:avLst/>
          </a:prstGeom>
          <a:solidFill>
            <a:srgbClr val="0000CC"/>
          </a:solidFill>
        </p:spPr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Centerpiece of Neighborhood Transformation</a:t>
            </a:r>
            <a:endParaRPr lang="en-US" sz="2400" cap="all" dirty="0">
              <a:solidFill>
                <a:srgbClr val="EBF7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845" name="Picture 3">
            <a:extLst>
              <a:ext uri="{FF2B5EF4-FFF2-40B4-BE49-F238E27FC236}">
                <a16:creationId xmlns:a16="http://schemas.microsoft.com/office/drawing/2014/main" id="{D7FF81BB-71C3-4029-9D5C-F9138B03B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82550"/>
            <a:ext cx="24685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>
            <a:extLst>
              <a:ext uri="{FF2B5EF4-FFF2-40B4-BE49-F238E27FC236}">
                <a16:creationId xmlns:a16="http://schemas.microsoft.com/office/drawing/2014/main" id="{6516209A-20D4-467C-BA21-6C81639E0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52650"/>
            <a:ext cx="365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>
            <a:extLst>
              <a:ext uri="{FF2B5EF4-FFF2-40B4-BE49-F238E27FC236}">
                <a16:creationId xmlns:a16="http://schemas.microsoft.com/office/drawing/2014/main" id="{A27E45A8-B6C6-43B5-A17C-1EF2FF4F1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14700"/>
            <a:ext cx="365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4">
            <a:extLst>
              <a:ext uri="{FF2B5EF4-FFF2-40B4-BE49-F238E27FC236}">
                <a16:creationId xmlns:a16="http://schemas.microsoft.com/office/drawing/2014/main" id="{18967EF3-2494-437C-98AA-A34963569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24300"/>
            <a:ext cx="365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4">
            <a:extLst>
              <a:ext uri="{FF2B5EF4-FFF2-40B4-BE49-F238E27FC236}">
                <a16:creationId xmlns:a16="http://schemas.microsoft.com/office/drawing/2014/main" id="{39E01D54-34FA-4A70-8B8E-3653CF54F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4381500"/>
            <a:ext cx="365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4">
            <a:extLst>
              <a:ext uri="{FF2B5EF4-FFF2-40B4-BE49-F238E27FC236}">
                <a16:creationId xmlns:a16="http://schemas.microsoft.com/office/drawing/2014/main" id="{E282032F-A671-4FD0-8C52-238FEEFC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4343400"/>
            <a:ext cx="365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4">
            <a:extLst>
              <a:ext uri="{FF2B5EF4-FFF2-40B4-BE49-F238E27FC236}">
                <a16:creationId xmlns:a16="http://schemas.microsoft.com/office/drawing/2014/main" id="{D7C0C344-73B8-47C6-BB29-B6BC78D4A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81500"/>
            <a:ext cx="365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4">
            <a:extLst>
              <a:ext uri="{FF2B5EF4-FFF2-40B4-BE49-F238E27FC236}">
                <a16:creationId xmlns:a16="http://schemas.microsoft.com/office/drawing/2014/main" id="{4B828BD0-3F59-4E9F-90FB-DB8BEEEA6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14850"/>
            <a:ext cx="365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4">
            <a:extLst>
              <a:ext uri="{FF2B5EF4-FFF2-40B4-BE49-F238E27FC236}">
                <a16:creationId xmlns:a16="http://schemas.microsoft.com/office/drawing/2014/main" id="{AB5C40DA-6BA0-4E1D-B181-4FA40F189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10050"/>
            <a:ext cx="365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4">
            <a:extLst>
              <a:ext uri="{FF2B5EF4-FFF2-40B4-BE49-F238E27FC236}">
                <a16:creationId xmlns:a16="http://schemas.microsoft.com/office/drawing/2014/main" id="{1FF806C5-7D5F-4DCD-8B56-F76FCFA5B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2228850"/>
            <a:ext cx="365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4">
            <a:extLst>
              <a:ext uri="{FF2B5EF4-FFF2-40B4-BE49-F238E27FC236}">
                <a16:creationId xmlns:a16="http://schemas.microsoft.com/office/drawing/2014/main" id="{6271D15B-849D-479B-ADF0-0EE374DAB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14450"/>
            <a:ext cx="365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74A6083-82B4-4188-8B98-A2179CDCFB80}"/>
              </a:ext>
            </a:extLst>
          </p:cNvPr>
          <p:cNvSpPr/>
          <p:nvPr/>
        </p:nvSpPr>
        <p:spPr>
          <a:xfrm>
            <a:off x="533400" y="914400"/>
            <a:ext cx="8077200" cy="4114800"/>
          </a:xfrm>
          <a:prstGeom prst="roundRect">
            <a:avLst/>
          </a:prstGeom>
          <a:noFill/>
          <a:ln w="53975" cmpd="dbl">
            <a:solidFill>
              <a:srgbClr val="F6BB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5857" name="Group 36">
            <a:extLst>
              <a:ext uri="{FF2B5EF4-FFF2-40B4-BE49-F238E27FC236}">
                <a16:creationId xmlns:a16="http://schemas.microsoft.com/office/drawing/2014/main" id="{A064492F-51EC-47CB-A2F8-502777ECE008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724400"/>
            <a:ext cx="1676400" cy="457200"/>
            <a:chOff x="3048000" y="4495800"/>
            <a:chExt cx="2819400" cy="819150"/>
          </a:xfrm>
        </p:grpSpPr>
        <p:pic>
          <p:nvPicPr>
            <p:cNvPr id="35885" name="Picture 7">
              <a:extLst>
                <a:ext uri="{FF2B5EF4-FFF2-40B4-BE49-F238E27FC236}">
                  <a16:creationId xmlns:a16="http://schemas.microsoft.com/office/drawing/2014/main" id="{F048CBEE-E756-4080-B8A6-9EAF1DF29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480" y="4495800"/>
              <a:ext cx="457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86" name="Picture 7">
              <a:extLst>
                <a:ext uri="{FF2B5EF4-FFF2-40B4-BE49-F238E27FC236}">
                  <a16:creationId xmlns:a16="http://schemas.microsoft.com/office/drawing/2014/main" id="{2A478A1A-37B7-4533-9EF6-33802C380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4611916"/>
              <a:ext cx="457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87" name="Picture 7">
              <a:extLst>
                <a:ext uri="{FF2B5EF4-FFF2-40B4-BE49-F238E27FC236}">
                  <a16:creationId xmlns:a16="http://schemas.microsoft.com/office/drawing/2014/main" id="{0E4AAC73-7B1A-4321-B0E1-B19F3DEFD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495801"/>
              <a:ext cx="457200" cy="77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88" name="Picture 7">
              <a:extLst>
                <a:ext uri="{FF2B5EF4-FFF2-40B4-BE49-F238E27FC236}">
                  <a16:creationId xmlns:a16="http://schemas.microsoft.com/office/drawing/2014/main" id="{0BED7A16-4C4A-4E60-842B-B8E565CE3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4572000"/>
              <a:ext cx="45720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89" name="Picture 7">
              <a:extLst>
                <a:ext uri="{FF2B5EF4-FFF2-40B4-BE49-F238E27FC236}">
                  <a16:creationId xmlns:a16="http://schemas.microsoft.com/office/drawing/2014/main" id="{A36BDD72-AA56-46F6-8822-48D1FF715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535716"/>
              <a:ext cx="457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58" name="TextBox 26">
            <a:extLst>
              <a:ext uri="{FF2B5EF4-FFF2-40B4-BE49-F238E27FC236}">
                <a16:creationId xmlns:a16="http://schemas.microsoft.com/office/drawing/2014/main" id="{75625930-A72E-45CB-A6D9-22B6CE2DA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89538"/>
            <a:ext cx="609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6BB00"/>
                </a:solidFill>
                <a:latin typeface="Tw Cen MT" panose="020B0602020104020603" pitchFamily="34" charset="0"/>
              </a:rPr>
              <a:t>County-City Integrated Human Services Teams</a:t>
            </a:r>
          </a:p>
          <a:p>
            <a:pPr algn="ctr" eaLnBrk="1" hangingPunct="1"/>
            <a:r>
              <a:rPr lang="en-US" altLang="en-US" sz="2400">
                <a:solidFill>
                  <a:srgbClr val="F6BB00"/>
                </a:solidFill>
                <a:latin typeface="Tw Cen MT" panose="020B0602020104020603" pitchFamily="34" charset="0"/>
              </a:rPr>
              <a:t>State-Local Restructuring</a:t>
            </a:r>
          </a:p>
        </p:txBody>
      </p:sp>
      <p:pic>
        <p:nvPicPr>
          <p:cNvPr id="35859" name="Picture 4">
            <a:extLst>
              <a:ext uri="{FF2B5EF4-FFF2-40B4-BE49-F238E27FC236}">
                <a16:creationId xmlns:a16="http://schemas.microsoft.com/office/drawing/2014/main" id="{C414EAB8-21FD-4247-830A-158EA70B2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1409700"/>
            <a:ext cx="365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eft-Right Arrow 29">
            <a:extLst>
              <a:ext uri="{FF2B5EF4-FFF2-40B4-BE49-F238E27FC236}">
                <a16:creationId xmlns:a16="http://schemas.microsoft.com/office/drawing/2014/main" id="{D59F700B-D41F-49DF-BD3B-5D70A6A56644}"/>
              </a:ext>
            </a:extLst>
          </p:cNvPr>
          <p:cNvSpPr/>
          <p:nvPr/>
        </p:nvSpPr>
        <p:spPr>
          <a:xfrm rot="20912155">
            <a:off x="1373188" y="3254375"/>
            <a:ext cx="1096962" cy="109538"/>
          </a:xfrm>
          <a:prstGeom prst="leftRightArrow">
            <a:avLst>
              <a:gd name="adj1" fmla="val 29004"/>
              <a:gd name="adj2" fmla="val 6020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Left-Right Arrow 31">
            <a:extLst>
              <a:ext uri="{FF2B5EF4-FFF2-40B4-BE49-F238E27FC236}">
                <a16:creationId xmlns:a16="http://schemas.microsoft.com/office/drawing/2014/main" id="{B6E39B17-9371-4A9B-B2E0-CBDECFEBC4C2}"/>
              </a:ext>
            </a:extLst>
          </p:cNvPr>
          <p:cNvSpPr/>
          <p:nvPr/>
        </p:nvSpPr>
        <p:spPr>
          <a:xfrm rot="12236509">
            <a:off x="1644650" y="1836738"/>
            <a:ext cx="1646238" cy="111125"/>
          </a:xfrm>
          <a:prstGeom prst="leftRightArrow">
            <a:avLst>
              <a:gd name="adj1" fmla="val 29004"/>
              <a:gd name="adj2" fmla="val 6020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DA07100-8726-46D9-A8EC-6457C97DF25A}"/>
              </a:ext>
            </a:extLst>
          </p:cNvPr>
          <p:cNvSpPr/>
          <p:nvPr/>
        </p:nvSpPr>
        <p:spPr>
          <a:xfrm>
            <a:off x="2514600" y="1219200"/>
            <a:ext cx="762000" cy="304800"/>
          </a:xfrm>
          <a:prstGeom prst="ellipse">
            <a:avLst/>
          </a:prstGeom>
          <a:blipFill dpi="0" rotWithShape="1">
            <a:blip r:embed="rId8" cstate="print">
              <a:alphaModFix amt="62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CBO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89B1338-9BE6-4834-B4AA-2FD9D208EB12}"/>
              </a:ext>
            </a:extLst>
          </p:cNvPr>
          <p:cNvSpPr/>
          <p:nvPr/>
        </p:nvSpPr>
        <p:spPr>
          <a:xfrm>
            <a:off x="5791200" y="1219200"/>
            <a:ext cx="762000" cy="304800"/>
          </a:xfrm>
          <a:prstGeom prst="ellipse">
            <a:avLst/>
          </a:prstGeom>
          <a:blipFill dpi="0" rotWithShape="1">
            <a:blip r:embed="rId8" cstate="print">
              <a:alphaModFix amt="62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CBO</a:t>
            </a:r>
          </a:p>
        </p:txBody>
      </p:sp>
      <p:sp>
        <p:nvSpPr>
          <p:cNvPr id="35" name="Left-Right Arrow 34">
            <a:extLst>
              <a:ext uri="{FF2B5EF4-FFF2-40B4-BE49-F238E27FC236}">
                <a16:creationId xmlns:a16="http://schemas.microsoft.com/office/drawing/2014/main" id="{59C003B0-CEEA-4D23-9678-D08E05934D38}"/>
              </a:ext>
            </a:extLst>
          </p:cNvPr>
          <p:cNvSpPr/>
          <p:nvPr/>
        </p:nvSpPr>
        <p:spPr>
          <a:xfrm rot="11116357">
            <a:off x="1203325" y="2405063"/>
            <a:ext cx="1919288" cy="109537"/>
          </a:xfrm>
          <a:prstGeom prst="leftRightArrow">
            <a:avLst>
              <a:gd name="adj1" fmla="val 29004"/>
              <a:gd name="adj2" fmla="val 6020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Left-Right Arrow 35">
            <a:extLst>
              <a:ext uri="{FF2B5EF4-FFF2-40B4-BE49-F238E27FC236}">
                <a16:creationId xmlns:a16="http://schemas.microsoft.com/office/drawing/2014/main" id="{400E5AF6-887C-4802-9829-67B3821CF6A6}"/>
              </a:ext>
            </a:extLst>
          </p:cNvPr>
          <p:cNvSpPr/>
          <p:nvPr/>
        </p:nvSpPr>
        <p:spPr>
          <a:xfrm rot="19819841">
            <a:off x="1320800" y="3589338"/>
            <a:ext cx="1554163" cy="109537"/>
          </a:xfrm>
          <a:prstGeom prst="leftRightArrow">
            <a:avLst>
              <a:gd name="adj1" fmla="val 29004"/>
              <a:gd name="adj2" fmla="val 6020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78083DE-C479-4315-94C0-FF0A9D41D107}"/>
              </a:ext>
            </a:extLst>
          </p:cNvPr>
          <p:cNvSpPr/>
          <p:nvPr/>
        </p:nvSpPr>
        <p:spPr>
          <a:xfrm>
            <a:off x="2057400" y="3676650"/>
            <a:ext cx="762000" cy="304800"/>
          </a:xfrm>
          <a:prstGeom prst="ellipse">
            <a:avLst/>
          </a:prstGeom>
          <a:blipFill dpi="0" rotWithShape="1">
            <a:blip r:embed="rId8" cstate="print">
              <a:alphaModFix amt="62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CBO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1F3C82-F65F-477D-9DF1-FD0E5845B014}"/>
              </a:ext>
            </a:extLst>
          </p:cNvPr>
          <p:cNvSpPr/>
          <p:nvPr/>
        </p:nvSpPr>
        <p:spPr>
          <a:xfrm>
            <a:off x="7010400" y="3352800"/>
            <a:ext cx="762000" cy="304800"/>
          </a:xfrm>
          <a:prstGeom prst="ellipse">
            <a:avLst/>
          </a:prstGeom>
          <a:blipFill dpi="0" rotWithShape="1">
            <a:blip r:embed="rId8" cstate="print">
              <a:alphaModFix amt="62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CBO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87A35A0-7254-4B6C-8BF8-6FC94AF2D95A}"/>
              </a:ext>
            </a:extLst>
          </p:cNvPr>
          <p:cNvSpPr/>
          <p:nvPr/>
        </p:nvSpPr>
        <p:spPr>
          <a:xfrm>
            <a:off x="5029200" y="4038600"/>
            <a:ext cx="762000" cy="304800"/>
          </a:xfrm>
          <a:prstGeom prst="ellipse">
            <a:avLst/>
          </a:prstGeom>
          <a:blipFill dpi="0" rotWithShape="1">
            <a:blip r:embed="rId8" cstate="print">
              <a:alphaModFix amt="62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CBO</a:t>
            </a:r>
          </a:p>
        </p:txBody>
      </p:sp>
      <p:pic>
        <p:nvPicPr>
          <p:cNvPr id="35869" name="Picture 2">
            <a:extLst>
              <a:ext uri="{FF2B5EF4-FFF2-40B4-BE49-F238E27FC236}">
                <a16:creationId xmlns:a16="http://schemas.microsoft.com/office/drawing/2014/main" id="{34264437-8100-47D5-8105-84F5D8DAC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1314450"/>
            <a:ext cx="26511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0" name="TextBox 41">
            <a:extLst>
              <a:ext uri="{FF2B5EF4-FFF2-40B4-BE49-F238E27FC236}">
                <a16:creationId xmlns:a16="http://schemas.microsoft.com/office/drawing/2014/main" id="{BF4648BB-CE8D-4E20-8E91-EF1A3762C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590800"/>
            <a:ext cx="655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92D050"/>
                </a:solidFill>
                <a:latin typeface="Tw Cen MT" panose="020B0602020104020603" pitchFamily="34" charset="0"/>
              </a:rPr>
              <a:t>Close the Achievement Gap and Digital Divide</a:t>
            </a:r>
          </a:p>
        </p:txBody>
      </p:sp>
      <p:sp>
        <p:nvSpPr>
          <p:cNvPr id="35871" name="TextBox 40">
            <a:extLst>
              <a:ext uri="{FF2B5EF4-FFF2-40B4-BE49-F238E27FC236}">
                <a16:creationId xmlns:a16="http://schemas.microsoft.com/office/drawing/2014/main" id="{43A37F10-859E-420E-AB3D-2CEEB4438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990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w Cen MT" panose="020B0602020104020603" pitchFamily="34" charset="0"/>
              </a:rPr>
              <a:t>School2Home</a:t>
            </a:r>
          </a:p>
        </p:txBody>
      </p:sp>
      <p:sp>
        <p:nvSpPr>
          <p:cNvPr id="51" name="Left-Right Arrow 50">
            <a:extLst>
              <a:ext uri="{FF2B5EF4-FFF2-40B4-BE49-F238E27FC236}">
                <a16:creationId xmlns:a16="http://schemas.microsoft.com/office/drawing/2014/main" id="{0157F922-2216-42D4-A575-F2DD7B2FE514}"/>
              </a:ext>
            </a:extLst>
          </p:cNvPr>
          <p:cNvSpPr/>
          <p:nvPr/>
        </p:nvSpPr>
        <p:spPr>
          <a:xfrm rot="18319114">
            <a:off x="2169319" y="3793332"/>
            <a:ext cx="1279525" cy="109537"/>
          </a:xfrm>
          <a:prstGeom prst="leftRightArrow">
            <a:avLst>
              <a:gd name="adj1" fmla="val 29004"/>
              <a:gd name="adj2" fmla="val 6020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Left-Right Arrow 51">
            <a:extLst>
              <a:ext uri="{FF2B5EF4-FFF2-40B4-BE49-F238E27FC236}">
                <a16:creationId xmlns:a16="http://schemas.microsoft.com/office/drawing/2014/main" id="{9011F2E6-01E2-4B68-B598-570F43EB97D0}"/>
              </a:ext>
            </a:extLst>
          </p:cNvPr>
          <p:cNvSpPr/>
          <p:nvPr/>
        </p:nvSpPr>
        <p:spPr>
          <a:xfrm rot="16200000">
            <a:off x="3930650" y="3617913"/>
            <a:ext cx="1189037" cy="109538"/>
          </a:xfrm>
          <a:prstGeom prst="leftRightArrow">
            <a:avLst>
              <a:gd name="adj1" fmla="val 29004"/>
              <a:gd name="adj2" fmla="val 6020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5874" name="Group 49">
            <a:extLst>
              <a:ext uri="{FF2B5EF4-FFF2-40B4-BE49-F238E27FC236}">
                <a16:creationId xmlns:a16="http://schemas.microsoft.com/office/drawing/2014/main" id="{1D107950-74BF-467A-AD4D-DC0FB2B965B9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3051175"/>
            <a:ext cx="2514600" cy="854075"/>
            <a:chOff x="3352415" y="3648871"/>
            <a:chExt cx="2514985" cy="854543"/>
          </a:xfrm>
        </p:grpSpPr>
        <p:pic>
          <p:nvPicPr>
            <p:cNvPr id="35881" name="Picture 9">
              <a:extLst>
                <a:ext uri="{FF2B5EF4-FFF2-40B4-BE49-F238E27FC236}">
                  <a16:creationId xmlns:a16="http://schemas.microsoft.com/office/drawing/2014/main" id="{75A331C7-C67D-4CEE-B0C5-9F71563163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88171">
              <a:off x="3352415" y="3648871"/>
              <a:ext cx="640080" cy="854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82" name="Group 48">
              <a:extLst>
                <a:ext uri="{FF2B5EF4-FFF2-40B4-BE49-F238E27FC236}">
                  <a16:creationId xmlns:a16="http://schemas.microsoft.com/office/drawing/2014/main" id="{3C52E3EC-CFDE-486B-8C94-BEA138D16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400" y="3798425"/>
              <a:ext cx="1905000" cy="584775"/>
              <a:chOff x="3962400" y="3798425"/>
              <a:chExt cx="1905000" cy="584775"/>
            </a:xfrm>
          </p:grpSpPr>
          <p:sp>
            <p:nvSpPr>
              <p:cNvPr id="35883" name="TextBox 45">
                <a:extLst>
                  <a:ext uri="{FF2B5EF4-FFF2-40B4-BE49-F238E27FC236}">
                    <a16:creationId xmlns:a16="http://schemas.microsoft.com/office/drawing/2014/main" id="{D5E62150-3DB7-43F3-9A4A-A1DA216B36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3798425"/>
                <a:ext cx="1905000" cy="584775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i="1"/>
                  <a:t>Get Connected!</a:t>
                </a:r>
              </a:p>
              <a:p>
                <a:pPr eaLnBrk="1" hangingPunct="1"/>
                <a:r>
                  <a:rPr lang="en-US" altLang="en-US" sz="1400" i="1">
                    <a:solidFill>
                      <a:srgbClr val="00B0F0"/>
                    </a:solidFill>
                    <a:latin typeface="Tw Cen MT" panose="020B0602020104020603" pitchFamily="34" charset="0"/>
                  </a:rPr>
                  <a:t>	Your Life Made Easier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552DF1A-CF8D-4189-ABB2-78CCF9615CCD}"/>
                  </a:ext>
                </a:extLst>
              </p:cNvPr>
              <p:cNvCxnSpPr/>
              <p:nvPr/>
            </p:nvCxnSpPr>
            <p:spPr>
              <a:xfrm>
                <a:off x="4038320" y="4103145"/>
                <a:ext cx="1627437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Left-Right Arrow 52">
            <a:extLst>
              <a:ext uri="{FF2B5EF4-FFF2-40B4-BE49-F238E27FC236}">
                <a16:creationId xmlns:a16="http://schemas.microsoft.com/office/drawing/2014/main" id="{AF9C5AF2-AAED-4B57-B7E6-1AA9865E2B1B}"/>
              </a:ext>
            </a:extLst>
          </p:cNvPr>
          <p:cNvSpPr/>
          <p:nvPr/>
        </p:nvSpPr>
        <p:spPr>
          <a:xfrm rot="20433058">
            <a:off x="6015038" y="1873250"/>
            <a:ext cx="1554162" cy="109538"/>
          </a:xfrm>
          <a:prstGeom prst="leftRightArrow">
            <a:avLst>
              <a:gd name="adj1" fmla="val 29004"/>
              <a:gd name="adj2" fmla="val 6020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Left-Right Arrow 53">
            <a:extLst>
              <a:ext uri="{FF2B5EF4-FFF2-40B4-BE49-F238E27FC236}">
                <a16:creationId xmlns:a16="http://schemas.microsoft.com/office/drawing/2014/main" id="{6B1D98C1-BBFC-48A6-9042-1D5EA681AC1E}"/>
              </a:ext>
            </a:extLst>
          </p:cNvPr>
          <p:cNvSpPr/>
          <p:nvPr/>
        </p:nvSpPr>
        <p:spPr>
          <a:xfrm rot="14701048">
            <a:off x="5821363" y="3851275"/>
            <a:ext cx="1281112" cy="109538"/>
          </a:xfrm>
          <a:prstGeom prst="leftRightArrow">
            <a:avLst>
              <a:gd name="adj1" fmla="val 29004"/>
              <a:gd name="adj2" fmla="val 6020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Left-Right Arrow 54">
            <a:extLst>
              <a:ext uri="{FF2B5EF4-FFF2-40B4-BE49-F238E27FC236}">
                <a16:creationId xmlns:a16="http://schemas.microsoft.com/office/drawing/2014/main" id="{BBF5BC4C-42DA-451A-AA8D-52115A32A1E9}"/>
              </a:ext>
            </a:extLst>
          </p:cNvPr>
          <p:cNvSpPr/>
          <p:nvPr/>
        </p:nvSpPr>
        <p:spPr>
          <a:xfrm rot="15410101">
            <a:off x="5425281" y="3780632"/>
            <a:ext cx="1006475" cy="109538"/>
          </a:xfrm>
          <a:prstGeom prst="leftRightArrow">
            <a:avLst>
              <a:gd name="adj1" fmla="val 29004"/>
              <a:gd name="adj2" fmla="val 6020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Left-Right Arrow 55">
            <a:extLst>
              <a:ext uri="{FF2B5EF4-FFF2-40B4-BE49-F238E27FC236}">
                <a16:creationId xmlns:a16="http://schemas.microsoft.com/office/drawing/2014/main" id="{034AD137-D61A-4A49-BF21-E7E13AF51BE2}"/>
              </a:ext>
            </a:extLst>
          </p:cNvPr>
          <p:cNvSpPr/>
          <p:nvPr/>
        </p:nvSpPr>
        <p:spPr>
          <a:xfrm rot="13529386">
            <a:off x="6176963" y="3679825"/>
            <a:ext cx="1462088" cy="109537"/>
          </a:xfrm>
          <a:prstGeom prst="leftRightArrow">
            <a:avLst>
              <a:gd name="adj1" fmla="val 29004"/>
              <a:gd name="adj2" fmla="val 6020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Left-Right Arrow 56">
            <a:extLst>
              <a:ext uri="{FF2B5EF4-FFF2-40B4-BE49-F238E27FC236}">
                <a16:creationId xmlns:a16="http://schemas.microsoft.com/office/drawing/2014/main" id="{D6AD9A61-1174-4868-82CF-523B9851989A}"/>
              </a:ext>
            </a:extLst>
          </p:cNvPr>
          <p:cNvSpPr/>
          <p:nvPr/>
        </p:nvSpPr>
        <p:spPr>
          <a:xfrm>
            <a:off x="6248400" y="2381250"/>
            <a:ext cx="1646238" cy="109538"/>
          </a:xfrm>
          <a:prstGeom prst="leftRightArrow">
            <a:avLst>
              <a:gd name="adj1" fmla="val 29004"/>
              <a:gd name="adj2" fmla="val 6020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80" name="TextBox 57">
            <a:extLst>
              <a:ext uri="{FF2B5EF4-FFF2-40B4-BE49-F238E27FC236}">
                <a16:creationId xmlns:a16="http://schemas.microsoft.com/office/drawing/2014/main" id="{E2FB2BB2-6F54-4901-B49D-0CCEE1DD2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483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92D050"/>
                </a:solidFill>
                <a:latin typeface="Tw Cen MT" panose="020B0602020104020603" pitchFamily="34" charset="0"/>
              </a:rPr>
              <a:t>5 Big Outcomes:  Employment</a:t>
            </a:r>
            <a:r>
              <a:rPr lang="en-US" altLang="en-US" sz="2000" b="1">
                <a:solidFill>
                  <a:srgbClr val="92D050"/>
                </a:solidFill>
                <a:latin typeface="Tw Cen MT" panose="020B0602020104020603" pitchFamily="34" charset="0"/>
                <a:sym typeface="Wingdings 3" panose="05040102010807070707" pitchFamily="18" charset="2"/>
              </a:rPr>
              <a:t> Education Poverty Crime Health</a:t>
            </a:r>
            <a:endParaRPr lang="en-US" altLang="en-US" sz="2000" b="1">
              <a:solidFill>
                <a:srgbClr val="92D050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5CAE-6344-4AA2-ABCC-88014B25C4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Humor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3D58F287-D4C4-4DFE-A86C-A23DD133A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8275"/>
            <a:ext cx="4460875" cy="646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27BE4D02-0CB8-4939-BE85-57FA53254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6021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200">
                <a:solidFill>
                  <a:schemeClr val="tx1"/>
                </a:solidFill>
              </a:rPr>
              <a:t>LIOB would be a welcomed ally on key strategies:</a:t>
            </a:r>
          </a:p>
          <a:p>
            <a:pPr lvl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FCC Broadband Lifeline Proceeding</a:t>
            </a:r>
          </a:p>
          <a:p>
            <a:pPr lvl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Additional Funding for CASF</a:t>
            </a:r>
          </a:p>
          <a:p>
            <a:pPr lvl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Education Policy (School2Home Model and NT) </a:t>
            </a:r>
          </a:p>
          <a:p>
            <a:pPr>
              <a:spcBef>
                <a:spcPct val="0"/>
              </a:spcBef>
            </a:pPr>
            <a:r>
              <a:rPr lang="en-US" altLang="en-US" sz="3200">
                <a:solidFill>
                  <a:schemeClr val="tx1"/>
                </a:solidFill>
              </a:rPr>
              <a:t>LIOB would be a powerful voice and collaborator on partnerships with energy utilities: </a:t>
            </a:r>
          </a:p>
          <a:p>
            <a:pPr lvl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Consider endorsing strategy and sending letter of recommendation to CPUC Commission.</a:t>
            </a:r>
          </a:p>
          <a:p>
            <a:pPr lvl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Align energy efficient programs with Digital Inclusion.</a:t>
            </a:r>
          </a:p>
          <a:p>
            <a:pPr lvl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LIOB sponsor roundtable with energy utilities.</a:t>
            </a:r>
          </a:p>
          <a:p>
            <a:pPr lvl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Train CBOs participating in energy efficiency programs.</a:t>
            </a:r>
          </a:p>
          <a:p>
            <a:pPr lvl="1">
              <a:spcBef>
                <a:spcPct val="0"/>
              </a:spcBef>
            </a:pPr>
            <a:endParaRPr lang="en-US" altLang="en-US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altLang="en-US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altLang="en-US" sz="320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Font typeface="Webdings" pitchFamily="18" charset="2"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3DC88-0CDA-434B-860C-43661C0B5B12}"/>
              </a:ext>
            </a:extLst>
          </p:cNvPr>
          <p:cNvSpPr txBox="1"/>
          <p:nvPr/>
        </p:nvSpPr>
        <p:spPr>
          <a:xfrm>
            <a:off x="0" y="0"/>
            <a:ext cx="91440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CPUC Low Income Oversight Board</a:t>
            </a:r>
          </a:p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Opportunities to Tackle Poverty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en-US" sz="3200" b="1" dirty="0">
              <a:latin typeface="+mj-lt"/>
              <a:cs typeface="+mn-cs"/>
            </a:endParaRPr>
          </a:p>
          <a:p>
            <a:pPr algn="ctr">
              <a:defRPr/>
            </a:pPr>
            <a:endParaRPr lang="en-US" sz="3200" b="1" dirty="0"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B51C94D4-DEDE-4ACF-8CF6-07ECF3099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40000" contrast="-10000"/>
          </a:blip>
          <a:srcRect/>
          <a:stretch>
            <a:fillRect/>
          </a:stretch>
        </p:blipFill>
        <p:spPr bwMode="auto">
          <a:xfrm>
            <a:off x="269875" y="2057400"/>
            <a:ext cx="354012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E84749-308B-437A-B52D-611B33FB4B0C}"/>
              </a:ext>
            </a:extLst>
          </p:cNvPr>
          <p:cNvSpPr/>
          <p:nvPr/>
        </p:nvSpPr>
        <p:spPr>
          <a:xfrm>
            <a:off x="0" y="1295415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0"/>
                <a:solidFill>
                  <a:srgbClr val="EBF7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CONNECT</a:t>
            </a:r>
            <a:r>
              <a:rPr lang="en-US" sz="2800" b="1" cap="all" dirty="0">
                <a:ln w="0"/>
                <a:solidFill>
                  <a:srgbClr val="EBF7FF"/>
                </a:soli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  <a:sym typeface="Wingdings 2"/>
              </a:rPr>
              <a:t></a:t>
            </a:r>
            <a:r>
              <a:rPr lang="en-US" sz="2800" b="1" cap="all" dirty="0">
                <a:ln w="0"/>
                <a:solidFill>
                  <a:srgbClr val="EBF7FF"/>
                </a:soli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 COMMUNICATE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  <a:sym typeface="Wingdings 2"/>
              </a:rPr>
              <a:t></a:t>
            </a:r>
            <a:r>
              <a:rPr lang="en-US" sz="2800" b="1" dirty="0">
                <a:solidFill>
                  <a:srgbClr val="EBF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  <a:sym typeface="Wingdings 2"/>
              </a:rPr>
              <a:t> </a:t>
            </a:r>
            <a:r>
              <a:rPr lang="en-US" sz="2800" b="1" cap="all" dirty="0">
                <a:ln w="0"/>
                <a:solidFill>
                  <a:srgbClr val="EBF7FF"/>
                </a:soli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COMPETE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F6BAF-C1BF-41FB-A5D8-078F2A3D7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09800"/>
            <a:ext cx="8686800" cy="3505200"/>
          </a:xfrm>
          <a:ln>
            <a:miter lim="800000"/>
            <a:headEnd/>
            <a:tailEnd/>
          </a:ln>
        </p:spPr>
        <p:txBody>
          <a:bodyPr/>
          <a:lstStyle/>
          <a:p>
            <a:pPr marL="7938" indent="9525" algn="ctr">
              <a:buFontTx/>
              <a:buNone/>
              <a:defRPr/>
            </a:pP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  <a:p>
            <a:pPr marL="7938" indent="9525" algn="ctr">
              <a:buFontTx/>
              <a:buNone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Thank You</a:t>
            </a:r>
          </a:p>
          <a:p>
            <a:pPr marL="7938" indent="9525" algn="ctr">
              <a:buFontTx/>
              <a:buNone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Low Income Oversight Board</a:t>
            </a:r>
          </a:p>
          <a:p>
            <a:pPr marL="7938" indent="9525" algn="ctr">
              <a:buFontTx/>
              <a:buNone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7938" indent="9525" algn="ctr">
              <a:buFontTx/>
              <a:buNone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7938" indent="9525" algn="ctr">
              <a:buFontTx/>
              <a:buNone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2800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focus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 2"/>
              </a:rPr>
              <a:t></a:t>
            </a:r>
            <a:r>
              <a:rPr lang="en-US" sz="2800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action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 2"/>
              </a:rPr>
              <a:t>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 2"/>
              </a:rPr>
              <a:t> </a:t>
            </a:r>
            <a:r>
              <a:rPr lang="en-US" sz="2800" cap="all" dirty="0">
                <a:ln w="0"/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results</a:t>
            </a:r>
            <a:r>
              <a:rPr lang="en-US" sz="2800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8917" name="Title 7">
            <a:extLst>
              <a:ext uri="{FF2B5EF4-FFF2-40B4-BE49-F238E27FC236}">
                <a16:creationId xmlns:a16="http://schemas.microsoft.com/office/drawing/2014/main" id="{BC12DA41-29AB-4F8C-BE02-7A83AD763B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 cap="none">
                <a:solidFill>
                  <a:schemeClr val="tx1"/>
                </a:solidFill>
              </a:rPr>
              <a:t>CALIFORNIA EMERGING TECHNOLOGY FUND </a:t>
            </a:r>
            <a:endParaRPr lang="en-US" altLang="en-US" cap="none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>
            <a:extLst>
              <a:ext uri="{FF2B5EF4-FFF2-40B4-BE49-F238E27FC236}">
                <a16:creationId xmlns:a16="http://schemas.microsoft.com/office/drawing/2014/main" id="{876D017C-AE3C-4766-BF98-9F1BE473E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590800"/>
            <a:ext cx="2767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461F4-97EA-40E0-BDB0-601EEBE5B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886200"/>
            <a:ext cx="8382000" cy="1222375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CPUC</a:t>
            </a:r>
            <a:b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</a:t>
            </a:r>
            <a:r>
              <a:rPr lang="en-US" b="1" cap="none" dirty="0">
                <a:solidFill>
                  <a:schemeClr val="tx1"/>
                </a:solidFill>
                <a:effectLst/>
              </a:rPr>
              <a:t>Income</a:t>
            </a:r>
            <a: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Oversight  Board</a:t>
            </a:r>
            <a:b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29, 2015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940" name="Group 15">
            <a:extLst>
              <a:ext uri="{FF2B5EF4-FFF2-40B4-BE49-F238E27FC236}">
                <a16:creationId xmlns:a16="http://schemas.microsoft.com/office/drawing/2014/main" id="{8AAF8747-A1ED-4325-ACC0-FF5085266D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667000"/>
            <a:ext cx="6477000" cy="914400"/>
            <a:chOff x="1447800" y="3200400"/>
            <a:chExt cx="7543800" cy="1052513"/>
          </a:xfrm>
        </p:grpSpPr>
        <p:pic>
          <p:nvPicPr>
            <p:cNvPr id="39942" name="Picture 5" descr="fibre.jpg">
              <a:extLst>
                <a:ext uri="{FF2B5EF4-FFF2-40B4-BE49-F238E27FC236}">
                  <a16:creationId xmlns:a16="http://schemas.microsoft.com/office/drawing/2014/main" id="{070B7C12-3F7E-4366-B7C4-271E537E4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200400"/>
              <a:ext cx="666750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3" name="Picture 6" descr="broadband-fiber.jpg">
              <a:extLst>
                <a:ext uri="{FF2B5EF4-FFF2-40B4-BE49-F238E27FC236}">
                  <a16:creationId xmlns:a16="http://schemas.microsoft.com/office/drawing/2014/main" id="{92D9B954-41CB-44BA-8A79-DE47E5583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150" y="3200400"/>
              <a:ext cx="63023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4" name="Picture 7" descr="globe.jpg">
              <a:extLst>
                <a:ext uri="{FF2B5EF4-FFF2-40B4-BE49-F238E27FC236}">
                  <a16:creationId xmlns:a16="http://schemas.microsoft.com/office/drawing/2014/main" id="{5CACBB42-F895-4AEB-A4E6-101BF40D4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3200400"/>
              <a:ext cx="1066800" cy="105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5" name="Picture 48" descr="http://www.corda.com/images/left_braille.png">
              <a:extLst>
                <a:ext uri="{FF2B5EF4-FFF2-40B4-BE49-F238E27FC236}">
                  <a16:creationId xmlns:a16="http://schemas.microsoft.com/office/drawing/2014/main" id="{86223322-37BE-432C-B53B-2E7668151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50" y="3200400"/>
              <a:ext cx="685800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6" name="Picture 49" descr="http://online.altec.org/pt3/teacher_kids_computer2.jpg">
              <a:extLst>
                <a:ext uri="{FF2B5EF4-FFF2-40B4-BE49-F238E27FC236}">
                  <a16:creationId xmlns:a16="http://schemas.microsoft.com/office/drawing/2014/main" id="{FC7D05EB-29DF-4AE6-B3B0-7E83D8F4F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2800" y="3200400"/>
              <a:ext cx="1022350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7" name="Picture 54" descr="pcb04090022.jpg">
              <a:extLst>
                <a:ext uri="{FF2B5EF4-FFF2-40B4-BE49-F238E27FC236}">
                  <a16:creationId xmlns:a16="http://schemas.microsoft.com/office/drawing/2014/main" id="{660E3D8D-2401-4901-B4C3-665A08CA9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550" y="3200400"/>
              <a:ext cx="56038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8" name="Picture 55" descr="パソコンを使っている人たち">
              <a:extLst>
                <a:ext uri="{FF2B5EF4-FFF2-40B4-BE49-F238E27FC236}">
                  <a16:creationId xmlns:a16="http://schemas.microsoft.com/office/drawing/2014/main" id="{A2485F41-D5A2-4FD3-936A-61069ABF7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550" y="3200400"/>
              <a:ext cx="78898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9" name="Picture 62">
              <a:extLst>
                <a:ext uri="{FF2B5EF4-FFF2-40B4-BE49-F238E27FC236}">
                  <a16:creationId xmlns:a16="http://schemas.microsoft.com/office/drawing/2014/main" id="{30BC5FA3-1003-4021-898F-3A13756C9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950" y="3200400"/>
              <a:ext cx="762000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0" name="Picture 18" descr="Children in a Circle Holding Hands">
              <a:extLst>
                <a:ext uri="{FF2B5EF4-FFF2-40B4-BE49-F238E27FC236}">
                  <a16:creationId xmlns:a16="http://schemas.microsoft.com/office/drawing/2014/main" id="{BDCF1441-C08C-4E1B-B5DF-367130F94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700" y="3200400"/>
              <a:ext cx="1485900" cy="105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4" name="Content Placeholder 3" descr="CETFlogoFinalRGBweb.jpg">
            <a:extLst>
              <a:ext uri="{FF2B5EF4-FFF2-40B4-BE49-F238E27FC236}">
                <a16:creationId xmlns:a16="http://schemas.microsoft.com/office/drawing/2014/main" id="{AA16E1FC-9320-44FF-9A04-0E5B6056A580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09802" y="304800"/>
            <a:ext cx="4780658" cy="1463040"/>
          </a:xfrm>
          <a:prstGeom prst="rect">
            <a:avLst/>
          </a:prstGeom>
          <a:gradFill flip="none" rotWithShape="1">
            <a:gsLst>
              <a:gs pos="0">
                <a:srgbClr val="E6DCAC">
                  <a:alpha val="41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025F-6373-4B92-AEF9-9A64206A6B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Everyday Activities Rely on The Internet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DB1ED4F8-265F-4549-BB17-F80EDB38A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0463"/>
            <a:ext cx="8778875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46ADDA9-2709-4C87-B891-38755A3FF9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686800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California Emerging Technology Fund</a:t>
            </a:r>
            <a:b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76A22E0-5955-4DB6-B20D-6E35492DF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2578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Established at direction of CPUC in 2005 in approving mergers of SBC-AT&amp;T, Verizon-MCI.</a:t>
            </a:r>
          </a:p>
          <a:p>
            <a:pPr>
              <a:spcBef>
                <a:spcPts val="0"/>
              </a:spcBef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AT&amp;T and Verizon contributed $60M.</a:t>
            </a:r>
          </a:p>
          <a:p>
            <a:pPr>
              <a:spcBef>
                <a:spcPts val="0"/>
              </a:spcBef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Organized in 2006; began operations in 2007.</a:t>
            </a:r>
          </a:p>
          <a:p>
            <a:pPr>
              <a:spcBef>
                <a:spcPts val="0"/>
              </a:spcBef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Conducted research and fact finding. </a:t>
            </a:r>
          </a:p>
          <a:p>
            <a:pPr>
              <a:spcBef>
                <a:spcPts val="0"/>
              </a:spcBef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Adopted a Strategic Action Plan.</a:t>
            </a:r>
          </a:p>
          <a:p>
            <a:pPr>
              <a:spcBef>
                <a:spcPts val="0"/>
              </a:spcBef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Goal to leverage 4-fold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(match 3.6; leverage 4.6).</a:t>
            </a:r>
          </a:p>
          <a:p>
            <a:pPr>
              <a:spcBef>
                <a:spcPts val="0"/>
              </a:spcBef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Efficient:  95% Program; 5% Support.</a:t>
            </a:r>
          </a:p>
          <a:p>
            <a:pPr>
              <a:spcBef>
                <a:spcPts val="0"/>
              </a:spcBef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Outcomes-focused, performance-driven with accountability for results.</a:t>
            </a:r>
          </a:p>
          <a:p>
            <a:pPr>
              <a:spcBef>
                <a:spcPts val="0"/>
              </a:spcBef>
              <a:buClr>
                <a:srgbClr val="FFC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Progress is being made; Digital Divide persists.</a:t>
            </a:r>
          </a:p>
          <a:p>
            <a:pPr>
              <a:buClr>
                <a:schemeClr val="bg1"/>
              </a:buClr>
              <a:buSzPct val="120000"/>
              <a:buFont typeface="Wingdings" pitchFamily="2" charset="2"/>
              <a:buChar char="§"/>
              <a:defRPr/>
            </a:pP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9DBD9E3F-DDB1-4707-8863-4F7E7C762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739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Franklin Gothic Demi" panose="020B0703020102020204" pitchFamily="34" charset="0"/>
              </a:rPr>
              <a:t>Overarching CETF Strategies </a:t>
            </a:r>
          </a:p>
          <a:p>
            <a:pPr eaLnBrk="1" hangingPunct="1"/>
            <a:r>
              <a:rPr lang="en-US" altLang="en-US" sz="3600">
                <a:latin typeface="Franklin Gothic Demi" panose="020B0703020102020204" pitchFamily="34" charset="0"/>
              </a:rPr>
              <a:t>to Close the Digital Divide: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1D1482B5-E52F-45A1-AF98-B59A1E741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163"/>
            <a:ext cx="12144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600">
                <a:solidFill>
                  <a:srgbClr val="FFFF00"/>
                </a:solidFill>
                <a:latin typeface="Franklin Gothic Demi" panose="020B0703020102020204" pitchFamily="34" charset="0"/>
              </a:rPr>
              <a:t>5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1F971D-DF33-4872-8506-4CD1873CA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1828800"/>
            <a:ext cx="801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FF00"/>
                </a:solidFill>
                <a:latin typeface="Wingdings 2" panose="05020102010507070707" pitchFamily="18" charset="2"/>
              </a:rPr>
              <a:t>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44A5D2-4BEA-4B1A-8681-4E460E36F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935163"/>
            <a:ext cx="467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Franklin Gothic Demi Cond" panose="020B0706030402020204" pitchFamily="34" charset="0"/>
              </a:rPr>
              <a:t> Civic Leader Engagement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03A047-A80B-4318-BBC5-000A961D1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2667000"/>
            <a:ext cx="801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FF00"/>
                </a:solidFill>
                <a:latin typeface="Wingdings 2" panose="05020102010507070707" pitchFamily="18" charset="2"/>
              </a:rPr>
              <a:t>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DF9B12-9C54-46AA-B9D4-C519E5A6A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2773363"/>
            <a:ext cx="6296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Franklin Gothic Demi Cond" panose="020B0706030402020204" pitchFamily="34" charset="0"/>
              </a:rPr>
              <a:t> Venture Philanthropy Grantmaking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D93478-599C-4DB7-89E1-FE11ECBDE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3505200"/>
            <a:ext cx="801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FF00"/>
                </a:solidFill>
                <a:latin typeface="Wingdings 2" panose="05020102010507070707" pitchFamily="18" charset="2"/>
              </a:rPr>
              <a:t>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D2A32E-EBAA-44DB-958B-886FA07CA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3611563"/>
            <a:ext cx="432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Franklin Gothic Demi Cond" panose="020B0706030402020204" pitchFamily="34" charset="0"/>
              </a:rPr>
              <a:t> Public Policy Initiatives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71C973-DB13-4F21-B0F7-C21E9C65F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4419600"/>
            <a:ext cx="801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FF00"/>
                </a:solidFill>
                <a:latin typeface="Wingdings 2" panose="05020102010507070707" pitchFamily="18" charset="2"/>
              </a:rPr>
              <a:t>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8919D7-C035-4BC6-96E2-4FFCD4F3A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4525963"/>
            <a:ext cx="59388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Franklin Gothic Demi Cond" panose="020B0706030402020204" pitchFamily="34" charset="0"/>
              </a:rPr>
              <a:t> Public Awareness and Education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BB574B-5ABC-421F-9A21-376F87CBE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5334000"/>
            <a:ext cx="801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FF00"/>
                </a:solidFill>
                <a:latin typeface="Wingdings 2" panose="05020102010507070707" pitchFamily="18" charset="2"/>
              </a:rPr>
              <a:t>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48758-41C0-4FEE-AEC4-9AA61003D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440363"/>
            <a:ext cx="4227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Franklin Gothic Demi Cond" panose="020B0706030402020204" pitchFamily="34" charset="0"/>
              </a:rPr>
              <a:t> Strategic Partnerships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EF72D-7D63-4C89-88C3-A6664ACCD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/>
              <a:t>Achieve Optimal Impact and a Higher Return on Investment</a:t>
            </a:r>
          </a:p>
        </p:txBody>
      </p:sp>
      <p:pic>
        <p:nvPicPr>
          <p:cNvPr id="19" name="Content Placeholder 3" descr="CETFlogoFinalRGBweb.jpg">
            <a:extLst>
              <a:ext uri="{FF2B5EF4-FFF2-40B4-BE49-F238E27FC236}">
                <a16:creationId xmlns:a16="http://schemas.microsoft.com/office/drawing/2014/main" id="{60B2BB43-40C0-47A3-B2D1-E10BE366A7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6248400"/>
            <a:ext cx="1195165" cy="365760"/>
          </a:xfrm>
          <a:prstGeom prst="rect">
            <a:avLst/>
          </a:prstGeom>
          <a:gradFill flip="none" rotWithShape="1">
            <a:gsLst>
              <a:gs pos="0">
                <a:srgbClr val="E6DCAC">
                  <a:alpha val="41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" name="Content Placeholder 3" descr="CETFlogoFinalRGBweb.jpg">
            <a:extLst>
              <a:ext uri="{FF2B5EF4-FFF2-40B4-BE49-F238E27FC236}">
                <a16:creationId xmlns:a16="http://schemas.microsoft.com/office/drawing/2014/main" id="{55EADBDC-6D5A-43D3-A90C-823E74FFA1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248400"/>
            <a:ext cx="1493956" cy="457200"/>
          </a:xfrm>
          <a:prstGeom prst="rect">
            <a:avLst/>
          </a:prstGeom>
          <a:gradFill flip="none" rotWithShape="1">
            <a:gsLst>
              <a:gs pos="0">
                <a:srgbClr val="E6DCAC">
                  <a:alpha val="41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D711FEC4-67F5-40BC-80A6-06F3D47AB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84163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Franklin Gothic Demi" panose="020B0703020102020204" pitchFamily="34" charset="0"/>
              </a:rPr>
              <a:t>Overarching Strategies to Close the Digital Divide: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9BF3A067-A0E5-44DA-B339-55A7416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-28575"/>
            <a:ext cx="1214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FFFF00"/>
                </a:solidFill>
                <a:latin typeface="Franklin Gothic Demi" panose="020B0703020102020204" pitchFamily="34" charset="0"/>
              </a:rPr>
              <a:t>5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894102-8FAE-4709-9202-0BDC981AE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096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/>
              <a:t>Achieve</a:t>
            </a:r>
            <a:r>
              <a:rPr lang="en-US" altLang="en-US" sz="2800" i="1"/>
              <a:t> </a:t>
            </a:r>
            <a:r>
              <a:rPr lang="en-US" altLang="en-US" sz="2400" i="1"/>
              <a:t>Optimal Impact and a Higher Return on Investment</a:t>
            </a:r>
          </a:p>
        </p:txBody>
      </p:sp>
      <p:pic>
        <p:nvPicPr>
          <p:cNvPr id="19" name="Content Placeholder 3" descr="CETFlogoFinalRGBweb.jpg">
            <a:extLst>
              <a:ext uri="{FF2B5EF4-FFF2-40B4-BE49-F238E27FC236}">
                <a16:creationId xmlns:a16="http://schemas.microsoft.com/office/drawing/2014/main" id="{E4FADEBC-FB94-46F7-AC74-30F134804A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248400"/>
            <a:ext cx="1493956" cy="457200"/>
          </a:xfrm>
          <a:prstGeom prst="rect">
            <a:avLst/>
          </a:prstGeom>
          <a:gradFill flip="none" rotWithShape="1">
            <a:gsLst>
              <a:gs pos="0">
                <a:srgbClr val="E6DCAC">
                  <a:alpha val="41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2" name="Group 54">
            <a:extLst>
              <a:ext uri="{FF2B5EF4-FFF2-40B4-BE49-F238E27FC236}">
                <a16:creationId xmlns:a16="http://schemas.microsoft.com/office/drawing/2014/main" id="{88CE850B-0146-4041-BE83-16C8F1BB482C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676400"/>
            <a:ext cx="3382963" cy="3017838"/>
            <a:chOff x="2362200" y="1676400"/>
            <a:chExt cx="3383280" cy="3017520"/>
          </a:xfrm>
        </p:grpSpPr>
        <p:sp>
          <p:nvSpPr>
            <p:cNvPr id="21" name="12-Point Star 20">
              <a:extLst>
                <a:ext uri="{FF2B5EF4-FFF2-40B4-BE49-F238E27FC236}">
                  <a16:creationId xmlns:a16="http://schemas.microsoft.com/office/drawing/2014/main" id="{245AD93D-47F1-4FAF-A4D3-E6329E02D82B}"/>
                </a:ext>
              </a:extLst>
            </p:cNvPr>
            <p:cNvSpPr/>
            <p:nvPr/>
          </p:nvSpPr>
          <p:spPr>
            <a:xfrm>
              <a:off x="2362200" y="1676400"/>
              <a:ext cx="3383280" cy="3017520"/>
            </a:xfrm>
            <a:prstGeom prst="star12">
              <a:avLst>
                <a:gd name="adj" fmla="val 32503"/>
              </a:avLst>
            </a:prstGeom>
            <a:gradFill flip="none" rotWithShape="1">
              <a:gsLst>
                <a:gs pos="0">
                  <a:srgbClr val="FFC000"/>
                </a:gs>
                <a:gs pos="0">
                  <a:srgbClr val="CC9900"/>
                </a:gs>
                <a:gs pos="50000">
                  <a:srgbClr val="FFFF66"/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57150"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rgbClr val="00B050"/>
                </a:solidFill>
                <a:latin typeface="Franklin Gothic Demi Cond" pitchFamily="34" charset="0"/>
              </a:endParaRPr>
            </a:p>
          </p:txBody>
        </p:sp>
        <p:sp>
          <p:nvSpPr>
            <p:cNvPr id="20518" name="TextBox 22">
              <a:extLst>
                <a:ext uri="{FF2B5EF4-FFF2-40B4-BE49-F238E27FC236}">
                  <a16:creationId xmlns:a16="http://schemas.microsoft.com/office/drawing/2014/main" id="{7467EB77-E35C-4409-B64C-AE976886A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6540" y="2362200"/>
              <a:ext cx="2514600" cy="184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>
                  <a:solidFill>
                    <a:srgbClr val="00B050"/>
                  </a:solidFill>
                  <a:latin typeface="Franklin Gothic Demi Cond" panose="020B0706030402020204" pitchFamily="34" charset="0"/>
                </a:rPr>
                <a:t>Achieve </a:t>
              </a:r>
            </a:p>
            <a:p>
              <a:pPr algn="ctr" eaLnBrk="1" hangingPunct="1"/>
              <a:r>
                <a:rPr lang="en-US" altLang="en-US" sz="2400">
                  <a:solidFill>
                    <a:srgbClr val="00B050"/>
                  </a:solidFill>
                  <a:latin typeface="Franklin Gothic Demi Cond" panose="020B0706030402020204" pitchFamily="34" charset="0"/>
                </a:rPr>
                <a:t>98% Deployment </a:t>
              </a:r>
            </a:p>
            <a:p>
              <a:pPr algn="ctr" eaLnBrk="1" hangingPunct="1"/>
              <a:r>
                <a:rPr lang="en-US" altLang="en-US" sz="2400">
                  <a:solidFill>
                    <a:srgbClr val="00B050"/>
                  </a:solidFill>
                  <a:latin typeface="Franklin Gothic Demi Cond" panose="020B0706030402020204" pitchFamily="34" charset="0"/>
                </a:rPr>
                <a:t>and </a:t>
              </a:r>
            </a:p>
            <a:p>
              <a:pPr algn="ctr" eaLnBrk="1" hangingPunct="1"/>
              <a:r>
                <a:rPr lang="en-US" altLang="en-US" sz="2400">
                  <a:solidFill>
                    <a:srgbClr val="00B050"/>
                  </a:solidFill>
                  <a:latin typeface="Franklin Gothic Demi Cond" panose="020B0706030402020204" pitchFamily="34" charset="0"/>
                </a:rPr>
                <a:t>80% Adoption </a:t>
              </a:r>
            </a:p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51">
            <a:extLst>
              <a:ext uri="{FF2B5EF4-FFF2-40B4-BE49-F238E27FC236}">
                <a16:creationId xmlns:a16="http://schemas.microsoft.com/office/drawing/2014/main" id="{5AE0B8AE-8374-459F-B5DE-5A54ADDEAF92}"/>
              </a:ext>
            </a:extLst>
          </p:cNvPr>
          <p:cNvGrpSpPr>
            <a:grpSpLocks/>
          </p:cNvGrpSpPr>
          <p:nvPr/>
        </p:nvGrpSpPr>
        <p:grpSpPr bwMode="auto">
          <a:xfrm>
            <a:off x="4391025" y="4429125"/>
            <a:ext cx="4600575" cy="1841500"/>
            <a:chOff x="4391040" y="4429780"/>
            <a:chExt cx="4600560" cy="1840706"/>
          </a:xfrm>
        </p:grpSpPr>
        <p:sp>
          <p:nvSpPr>
            <p:cNvPr id="20509" name="Rectangle 16">
              <a:extLst>
                <a:ext uri="{FF2B5EF4-FFF2-40B4-BE49-F238E27FC236}">
                  <a16:creationId xmlns:a16="http://schemas.microsoft.com/office/drawing/2014/main" id="{294FA118-FE39-45BE-B7B3-8DADF3A15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5257800"/>
              <a:ext cx="4114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 i="1">
                  <a:latin typeface="Adobe Caslon Pro Bold"/>
                </a:rPr>
                <a:t> Strategic Partnerships</a:t>
              </a:r>
            </a:p>
          </p:txBody>
        </p:sp>
        <p:grpSp>
          <p:nvGrpSpPr>
            <p:cNvPr id="20510" name="Group 36">
              <a:extLst>
                <a:ext uri="{FF2B5EF4-FFF2-40B4-BE49-F238E27FC236}">
                  <a16:creationId xmlns:a16="http://schemas.microsoft.com/office/drawing/2014/main" id="{8E411265-EA5D-4AD6-8F75-D30FAB96B0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1040" y="4429780"/>
              <a:ext cx="1508282" cy="1840706"/>
              <a:chOff x="4467240" y="4114800"/>
              <a:chExt cx="1508282" cy="1840706"/>
            </a:xfrm>
          </p:grpSpPr>
          <p:sp>
            <p:nvSpPr>
              <p:cNvPr id="20511" name="Rectangle 15">
                <a:extLst>
                  <a:ext uri="{FF2B5EF4-FFF2-40B4-BE49-F238E27FC236}">
                    <a16:creationId xmlns:a16="http://schemas.microsoft.com/office/drawing/2014/main" id="{F7610301-BAB4-4390-907D-E3D6EAE24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5247620"/>
                <a:ext cx="641522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000">
                    <a:solidFill>
                      <a:srgbClr val="FFFF00"/>
                    </a:solidFill>
                    <a:latin typeface="Wingdings 2" panose="05020102010507070707" pitchFamily="18" charset="2"/>
                  </a:rPr>
                  <a:t>y</a:t>
                </a:r>
              </a:p>
            </p:txBody>
          </p:sp>
          <p:grpSp>
            <p:nvGrpSpPr>
              <p:cNvPr id="20512" name="Group 32">
                <a:extLst>
                  <a:ext uri="{FF2B5EF4-FFF2-40B4-BE49-F238E27FC236}">
                    <a16:creationId xmlns:a16="http://schemas.microsoft.com/office/drawing/2014/main" id="{74A0A1DD-A78B-4A89-8BB2-3EC379B23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7240" y="4114800"/>
                <a:ext cx="958473" cy="1609709"/>
                <a:chOff x="4467240" y="4238640"/>
                <a:chExt cx="958473" cy="1609709"/>
              </a:xfrm>
            </p:grpSpPr>
            <p:pic>
              <p:nvPicPr>
                <p:cNvPr id="20513" name="Picture 10">
                  <a:extLst>
                    <a:ext uri="{FF2B5EF4-FFF2-40B4-BE49-F238E27FC236}">
                      <a16:creationId xmlns:a16="http://schemas.microsoft.com/office/drawing/2014/main" id="{570B3BE5-B407-45D7-9CB2-DC9BD374C4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8200" y="4419600"/>
                  <a:ext cx="777513" cy="14287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14" name="Picture 12">
                  <a:extLst>
                    <a:ext uri="{FF2B5EF4-FFF2-40B4-BE49-F238E27FC236}">
                      <a16:creationId xmlns:a16="http://schemas.microsoft.com/office/drawing/2014/main" id="{49DE4674-E930-42B0-9E81-0705BEDF64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23700">
                  <a:off x="4467240" y="4238640"/>
                  <a:ext cx="333375" cy="333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22" name="Group 49">
            <a:extLst>
              <a:ext uri="{FF2B5EF4-FFF2-40B4-BE49-F238E27FC236}">
                <a16:creationId xmlns:a16="http://schemas.microsoft.com/office/drawing/2014/main" id="{D2CB4AF5-DE03-4D0B-8953-B98516EA84DF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617663"/>
            <a:ext cx="3886200" cy="1546225"/>
            <a:chOff x="5105400" y="1617222"/>
            <a:chExt cx="3886200" cy="1546685"/>
          </a:xfrm>
        </p:grpSpPr>
        <p:sp>
          <p:nvSpPr>
            <p:cNvPr id="20505" name="Rectangle 12">
              <a:extLst>
                <a:ext uri="{FF2B5EF4-FFF2-40B4-BE49-F238E27FC236}">
                  <a16:creationId xmlns:a16="http://schemas.microsoft.com/office/drawing/2014/main" id="{5DEC793C-DB6C-43E9-817E-E6C225932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2209800"/>
              <a:ext cx="23622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i="1">
                  <a:latin typeface="Adobe Caslon Pro Bold"/>
                </a:rPr>
                <a:t>Public Policy </a:t>
              </a:r>
            </a:p>
            <a:p>
              <a:pPr eaLnBrk="1" hangingPunct="1"/>
              <a:r>
                <a:rPr lang="en-US" altLang="en-US" sz="2800" b="1" i="1">
                  <a:latin typeface="Adobe Caslon Pro Bold"/>
                </a:rPr>
                <a:t>Initiatives</a:t>
              </a:r>
            </a:p>
          </p:txBody>
        </p:sp>
        <p:sp>
          <p:nvSpPr>
            <p:cNvPr id="20506" name="Rectangle 11">
              <a:extLst>
                <a:ext uri="{FF2B5EF4-FFF2-40B4-BE49-F238E27FC236}">
                  <a16:creationId xmlns:a16="http://schemas.microsoft.com/office/drawing/2014/main" id="{F1CE1FE5-0689-4DB6-865E-F86A24F45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7063" y="1838980"/>
              <a:ext cx="64152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>
                  <a:solidFill>
                    <a:srgbClr val="FFFF00"/>
                  </a:solidFill>
                  <a:latin typeface="Wingdings 2" panose="05020102010507070707" pitchFamily="18" charset="2"/>
                </a:rPr>
                <a:t>w</a:t>
              </a:r>
            </a:p>
          </p:txBody>
        </p:sp>
        <p:pic>
          <p:nvPicPr>
            <p:cNvPr id="20507" name="Picture 10">
              <a:extLst>
                <a:ext uri="{FF2B5EF4-FFF2-40B4-BE49-F238E27FC236}">
                  <a16:creationId xmlns:a16="http://schemas.microsoft.com/office/drawing/2014/main" id="{6731D446-7EBB-48CE-BDD6-C3BB53A13F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8110" flipV="1">
              <a:off x="5396378" y="1617222"/>
              <a:ext cx="891543" cy="966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8" name="Picture 12">
              <a:extLst>
                <a:ext uri="{FF2B5EF4-FFF2-40B4-BE49-F238E27FC236}">
                  <a16:creationId xmlns:a16="http://schemas.microsoft.com/office/drawing/2014/main" id="{D3477B1B-4687-4EC0-B63F-1256194A2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6549" flipV="1">
              <a:off x="5105400" y="2057400"/>
              <a:ext cx="27432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50">
            <a:extLst>
              <a:ext uri="{FF2B5EF4-FFF2-40B4-BE49-F238E27FC236}">
                <a16:creationId xmlns:a16="http://schemas.microsoft.com/office/drawing/2014/main" id="{842CDC1E-B819-445D-AB94-1C7BBED14E59}"/>
              </a:ext>
            </a:extLst>
          </p:cNvPr>
          <p:cNvGrpSpPr>
            <a:grpSpLocks/>
          </p:cNvGrpSpPr>
          <p:nvPr/>
        </p:nvGrpSpPr>
        <p:grpSpPr bwMode="auto">
          <a:xfrm>
            <a:off x="5043488" y="3505200"/>
            <a:ext cx="3871912" cy="1071563"/>
            <a:chOff x="5044046" y="3587033"/>
            <a:chExt cx="3943306" cy="992702"/>
          </a:xfrm>
        </p:grpSpPr>
        <p:sp>
          <p:nvSpPr>
            <p:cNvPr id="20501" name="Rectangle 13">
              <a:extLst>
                <a:ext uri="{FF2B5EF4-FFF2-40B4-BE49-F238E27FC236}">
                  <a16:creationId xmlns:a16="http://schemas.microsoft.com/office/drawing/2014/main" id="{02133D73-A1A1-4647-A328-4BD10DA9C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827383"/>
              <a:ext cx="64152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>
                  <a:solidFill>
                    <a:srgbClr val="FFFF00"/>
                  </a:solidFill>
                  <a:latin typeface="Wingdings 2" panose="05020102010507070707" pitchFamily="18" charset="2"/>
                </a:rPr>
                <a:t>x</a:t>
              </a:r>
            </a:p>
          </p:txBody>
        </p:sp>
        <p:sp>
          <p:nvSpPr>
            <p:cNvPr id="20502" name="Rectangle 14">
              <a:extLst>
                <a:ext uri="{FF2B5EF4-FFF2-40B4-BE49-F238E27FC236}">
                  <a16:creationId xmlns:a16="http://schemas.microsoft.com/office/drawing/2014/main" id="{54942904-6E9D-45ED-AAB9-C61F786FA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853" y="3587033"/>
              <a:ext cx="3337499" cy="883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800" b="1" i="1">
                  <a:latin typeface="Adobe Caslon Pro Bold"/>
                </a:rPr>
                <a:t>Public Awareness </a:t>
              </a:r>
            </a:p>
            <a:p>
              <a:pPr algn="r" eaLnBrk="1" hangingPunct="1"/>
              <a:r>
                <a:rPr lang="en-US" altLang="en-US" sz="2800" b="1" i="1">
                  <a:latin typeface="Adobe Caslon Pro Bold"/>
                </a:rPr>
                <a:t>and Education</a:t>
              </a:r>
            </a:p>
          </p:txBody>
        </p:sp>
        <p:pic>
          <p:nvPicPr>
            <p:cNvPr id="20503" name="Picture 10">
              <a:extLst>
                <a:ext uri="{FF2B5EF4-FFF2-40B4-BE49-F238E27FC236}">
                  <a16:creationId xmlns:a16="http://schemas.microsoft.com/office/drawing/2014/main" id="{6D831C55-3EF9-4FD0-BC82-42C29C1BC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16376">
              <a:off x="5228066" y="3977155"/>
              <a:ext cx="851873" cy="602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12">
              <a:extLst>
                <a:ext uri="{FF2B5EF4-FFF2-40B4-BE49-F238E27FC236}">
                  <a16:creationId xmlns:a16="http://schemas.microsoft.com/office/drawing/2014/main" id="{1D0FC629-FC7A-4830-9A22-C5792DD686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81454">
              <a:off x="5044046" y="4042437"/>
              <a:ext cx="27432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53">
            <a:extLst>
              <a:ext uri="{FF2B5EF4-FFF2-40B4-BE49-F238E27FC236}">
                <a16:creationId xmlns:a16="http://schemas.microsoft.com/office/drawing/2014/main" id="{69F62089-885D-4387-8B58-6E0FAEFE56F3}"/>
              </a:ext>
            </a:extLst>
          </p:cNvPr>
          <p:cNvGrpSpPr>
            <a:grpSpLocks/>
          </p:cNvGrpSpPr>
          <p:nvPr/>
        </p:nvGrpSpPr>
        <p:grpSpPr bwMode="auto">
          <a:xfrm>
            <a:off x="0" y="914400"/>
            <a:ext cx="3810000" cy="1335088"/>
            <a:chOff x="0" y="1219200"/>
            <a:chExt cx="3768286" cy="1001330"/>
          </a:xfrm>
        </p:grpSpPr>
        <p:grpSp>
          <p:nvGrpSpPr>
            <p:cNvPr id="20496" name="Group 48">
              <a:extLst>
                <a:ext uri="{FF2B5EF4-FFF2-40B4-BE49-F238E27FC236}">
                  <a16:creationId xmlns:a16="http://schemas.microsoft.com/office/drawing/2014/main" id="{668D1A10-4515-46FD-88C5-53600D4191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219200"/>
              <a:ext cx="3672790" cy="1001330"/>
              <a:chOff x="0" y="1219200"/>
              <a:chExt cx="3672790" cy="1001330"/>
            </a:xfrm>
          </p:grpSpPr>
          <p:sp>
            <p:nvSpPr>
              <p:cNvPr id="20498" name="Rectangle 6">
                <a:extLst>
                  <a:ext uri="{FF2B5EF4-FFF2-40B4-BE49-F238E27FC236}">
                    <a16:creationId xmlns:a16="http://schemas.microsoft.com/office/drawing/2014/main" id="{B6CB44B4-765A-4A83-802E-809549A30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1678" y="1219200"/>
                <a:ext cx="641522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000">
                    <a:solidFill>
                      <a:srgbClr val="FFFF00"/>
                    </a:solidFill>
                    <a:latin typeface="Wingdings 2" panose="05020102010507070707" pitchFamily="18" charset="2"/>
                  </a:rPr>
                  <a:t>u</a:t>
                </a:r>
                <a:endParaRPr lang="en-US" altLang="en-US" sz="4000" i="1">
                  <a:solidFill>
                    <a:srgbClr val="FFFF00"/>
                  </a:solidFill>
                  <a:latin typeface="Wingdings 2" panose="05020102010507070707" pitchFamily="18" charset="2"/>
                </a:endParaRPr>
              </a:p>
            </p:txBody>
          </p:sp>
          <p:sp>
            <p:nvSpPr>
              <p:cNvPr id="20499" name="Rectangle 7">
                <a:extLst>
                  <a:ext uri="{FF2B5EF4-FFF2-40B4-BE49-F238E27FC236}">
                    <a16:creationId xmlns:a16="http://schemas.microsoft.com/office/drawing/2014/main" id="{6C5F65FB-A022-4F4D-9304-BA9EDF3F3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504950"/>
                <a:ext cx="2667000" cy="715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2800" b="1" i="1">
                    <a:latin typeface="Adobe Caslon Pro Bold"/>
                  </a:rPr>
                  <a:t> Civic Leader</a:t>
                </a:r>
              </a:p>
              <a:p>
                <a:pPr algn="r" eaLnBrk="1" hangingPunct="1"/>
                <a:r>
                  <a:rPr lang="en-US" altLang="en-US" sz="2800" b="1" i="1">
                    <a:latin typeface="Adobe Caslon Pro Bold"/>
                  </a:rPr>
                  <a:t>Engagement</a:t>
                </a:r>
              </a:p>
            </p:txBody>
          </p:sp>
          <p:pic>
            <p:nvPicPr>
              <p:cNvPr id="20500" name="Picture 10">
                <a:extLst>
                  <a:ext uri="{FF2B5EF4-FFF2-40B4-BE49-F238E27FC236}">
                    <a16:creationId xmlns:a16="http://schemas.microsoft.com/office/drawing/2014/main" id="{7C9C444D-2DE1-4699-8568-C4D451BB65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016735">
                <a:off x="2595308" y="1355982"/>
                <a:ext cx="1077482" cy="649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497" name="Picture 12">
              <a:extLst>
                <a:ext uri="{FF2B5EF4-FFF2-40B4-BE49-F238E27FC236}">
                  <a16:creationId xmlns:a16="http://schemas.microsoft.com/office/drawing/2014/main" id="{18E3E350-96C2-414A-995E-49E503519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8776">
              <a:off x="3493966" y="1763665"/>
              <a:ext cx="274320" cy="24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52">
            <a:extLst>
              <a:ext uri="{FF2B5EF4-FFF2-40B4-BE49-F238E27FC236}">
                <a16:creationId xmlns:a16="http://schemas.microsoft.com/office/drawing/2014/main" id="{680BA049-AE08-4B4C-81A3-291955885BB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191000"/>
            <a:ext cx="3352800" cy="1689100"/>
            <a:chOff x="385202" y="4114800"/>
            <a:chExt cx="3414424" cy="1769592"/>
          </a:xfrm>
        </p:grpSpPr>
        <p:sp>
          <p:nvSpPr>
            <p:cNvPr id="20492" name="Rectangle 9">
              <a:extLst>
                <a:ext uri="{FF2B5EF4-FFF2-40B4-BE49-F238E27FC236}">
                  <a16:creationId xmlns:a16="http://schemas.microsoft.com/office/drawing/2014/main" id="{CC304D98-5E1D-4164-A6E8-44C625EE0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516" y="4114800"/>
              <a:ext cx="64152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4000">
                  <a:solidFill>
                    <a:srgbClr val="FFFF00"/>
                  </a:solidFill>
                  <a:latin typeface="Wingdings 2" panose="05020102010507070707" pitchFamily="18" charset="2"/>
                </a:rPr>
                <a:t>v</a:t>
              </a:r>
            </a:p>
          </p:txBody>
        </p:sp>
        <p:sp>
          <p:nvSpPr>
            <p:cNvPr id="20493" name="Rectangle 10">
              <a:extLst>
                <a:ext uri="{FF2B5EF4-FFF2-40B4-BE49-F238E27FC236}">
                  <a16:creationId xmlns:a16="http://schemas.microsoft.com/office/drawing/2014/main" id="{32062B37-8238-4363-91C5-963752F67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02" y="4433993"/>
              <a:ext cx="2638419" cy="145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i="1">
                  <a:latin typeface="Adobe Caslon Pro Bold"/>
                </a:rPr>
                <a:t>Venture </a:t>
              </a:r>
            </a:p>
            <a:p>
              <a:pPr eaLnBrk="1" hangingPunct="1"/>
              <a:r>
                <a:rPr lang="en-US" altLang="en-US" sz="2800" b="1" i="1">
                  <a:latin typeface="Adobe Caslon Pro Bold"/>
                </a:rPr>
                <a:t>Philanthropy</a:t>
              </a:r>
            </a:p>
            <a:p>
              <a:pPr eaLnBrk="1" hangingPunct="1"/>
              <a:r>
                <a:rPr lang="en-US" altLang="en-US" sz="2800" b="1" i="1">
                  <a:latin typeface="Adobe Caslon Pro Bold"/>
                </a:rPr>
                <a:t>Grantmaking</a:t>
              </a:r>
            </a:p>
          </p:txBody>
        </p:sp>
        <p:pic>
          <p:nvPicPr>
            <p:cNvPr id="20494" name="Picture 10">
              <a:extLst>
                <a:ext uri="{FF2B5EF4-FFF2-40B4-BE49-F238E27FC236}">
                  <a16:creationId xmlns:a16="http://schemas.microsoft.com/office/drawing/2014/main" id="{28B6EC9A-B9C1-4D64-89E5-BCED07371F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749840" flipV="1">
              <a:off x="2657500" y="4177514"/>
              <a:ext cx="822275" cy="955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12">
              <a:extLst>
                <a:ext uri="{FF2B5EF4-FFF2-40B4-BE49-F238E27FC236}">
                  <a16:creationId xmlns:a16="http://schemas.microsoft.com/office/drawing/2014/main" id="{AD59DC61-1E9D-4CBC-99FA-1934E62383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73342">
              <a:off x="3525306" y="4439706"/>
              <a:ext cx="27432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6CC5-6F1B-4BD7-96A6-E90BC5EF2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CFC792CB-8FE6-42BA-9BD9-F0569F722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8" name="Picture 2" descr="S:\Annual Report\2014\STATS\Deploy_2013_130718_graphic_Flyer.jpg">
            <a:extLst>
              <a:ext uri="{FF2B5EF4-FFF2-40B4-BE49-F238E27FC236}">
                <a16:creationId xmlns:a16="http://schemas.microsoft.com/office/drawing/2014/main" id="{545E7C06-2F68-4EF3-BF46-1DCF07913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r="8752"/>
          <a:stretch>
            <a:fillRect/>
          </a:stretch>
        </p:blipFill>
        <p:spPr bwMode="auto">
          <a:xfrm>
            <a:off x="112713" y="152400"/>
            <a:ext cx="8878887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51DB5C-D89A-4ABD-BDEE-F6E7F67872D6}"/>
              </a:ext>
            </a:extLst>
          </p:cNvPr>
          <p:cNvSpPr/>
          <p:nvPr/>
        </p:nvSpPr>
        <p:spPr>
          <a:xfrm>
            <a:off x="7689850" y="6149975"/>
            <a:ext cx="1447800" cy="66516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18B52273-B5DE-47C9-8B05-589D19E4A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35100"/>
            <a:ext cx="8961438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7E1CCEF-0A0E-41A9-AFDF-01BBD8588A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91600" cy="762000"/>
          </a:xfrm>
          <a:prstGeom prst="rect">
            <a:avLst/>
          </a:prstGeom>
          <a:effec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EBF7FF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en-US" sz="4000" cap="none">
                <a:solidFill>
                  <a:schemeClr val="tx1"/>
                </a:solidFill>
              </a:rPr>
              <a:t>2015 Statewide Survey Results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10D950-42BC-4CC8-B201-22BA73CA3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cap="none" dirty="0">
                <a:solidFill>
                  <a:schemeClr val="tx1"/>
                </a:solidFill>
              </a:rPr>
              <a:t>2015 Statewide Survey Results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510D4273-E9A9-46C6-B79F-067E10A23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915988"/>
            <a:ext cx="8686800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TF_BOD_0809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EEC100252E44FB9BACF31BCC995F3" ma:contentTypeVersion="0" ma:contentTypeDescription="Create a new document." ma:contentTypeScope="" ma:versionID="5a3a5c87dd7c008eefae3395ffc4958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1D6546-32D0-4548-9BCF-0F2A0CAE26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F4FB9D-380B-4B83-93D4-C12E557056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8CD5391-4E8C-4637-A729-D7F5904A0F6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24909</TotalTime>
  <Words>1123</Words>
  <Application>Microsoft Office PowerPoint</Application>
  <PresentationFormat>On-screen Show (4:3)</PresentationFormat>
  <Paragraphs>205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Franklin Gothic Medium</vt:lpstr>
      <vt:lpstr>Franklin Gothic Book</vt:lpstr>
      <vt:lpstr>Wingdings 2</vt:lpstr>
      <vt:lpstr>Calibri</vt:lpstr>
      <vt:lpstr>Wingdings</vt:lpstr>
      <vt:lpstr>Franklin Gothic Demi</vt:lpstr>
      <vt:lpstr>Franklin Gothic Demi Cond</vt:lpstr>
      <vt:lpstr>Adobe Caslon Pro Bold</vt:lpstr>
      <vt:lpstr>Webdings</vt:lpstr>
      <vt:lpstr>Tw Cen MT</vt:lpstr>
      <vt:lpstr>Wingdings 3</vt:lpstr>
      <vt:lpstr>CETF_BOD_080905</vt:lpstr>
      <vt:lpstr>CPUC Low Income Oversight  Board October 29, 2015</vt:lpstr>
      <vt:lpstr>CALIFORNIA EMERGING TECHNOLOGY FUND  Mission </vt:lpstr>
      <vt:lpstr>Everyday Activities Rely on The Internet</vt:lpstr>
      <vt:lpstr>California Emerging Technology Fund Background </vt:lpstr>
      <vt:lpstr>PowerPoint Presentation</vt:lpstr>
      <vt:lpstr>PowerPoint Presentation</vt:lpstr>
      <vt:lpstr>PowerPoint Presentation</vt:lpstr>
      <vt:lpstr>PowerPoint Presentation</vt:lpstr>
      <vt:lpstr>2015 Statewide Survey Results</vt:lpstr>
      <vt:lpstr>PowerPoint Presentation</vt:lpstr>
      <vt:lpstr>2015 Statewide Survey Results</vt:lpstr>
      <vt:lpstr>  Digital Divide is Greatest for the Disadvantaged </vt:lpstr>
      <vt:lpstr>California Emerging Technology Fund </vt:lpstr>
      <vt:lpstr>California Emerging Technology Fund </vt:lpstr>
      <vt:lpstr>California Emerging Technology Fund FCC Broadband Lifeline Proceeding </vt:lpstr>
      <vt:lpstr>California Emerging Technology Fund Corporate Consolidations </vt:lpstr>
      <vt:lpstr>California Emerging Technology Fund California Advanced Services Fund </vt:lpstr>
      <vt:lpstr>Regional Consortia</vt:lpstr>
      <vt:lpstr> California Emerging Technology Fund Partnership with Energy Utilities  </vt:lpstr>
      <vt:lpstr>PowerPoint Presentation</vt:lpstr>
      <vt:lpstr>PowerPoint Presentation</vt:lpstr>
      <vt:lpstr>Humor</vt:lpstr>
      <vt:lpstr>PowerPoint Presentation</vt:lpstr>
      <vt:lpstr>CALIFORNIA EMERGING TECHNOLOGY FUND </vt:lpstr>
      <vt:lpstr>CPUC Low Income Oversight  Board October 29, 2015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SEPTEMBER 5, 2008</dc:title>
  <dc:creator>Sunne McPeak</dc:creator>
  <cp:lastModifiedBy>Bonner, Michael B.</cp:lastModifiedBy>
  <cp:revision>584</cp:revision>
  <dcterms:created xsi:type="dcterms:W3CDTF">2008-08-26T15:58:29Z</dcterms:created>
  <dcterms:modified xsi:type="dcterms:W3CDTF">2021-01-04T21:58:15Z</dcterms:modified>
</cp:coreProperties>
</file>