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4"/>
    <p:sldMasterId id="2147483706" r:id="rId5"/>
  </p:sldMasterIdLst>
  <p:notesMasterIdLst>
    <p:notesMasterId r:id="rId16"/>
  </p:notesMasterIdLst>
  <p:handoutMasterIdLst>
    <p:handoutMasterId r:id="rId17"/>
  </p:handoutMasterIdLst>
  <p:sldIdLst>
    <p:sldId id="269" r:id="rId6"/>
    <p:sldId id="272" r:id="rId7"/>
    <p:sldId id="270" r:id="rId8"/>
    <p:sldId id="277" r:id="rId9"/>
    <p:sldId id="278" r:id="rId10"/>
    <p:sldId id="265" r:id="rId11"/>
    <p:sldId id="266" r:id="rId12"/>
    <p:sldId id="267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4" autoAdjust="0"/>
    <p:restoredTop sz="94660"/>
  </p:normalViewPr>
  <p:slideViewPr>
    <p:cSldViewPr>
      <p:cViewPr varScale="1">
        <p:scale>
          <a:sx n="107" d="100"/>
          <a:sy n="107" d="100"/>
        </p:scale>
        <p:origin x="3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B8C2B1-EB31-4472-AC79-73E79FDA14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F8538B-C2CA-43B8-90BF-BDA0900F4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24214F23-D077-46E8-8B17-3ADAEF1BBB14}" type="datetimeFigureOut">
              <a:rPr lang="en-US"/>
              <a:pPr>
                <a:defRPr/>
              </a:pPr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B3C2C8-7D6A-4CED-9623-FF4FBB6700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98405-C980-487D-844E-E3373FE3C9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2CF360-57DC-4A33-9D4D-89F0546F8A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C29AF64-A84B-4662-AFFF-014A0FF128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380726D-69C1-4D0A-8860-29B01F5BB3D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C3B61B7E-2AE3-4F17-806F-84FB1C1CAFE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37B1F14-3A2B-4479-BFA0-06188E0439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7B5CDA9C-FD3D-4098-942B-2035B3481D9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F3C322C-9F99-4B03-875B-D9C2484CC3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DCE21B0-EDBB-4609-9922-C7509FD953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1A846C1-536F-44BA-89FD-CDB104BF5E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C7DC615-CE53-496B-BC62-0FEC91EE0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0C385E8-78D2-422A-874D-45F2A335977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F477C329-EAF6-4F10-91E1-98969E309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B867D94-0452-4403-8EC2-86F7D56DE4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001942F-D79E-4FDD-BDA1-93EDFC09E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44F187-3721-489C-ACAB-A79114A004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eaLnBrk="1" hangingPunct="1"/>
            <a:fld id="{A8A4EE03-B2AA-42E0-A27F-A0CCD0C0C18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B5D9A6F4-197D-42BB-8E2F-C04495A75E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BCB651B-ECEB-41A4-863B-769289E0E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1D25B24-6C2D-46F5-BF75-3E180E7445A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CDB5064-CCEF-43EF-BED7-42858B7958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70FCF98-DB34-4DB6-9DE4-C3F4268E09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31098C1-4C8A-4AC6-A497-429108B6C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E28EC76-20B2-46B0-8D88-A748A36A6FE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2A15C07-FB58-4F33-B46F-DABC8DF0B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F1701C7-BD9B-4E13-B339-0D1BE6918FE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DC49A87-6ACC-405C-BA05-3DBA3A6C04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B6B02BF-FAE0-4195-BA0A-D1E4163B4D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A801F14-09A5-4068-B900-9D0BE5C358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80D6971-68DF-46C4-987E-58F7D9303A9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ED1F080-E163-4517-BADC-B99FB10AB7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1475"/>
          </a:xfrm>
          <a:noFill/>
        </p:spPr>
        <p:txBody>
          <a:bodyPr lIns="93158" tIns="46580" rIns="93158" bIns="46580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96D2E633-F726-4B6B-BFB1-7CC520D71F6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fld id="{165E85A4-9F30-4973-A806-40ED14053E9F}" type="slidenum">
              <a:rPr lang="en-US" altLang="en-US" sz="900" b="1">
                <a:solidFill>
                  <a:srgbClr val="FFFFFF"/>
                </a:solidFill>
              </a:rPr>
              <a:pPr algn="r" eaLnBrk="1" hangingPunct="1">
                <a:lnSpc>
                  <a:spcPct val="90000"/>
                </a:lnSpc>
              </a:pPr>
              <a:t>‹#›</a:t>
            </a:fld>
            <a:endParaRPr lang="en-US" altLang="en-US" sz="900" b="1">
              <a:solidFill>
                <a:srgbClr val="FFFFFF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1828800"/>
            <a:ext cx="7239000" cy="1193800"/>
          </a:xfrm>
        </p:spPr>
        <p:txBody>
          <a:bodyPr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3200400"/>
            <a:ext cx="7239000" cy="301625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2769457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7444678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336675"/>
            <a:ext cx="1809750" cy="2190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36675"/>
            <a:ext cx="5276850" cy="219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0559748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336675"/>
            <a:ext cx="7239000" cy="492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2133600"/>
            <a:ext cx="3543300" cy="1393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543300" cy="1393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23755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149017D6-0838-4F0E-89C4-B282A980C293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fld id="{8EAEF5C9-F9EC-46E2-A6A8-0BB164DD4968}" type="slidenum">
              <a:rPr lang="en-US" altLang="en-US" sz="900" b="1">
                <a:solidFill>
                  <a:srgbClr val="FFFFFF"/>
                </a:solidFill>
              </a:rPr>
              <a:pPr algn="r" eaLnBrk="1" hangingPunct="1">
                <a:lnSpc>
                  <a:spcPct val="90000"/>
                </a:lnSpc>
              </a:pPr>
              <a:t>‹#›</a:t>
            </a:fld>
            <a:endParaRPr lang="en-US" altLang="en-US" sz="900" b="1">
              <a:solidFill>
                <a:srgbClr val="FFFFFF"/>
              </a:solidFill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524000" y="1828800"/>
            <a:ext cx="7239000" cy="1193800"/>
          </a:xfrm>
        </p:spPr>
        <p:txBody>
          <a:bodyPr/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524000" y="3200400"/>
            <a:ext cx="7239000" cy="301625"/>
          </a:xfrm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67358956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522643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1355416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133600"/>
            <a:ext cx="3543300" cy="139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543300" cy="139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549229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587434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8038528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378137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154906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1118495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9261513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4062958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336675"/>
            <a:ext cx="1809750" cy="2190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336675"/>
            <a:ext cx="5276850" cy="2190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35462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9647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133600"/>
            <a:ext cx="3543300" cy="139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2133600"/>
            <a:ext cx="3543300" cy="139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24535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951130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170635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930165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110736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472549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32A9AA-4C61-4660-997A-30328AF92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1524000" y="1336675"/>
            <a:ext cx="7239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514BAE1-2D97-42DB-A341-9A509857EE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1524000" y="2133600"/>
            <a:ext cx="72390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5126" name="Text Box 12">
            <a:extLst>
              <a:ext uri="{FF2B5EF4-FFF2-40B4-BE49-F238E27FC236}">
                <a16:creationId xmlns:a16="http://schemas.microsoft.com/office/drawing/2014/main" id="{B13A083D-5554-4EF6-BABE-E209E3296638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fld id="{C1CEBB3E-FA61-4CF6-A367-50DF91D476F5}" type="slidenum">
              <a:rPr lang="en-US" altLang="en-US" sz="900" b="1">
                <a:solidFill>
                  <a:srgbClr val="0082AA"/>
                </a:solidFill>
              </a:rPr>
              <a:pPr algn="r" eaLnBrk="1" hangingPunct="1">
                <a:lnSpc>
                  <a:spcPct val="90000"/>
                </a:lnSpc>
              </a:pPr>
              <a:t>‹#›</a:t>
            </a:fld>
            <a:endParaRPr lang="en-US" altLang="en-US" sz="900" b="1">
              <a:solidFill>
                <a:srgbClr val="0082A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</p:sldLayoutIdLst>
  <p:transition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25000"/>
        <a:buFont typeface="Arial" panose="020B0604020202020204" pitchFamily="34" charset="0"/>
        <a:defRPr sz="2200" b="1">
          <a:solidFill>
            <a:srgbClr val="0082AA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ct val="90000"/>
        </a:lnSpc>
        <a:spcBef>
          <a:spcPct val="25000"/>
        </a:spcBef>
        <a:spcAft>
          <a:spcPct val="15000"/>
        </a:spcAft>
        <a:buChar char="•"/>
        <a:defRPr sz="2200">
          <a:solidFill>
            <a:srgbClr val="0082AA"/>
          </a:solidFill>
          <a:latin typeface="+mn-lt"/>
          <a:ea typeface="+mn-ea"/>
        </a:defRPr>
      </a:lvl2pPr>
      <a:lvl3pPr marL="514350" indent="-22225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Font typeface="Arial" panose="020B0604020202020204" pitchFamily="34" charset="0"/>
        <a:buChar char="–"/>
        <a:defRPr sz="2000">
          <a:solidFill>
            <a:srgbClr val="0082AA"/>
          </a:solidFill>
          <a:latin typeface="+mn-lt"/>
          <a:ea typeface="+mn-ea"/>
        </a:defRPr>
      </a:lvl3pPr>
      <a:lvl4pPr marL="804863" indent="-176213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har char="•"/>
        <a:defRPr>
          <a:solidFill>
            <a:srgbClr val="0082AA"/>
          </a:solidFill>
          <a:latin typeface="+mn-lt"/>
          <a:ea typeface="+mn-ea"/>
        </a:defRPr>
      </a:lvl4pPr>
      <a:lvl5pPr marL="14335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5pPr>
      <a:lvl6pPr marL="18907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6pPr>
      <a:lvl7pPr marL="23479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7pPr>
      <a:lvl8pPr marL="28051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8pPr>
      <a:lvl9pPr marL="32623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C08EA65-2E73-4545-A720-28CE5464BF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1524000" y="1336675"/>
            <a:ext cx="7239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BD52FE7-A78C-4AC7-A385-3E446917D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1524000" y="2133600"/>
            <a:ext cx="72390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5126" name="Text Box 12">
            <a:extLst>
              <a:ext uri="{FF2B5EF4-FFF2-40B4-BE49-F238E27FC236}">
                <a16:creationId xmlns:a16="http://schemas.microsoft.com/office/drawing/2014/main" id="{BF89CAFC-DC8E-41D0-8593-FA3F028F8B10}"/>
              </a:ext>
            </a:extLst>
          </p:cNvPr>
          <p:cNvSpPr txBox="1">
            <a:spLocks noChangeArrowheads="1"/>
          </p:cNvSpPr>
          <p:nvPr/>
        </p:nvSpPr>
        <p:spPr bwMode="black">
          <a:xfrm>
            <a:off x="6781800" y="381000"/>
            <a:ext cx="19812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fld id="{F9690665-2AC8-405A-9900-A26B708DF62F}" type="slidenum">
              <a:rPr lang="en-US" altLang="en-US" sz="900" b="1">
                <a:solidFill>
                  <a:srgbClr val="0082AA"/>
                </a:solidFill>
              </a:rPr>
              <a:pPr algn="r" eaLnBrk="1" hangingPunct="1">
                <a:lnSpc>
                  <a:spcPct val="90000"/>
                </a:lnSpc>
              </a:pPr>
              <a:t>‹#›</a:t>
            </a:fld>
            <a:endParaRPr lang="en-US" altLang="en-US" sz="900" b="1">
              <a:solidFill>
                <a:srgbClr val="0082A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</p:sldLayoutIdLst>
  <p:transition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FFA100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25000"/>
        <a:buFont typeface="Arial" panose="020B0604020202020204" pitchFamily="34" charset="0"/>
        <a:defRPr sz="2200" b="1">
          <a:solidFill>
            <a:srgbClr val="0082AA"/>
          </a:solidFill>
          <a:latin typeface="+mn-lt"/>
          <a:ea typeface="+mn-ea"/>
          <a:cs typeface="+mn-cs"/>
        </a:defRPr>
      </a:lvl1pPr>
      <a:lvl2pPr marL="177800" indent="-176213" algn="l" rtl="0" eaLnBrk="0" fontAlgn="base" hangingPunct="0">
        <a:lnSpc>
          <a:spcPct val="90000"/>
        </a:lnSpc>
        <a:spcBef>
          <a:spcPct val="25000"/>
        </a:spcBef>
        <a:spcAft>
          <a:spcPct val="15000"/>
        </a:spcAft>
        <a:buChar char="•"/>
        <a:defRPr sz="2200">
          <a:solidFill>
            <a:srgbClr val="0082AA"/>
          </a:solidFill>
          <a:latin typeface="+mn-lt"/>
          <a:ea typeface="+mn-ea"/>
        </a:defRPr>
      </a:lvl2pPr>
      <a:lvl3pPr marL="514350" indent="-222250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Font typeface="Arial" panose="020B0604020202020204" pitchFamily="34" charset="0"/>
        <a:buChar char="–"/>
        <a:defRPr sz="2000">
          <a:solidFill>
            <a:srgbClr val="0082AA"/>
          </a:solidFill>
          <a:latin typeface="+mn-lt"/>
          <a:ea typeface="+mn-ea"/>
        </a:defRPr>
      </a:lvl3pPr>
      <a:lvl4pPr marL="804863" indent="-176213" algn="l" rtl="0" eaLnBrk="0" fontAlgn="base" hangingPunct="0">
        <a:lnSpc>
          <a:spcPct val="90000"/>
        </a:lnSpc>
        <a:spcBef>
          <a:spcPct val="15000"/>
        </a:spcBef>
        <a:spcAft>
          <a:spcPct val="15000"/>
        </a:spcAft>
        <a:buChar char="•"/>
        <a:defRPr>
          <a:solidFill>
            <a:srgbClr val="0082AA"/>
          </a:solidFill>
          <a:latin typeface="+mn-lt"/>
          <a:ea typeface="+mn-ea"/>
        </a:defRPr>
      </a:lvl4pPr>
      <a:lvl5pPr marL="14335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5pPr>
      <a:lvl6pPr marL="18907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6pPr>
      <a:lvl7pPr marL="23479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7pPr>
      <a:lvl8pPr marL="28051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8pPr>
      <a:lvl9pPr marL="3262313" indent="-176213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200" b="1">
          <a:solidFill>
            <a:srgbClr val="0082AA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8">
            <a:extLst>
              <a:ext uri="{FF2B5EF4-FFF2-40B4-BE49-F238E27FC236}">
                <a16:creationId xmlns:a16="http://schemas.microsoft.com/office/drawing/2014/main" id="{D9E3F293-02C1-48F1-8805-A49CE92775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74000" cy="4514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/>
              <a:t>Low-Income Oversight Board Meeting</a:t>
            </a:r>
            <a:br>
              <a:rPr lang="en-US" altLang="en-US" sz="4000"/>
            </a:br>
            <a:br>
              <a:rPr lang="en-US" altLang="en-US" sz="3800"/>
            </a:br>
            <a:r>
              <a:rPr lang="en-US" altLang="en-US" sz="3600">
                <a:solidFill>
                  <a:schemeClr val="tx2"/>
                </a:solidFill>
              </a:rPr>
              <a:t>CARE and ESA Programs</a:t>
            </a:r>
            <a:br>
              <a:rPr lang="en-US" altLang="en-US" sz="3600">
                <a:solidFill>
                  <a:schemeClr val="tx2"/>
                </a:solidFill>
              </a:rPr>
            </a:br>
            <a:br>
              <a:rPr lang="en-US" altLang="en-US" sz="3600">
                <a:solidFill>
                  <a:schemeClr val="tx2"/>
                </a:solidFill>
              </a:rPr>
            </a:br>
            <a:r>
              <a:rPr lang="en-US" altLang="en-US" sz="3200">
                <a:solidFill>
                  <a:schemeClr val="tx2"/>
                </a:solidFill>
              </a:rPr>
              <a:t>July 10, 2012</a:t>
            </a:r>
            <a:br>
              <a:rPr lang="en-US" altLang="en-US" sz="3200">
                <a:solidFill>
                  <a:schemeClr val="tx2"/>
                </a:solidFill>
              </a:rPr>
            </a:br>
            <a:r>
              <a:rPr lang="en-US" altLang="en-US" sz="3200">
                <a:solidFill>
                  <a:schemeClr val="tx2"/>
                </a:solidFill>
              </a:rPr>
              <a:t>Sunnyvale, California</a:t>
            </a:r>
            <a:br>
              <a:rPr lang="en-US" altLang="en-US" sz="3200">
                <a:solidFill>
                  <a:schemeClr val="tx2"/>
                </a:solidFill>
              </a:rPr>
            </a:br>
            <a:br>
              <a:rPr lang="en-US" altLang="en-US" sz="3600">
                <a:solidFill>
                  <a:schemeClr val="tx2"/>
                </a:solidFill>
              </a:rPr>
            </a:br>
            <a:endParaRPr lang="en-US" alt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3C42CE4-0017-4C4D-9743-C3693E57F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57200"/>
            <a:ext cx="787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News Coverage 2012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E68F3A0-0EE0-4F97-8606-5024A69E8915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524000"/>
          <a:ext cx="4195763" cy="250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6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Asian – Radio </a:t>
                      </a:r>
                      <a:endParaRPr lang="en-US" sz="1800" dirty="0"/>
                    </a:p>
                  </a:txBody>
                  <a:tcPr marL="91429" marR="91429" marT="45712" marB="4571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4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Sing Tao Radio 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World Radio 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Radio TNT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 err="1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Goldenlink</a:t>
                      </a:r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 Radio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4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KBIF Fresno</a:t>
                      </a:r>
                    </a:p>
                  </a:txBody>
                  <a:tcPr marL="9524" marR="9524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4" marR="9524" marT="952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1CA9F12-885F-4C6E-BBB3-B0693E73116C}"/>
              </a:ext>
            </a:extLst>
          </p:cNvPr>
          <p:cNvGraphicFramePr>
            <a:graphicFrameLocks noGrp="1"/>
          </p:cNvGraphicFramePr>
          <p:nvPr/>
        </p:nvGraphicFramePr>
        <p:xfrm>
          <a:off x="4775200" y="1524000"/>
          <a:ext cx="4054475" cy="1154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9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Hispanic – Radio </a:t>
                      </a:r>
                      <a:endParaRPr lang="en-US" sz="1800" dirty="0"/>
                    </a:p>
                  </a:txBody>
                  <a:tcPr marL="91420" marR="91420" marT="45686" marB="456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3" marR="9523" marT="9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3" marR="9523" marT="95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Radio </a:t>
                      </a:r>
                      <a:r>
                        <a:rPr lang="en-US" sz="1200" b="0" i="0" u="none" strike="noStrike" baseline="0" dirty="0" err="1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Billingue</a:t>
                      </a:r>
                      <a:endParaRPr lang="en-US" sz="1200" b="0" i="0" u="none" strike="noStrike" baseline="0" dirty="0">
                        <a:solidFill>
                          <a:srgbClr val="0082A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4" marR="9524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08084A-9494-42FB-B277-4B6D1507EEA1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4114800"/>
          <a:ext cx="4195763" cy="123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2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Asian – Television</a:t>
                      </a:r>
                      <a:endParaRPr lang="en-US" sz="1800" dirty="0"/>
                    </a:p>
                  </a:txBody>
                  <a:tcPr marL="91429" marR="91429" marT="45696" marB="4569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4" marR="9524" marT="95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KBTV – Crossing TV</a:t>
                      </a:r>
                    </a:p>
                  </a:txBody>
                  <a:tcPr marL="9524" marR="9524" marT="95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DB1590-7640-473D-8511-367441EEE8AB}"/>
              </a:ext>
            </a:extLst>
          </p:cNvPr>
          <p:cNvGraphicFramePr>
            <a:graphicFrameLocks noGrp="1"/>
          </p:cNvGraphicFramePr>
          <p:nvPr/>
        </p:nvGraphicFramePr>
        <p:xfrm>
          <a:off x="4775200" y="2932113"/>
          <a:ext cx="4054475" cy="1154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9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Hispanic – Television </a:t>
                      </a:r>
                      <a:endParaRPr lang="en-US" sz="1800" dirty="0"/>
                    </a:p>
                  </a:txBody>
                  <a:tcPr marL="91420" marR="91420" marT="45686" marB="45686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3" marR="9523" marT="95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3" marR="9523" marT="951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Univision Fresno</a:t>
                      </a:r>
                    </a:p>
                  </a:txBody>
                  <a:tcPr marL="9524" marR="9524" marT="95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>
            <a:extLst>
              <a:ext uri="{FF2B5EF4-FFF2-40B4-BE49-F238E27FC236}">
                <a16:creationId xmlns:a16="http://schemas.microsoft.com/office/drawing/2014/main" id="{D57BBCBD-DAF2-4DB3-870C-D961E2418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0"/>
            <a:ext cx="4614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1">
            <a:extLst>
              <a:ext uri="{FF2B5EF4-FFF2-40B4-BE49-F238E27FC236}">
                <a16:creationId xmlns:a16="http://schemas.microsoft.com/office/drawing/2014/main" id="{E16916CF-832D-4063-9F0F-34617E16A23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24525" y="180975"/>
            <a:ext cx="3327400" cy="10414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Ins="91440" anchor="ctr"/>
          <a:lstStyle/>
          <a:p>
            <a:pPr algn="ctr"/>
            <a:r>
              <a:rPr lang="en-US" altLang="en-US"/>
              <a:t>Reaching Our Customers </a:t>
            </a:r>
          </a:p>
        </p:txBody>
      </p:sp>
      <p:sp>
        <p:nvSpPr>
          <p:cNvPr id="6148" name="TextBox 7">
            <a:extLst>
              <a:ext uri="{FF2B5EF4-FFF2-40B4-BE49-F238E27FC236}">
                <a16:creationId xmlns:a16="http://schemas.microsoft.com/office/drawing/2014/main" id="{BB7D8A68-0764-449C-BFFC-2A6E211DE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3263" y="1524000"/>
            <a:ext cx="330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>
                <a:ea typeface="ＭＳ Ｐゴシック" panose="020B0600070205080204" pitchFamily="34" charset="-128"/>
              </a:rPr>
              <a:t>70,000</a:t>
            </a:r>
            <a:r>
              <a:rPr lang="en-US" altLang="en-US" sz="2000" b="1"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b="1">
                <a:ea typeface="ＭＳ Ｐゴシック" panose="020B0600070205080204" pitchFamily="34" charset="-128"/>
              </a:rPr>
              <a:t>Square mile service area</a:t>
            </a:r>
          </a:p>
        </p:txBody>
      </p:sp>
      <p:sp>
        <p:nvSpPr>
          <p:cNvPr id="6149" name="TextBox 8">
            <a:extLst>
              <a:ext uri="{FF2B5EF4-FFF2-40B4-BE49-F238E27FC236}">
                <a16:creationId xmlns:a16="http://schemas.microsoft.com/office/drawing/2014/main" id="{B4548FD1-8E77-44FF-91C3-1E15A83B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963" y="2667000"/>
            <a:ext cx="2971800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>
                <a:ea typeface="ＭＳ Ｐゴシック" panose="020B0600070205080204" pitchFamily="34" charset="-128"/>
              </a:rPr>
              <a:t>CARE</a:t>
            </a:r>
            <a:endParaRPr lang="en-US" altLang="en-US" b="1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>
                <a:ea typeface="ＭＳ Ｐゴシック" panose="020B0600070205080204" pitchFamily="34" charset="-128"/>
              </a:rPr>
              <a:t>1,536,237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b="1">
                <a:ea typeface="ＭＳ Ｐゴシック" panose="020B0600070205080204" pitchFamily="34" charset="-128"/>
              </a:rPr>
              <a:t>Enrolled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endParaRPr lang="en-US" altLang="en-US" b="1"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>
                <a:ea typeface="ＭＳ Ｐゴシック" panose="020B0600070205080204" pitchFamily="34" charset="-128"/>
              </a:rPr>
              <a:t>ESA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800" b="1">
                <a:ea typeface="ＭＳ Ｐゴシック" panose="020B0600070205080204" pitchFamily="34" charset="-128"/>
              </a:rPr>
              <a:t>639,260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b="1">
                <a:ea typeface="ＭＳ Ｐゴシック" panose="020B0600070205080204" pitchFamily="34" charset="-128"/>
              </a:rPr>
              <a:t>Homes treated 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b="1">
                <a:ea typeface="ＭＳ Ｐゴシック" panose="020B0600070205080204" pitchFamily="34" charset="-128"/>
              </a:rPr>
              <a:t>(2004-2011)</a:t>
            </a:r>
          </a:p>
          <a:p>
            <a:pPr algn="ctr" eaLnBrk="1" hangingPunct="1">
              <a:lnSpc>
                <a:spcPct val="90000"/>
              </a:lnSpc>
              <a:spcBef>
                <a:spcPct val="30000"/>
              </a:spcBef>
            </a:pPr>
            <a:endParaRPr lang="en-US" altLang="en-US" sz="2000" b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EAEAC4-A612-4A98-B9CD-F5D01DCD3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7200"/>
            <a:ext cx="7772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Outreach Methods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B7F60A4-3E9C-4C7E-A3C9-BA5726FA4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8534400" cy="485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Partnerships with Community Outreach Contractors, reaching disabled, senior, ethnic, family-based and faith-based customers across each of our 48 counties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Door-to-door outreach in rural and urban areas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Targeted, bi-lingual direct mail projects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Automated outbound phone calls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Bill inserts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Welcome packet  and 15-day notice inserts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Local office partnerships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Leveraging with other PG&amp;E assistance programs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Ethnic television, radio and print campaigns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Online enrollment and referral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Social media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Text messaging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000" kern="0" dirty="0">
                <a:solidFill>
                  <a:srgbClr val="0082AA"/>
                </a:solidFill>
                <a:latin typeface="Arial"/>
                <a:ea typeface="+mn-ea"/>
              </a:rPr>
              <a:t>Collateral </a:t>
            </a:r>
          </a:p>
          <a:p>
            <a:pPr marL="514350" lvl="1" indent="-266700" eaLnBrk="0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Tx/>
              <a:buChar char="•"/>
              <a:defRPr/>
            </a:pPr>
            <a:endParaRPr lang="en-US" sz="2400" dirty="0">
              <a:solidFill>
                <a:srgbClr val="0082AA"/>
              </a:solidFill>
              <a:latin typeface="Arial" charset="0"/>
              <a:ea typeface="+mn-ea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7CD01B8-0433-4EE9-84FE-77D5A5DF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7200"/>
            <a:ext cx="7772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Ethnic-Owned Media Partnerships </a:t>
            </a:r>
          </a:p>
        </p:txBody>
      </p:sp>
      <p:graphicFrame>
        <p:nvGraphicFramePr>
          <p:cNvPr id="8195" name="Chart 8">
            <a:extLst>
              <a:ext uri="{FF2B5EF4-FFF2-40B4-BE49-F238E27FC236}">
                <a16:creationId xmlns:a16="http://schemas.microsoft.com/office/drawing/2014/main" id="{D710DE23-8976-45C8-B824-E6591EC1F1A6}"/>
              </a:ext>
            </a:extLst>
          </p:cNvPr>
          <p:cNvGraphicFramePr>
            <a:graphicFrameLocks/>
          </p:cNvGraphicFramePr>
          <p:nvPr/>
        </p:nvGraphicFramePr>
        <p:xfrm>
          <a:off x="738188" y="1092200"/>
          <a:ext cx="7577137" cy="551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7577985" imgH="5511262" progId="Excel.Chart.8">
                  <p:embed/>
                </p:oleObj>
              </mc:Choice>
              <mc:Fallback>
                <p:oleObj r:id="rId3" imgW="7577985" imgH="5511262" progId="Excel.Chart.8">
                  <p:embed/>
                  <p:pic>
                    <p:nvPicPr>
                      <p:cNvPr id="0" name="Chart 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1092200"/>
                        <a:ext cx="7577137" cy="551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03ED22-6F4C-4940-9127-E86CE2213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57200"/>
            <a:ext cx="77724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Media Partnerships Overview (Jan-Aug)</a:t>
            </a:r>
          </a:p>
        </p:txBody>
      </p:sp>
      <p:graphicFrame>
        <p:nvGraphicFramePr>
          <p:cNvPr id="9219" name="Chart 2">
            <a:extLst>
              <a:ext uri="{FF2B5EF4-FFF2-40B4-BE49-F238E27FC236}">
                <a16:creationId xmlns:a16="http://schemas.microsoft.com/office/drawing/2014/main" id="{72578573-5ED1-4A52-AE4E-87E7982BFE4F}"/>
              </a:ext>
            </a:extLst>
          </p:cNvPr>
          <p:cNvGraphicFramePr>
            <a:graphicFrameLocks/>
          </p:cNvGraphicFramePr>
          <p:nvPr/>
        </p:nvGraphicFramePr>
        <p:xfrm>
          <a:off x="292100" y="1320800"/>
          <a:ext cx="81407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138865" imgH="5139373" progId="Excel.Chart.8">
                  <p:embed/>
                </p:oleObj>
              </mc:Choice>
              <mc:Fallback>
                <p:oleObj r:id="rId3" imgW="8138865" imgH="5139373" progId="Excel.Chart.8">
                  <p:embed/>
                  <p:pic>
                    <p:nvPicPr>
                      <p:cNvPr id="0" name="Char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1320800"/>
                        <a:ext cx="81407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B5C4A86-5DC5-425A-810F-21E02C1F43D3}"/>
              </a:ext>
            </a:extLst>
          </p:cNvPr>
          <p:cNvSpPr/>
          <p:nvPr/>
        </p:nvSpPr>
        <p:spPr>
          <a:xfrm>
            <a:off x="533400" y="1428750"/>
            <a:ext cx="7848600" cy="7793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200" b="1" kern="0" dirty="0">
                <a:solidFill>
                  <a:srgbClr val="0082AA"/>
                </a:solidFill>
                <a:latin typeface="Arial"/>
              </a:rPr>
              <a:t>$222,153 </a:t>
            </a:r>
            <a:r>
              <a:rPr lang="en-US" sz="2200" dirty="0"/>
              <a:t>committed to ethnic-owned (EO) media outlets </a:t>
            </a:r>
            <a:br>
              <a:rPr lang="en-US" sz="2200" dirty="0"/>
            </a:br>
            <a:endParaRPr lang="en-US" sz="2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200" b="1" dirty="0"/>
              <a:t>314% </a:t>
            </a:r>
            <a:r>
              <a:rPr lang="en-US" sz="2200" dirty="0"/>
              <a:t>increase in EO media committed –  original plan ($53,691) vs. current plan($222,153)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endParaRPr lang="en-US" sz="2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r>
              <a:rPr lang="en-US" sz="2200" b="1" dirty="0"/>
              <a:t>57% </a:t>
            </a:r>
            <a:r>
              <a:rPr lang="en-US" sz="2200" dirty="0"/>
              <a:t>of total media budget committed to EO media outlets - EO ($222,153) vs. total ($389,276)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endParaRPr lang="en-US" sz="22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0066"/>
              </a:buClr>
              <a:buSzPct val="70000"/>
              <a:buFont typeface="Wingdings" pitchFamily="2" charset="2"/>
              <a:buChar char="l"/>
              <a:defRPr/>
            </a:pPr>
            <a:endParaRPr lang="en-US" dirty="0"/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  <a:p>
            <a:pPr fontAlgn="b">
              <a:defRPr/>
            </a:pPr>
            <a:endParaRPr lang="en-US" dirty="0">
              <a:solidFill>
                <a:srgbClr val="0082AA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F427450-935F-46B4-AB48-6F29B61DF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57200"/>
            <a:ext cx="787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Print 2011-2012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1B0B65-0A9D-4D92-A194-F6A52D3F71B0}"/>
              </a:ext>
            </a:extLst>
          </p:cNvPr>
          <p:cNvGraphicFramePr>
            <a:graphicFrameLocks noGrp="1"/>
          </p:cNvGraphicFramePr>
          <p:nvPr/>
        </p:nvGraphicFramePr>
        <p:xfrm>
          <a:off x="355600" y="1073150"/>
          <a:ext cx="2755900" cy="508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4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African-American - Print</a:t>
                      </a:r>
                    </a:p>
                    <a:p>
                      <a:endParaRPr lang="en-US" sz="1800" dirty="0"/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 Owned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Bakersfield Observer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California Advocate Newspaper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Berkeley Tri-City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Marin County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Oakland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South County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Richmond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San Francisco Post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Sacramento Observer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458A688-ED7D-42FB-911B-F7D163AAB827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1066800"/>
          <a:ext cx="5499100" cy="2789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9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Hispanic - Print</a:t>
                      </a:r>
                    </a:p>
                    <a:p>
                      <a:endParaRPr lang="en-US" sz="1800" dirty="0"/>
                    </a:p>
                  </a:txBody>
                  <a:tcPr marT="45738" marB="4573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Vision Hispana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El Observador Publications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El Reportero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Cronicas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La Oferta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Vida en el Valle - Fresno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Vida en el Valle - Merced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7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Vida en el Valle - Modesto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380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Vida en el Valle - Sacramento</a:t>
                      </a:r>
                    </a:p>
                  </a:txBody>
                  <a:tcPr marL="9525" marR="9525" marT="952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4DA54D3-8FFD-4CF8-B244-990CE27B7F10}"/>
              </a:ext>
            </a:extLst>
          </p:cNvPr>
          <p:cNvGraphicFramePr>
            <a:graphicFrameLocks noGrp="1"/>
          </p:cNvGraphicFramePr>
          <p:nvPr/>
        </p:nvGraphicFramePr>
        <p:xfrm>
          <a:off x="3200400" y="4038600"/>
          <a:ext cx="5613400" cy="2093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1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Asian - Print</a:t>
                      </a:r>
                    </a:p>
                    <a:p>
                      <a:endParaRPr lang="en-US" sz="1800" dirty="0"/>
                    </a:p>
                  </a:txBody>
                  <a:tcPr marT="45724" marB="45724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 Owned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Asian Journal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Manila Mail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Sing Tao Daily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World Journal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Thoi Bao Daily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6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Vietnam Daily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4FE936-598C-4638-9307-3A243918F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57200"/>
            <a:ext cx="787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Radio 2011-2012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07F69AE-8FC9-4076-A8AD-46FE03E7DDA6}"/>
              </a:ext>
            </a:extLst>
          </p:cNvPr>
          <p:cNvGraphicFramePr>
            <a:graphicFrameLocks noGrp="1"/>
          </p:cNvGraphicFramePr>
          <p:nvPr/>
        </p:nvGraphicFramePr>
        <p:xfrm>
          <a:off x="1144588" y="2667000"/>
          <a:ext cx="5676900" cy="1617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0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Hispanic - Radio</a:t>
                      </a:r>
                    </a:p>
                    <a:p>
                      <a:endParaRPr lang="en-US" sz="1800" dirty="0"/>
                    </a:p>
                  </a:txBody>
                  <a:tcPr marT="45732" marB="4573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Celina R. Nocedal - KCNL 104.9 FM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Multicultural Radio Broadcasting Inc - KIQI 1010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Multicultural Radio Broadcasting </a:t>
                      </a:r>
                      <a:r>
                        <a:rPr lang="en-US" sz="1200" b="0" i="0" u="none" strike="noStrike" baseline="0" dirty="0" err="1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</a:t>
                      </a:r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KATD 990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Multicultural Radio Broadcasting </a:t>
                      </a:r>
                      <a:r>
                        <a:rPr lang="en-US" sz="1200" b="0" i="0" u="none" strike="noStrike" baseline="0" dirty="0" err="1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Inc</a:t>
                      </a:r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- KWRU 1300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B486B9B-B038-4A93-AA47-AB94BE6633C7}"/>
              </a:ext>
            </a:extLst>
          </p:cNvPr>
          <p:cNvGraphicFramePr>
            <a:graphicFrameLocks noGrp="1"/>
          </p:cNvGraphicFramePr>
          <p:nvPr/>
        </p:nvGraphicFramePr>
        <p:xfrm>
          <a:off x="1117600" y="4343400"/>
          <a:ext cx="5715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1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Asian - Radio</a:t>
                      </a:r>
                    </a:p>
                    <a:p>
                      <a:endParaRPr lang="en-US" sz="1800" dirty="0"/>
                    </a:p>
                  </a:txBody>
                  <a:tcPr marT="45735" marB="45735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7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Gore Overgaard Broadcasting - KBIF 900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InnerCity Broadcasting - KVTO 1400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InnerCity Broadcasting - KVVN 1430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Crossings TV - KJAY 1430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Auspicious Enterpises, Inc - KVTO 1400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Multicultural Radio Broadcasting Inc - KEST 1450 AM 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Multicultural Radio Broadcasting Inc - KSJX 1500 AM 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24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Multicultural Radio Broadcasting Inc - KFSG 1690 AM</a:t>
                      </a:r>
                    </a:p>
                  </a:txBody>
                  <a:tcPr marL="9525" marR="9525" marT="95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529C69-CABD-481F-89D4-9ABCF89C7807}"/>
              </a:ext>
            </a:extLst>
          </p:cNvPr>
          <p:cNvGraphicFramePr>
            <a:graphicFrameLocks noGrp="1"/>
          </p:cNvGraphicFramePr>
          <p:nvPr/>
        </p:nvGraphicFramePr>
        <p:xfrm>
          <a:off x="1125538" y="1219200"/>
          <a:ext cx="5676900" cy="130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881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African-American - Radio</a:t>
                      </a:r>
                    </a:p>
                    <a:p>
                      <a:endParaRPr lang="en-US" sz="1800" dirty="0"/>
                    </a:p>
                  </a:txBody>
                  <a:tcPr marT="45723" marB="45723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6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Bay Bridge Communications- KDIA1640 AM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KDYA LLC - KDYA 1190 AM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</a:p>
                  </a:txBody>
                  <a:tcPr marL="9525" marR="9525" marT="952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FC52974-211A-4939-840B-605352193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57200"/>
            <a:ext cx="787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Television 2011-2012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16881FE-8E56-49D5-81EB-C6D3A594B03D}"/>
              </a:ext>
            </a:extLst>
          </p:cNvPr>
          <p:cNvGraphicFramePr>
            <a:graphicFrameLocks noGrp="1"/>
          </p:cNvGraphicFramePr>
          <p:nvPr/>
        </p:nvGraphicFramePr>
        <p:xfrm>
          <a:off x="1120775" y="1447800"/>
          <a:ext cx="5791200" cy="17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20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Asian - Television</a:t>
                      </a:r>
                    </a:p>
                    <a:p>
                      <a:endParaRPr lang="en-US" sz="1800" dirty="0"/>
                    </a:p>
                  </a:txBody>
                  <a:tcPr marT="45729" marB="4572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Crossings TV - Comcast Cable 238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Crossings TV - Channel Broadcast 8.1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The Filipino Channel 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KTSF 26</a:t>
                      </a:r>
                    </a:p>
                  </a:txBody>
                  <a:tcPr marL="9525" marR="9525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marL="9525" marR="9525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4EC5C4E-6E26-49DB-A23A-04E3FB800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457200"/>
            <a:ext cx="78740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65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3200" b="1">
                <a:solidFill>
                  <a:srgbClr val="FFA100"/>
                </a:solidFill>
              </a:rPr>
              <a:t>CARE and ESA News Coverage 2012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28992A-B381-4359-A81C-ABF03CB4D082}"/>
              </a:ext>
            </a:extLst>
          </p:cNvPr>
          <p:cNvGraphicFramePr>
            <a:graphicFrameLocks noGrp="1"/>
          </p:cNvGraphicFramePr>
          <p:nvPr/>
        </p:nvGraphicFramePr>
        <p:xfrm>
          <a:off x="1117600" y="1219200"/>
          <a:ext cx="4054475" cy="1230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0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Hispanic - Online/Print</a:t>
                      </a:r>
                      <a:endParaRPr lang="en-US" sz="1800" dirty="0"/>
                    </a:p>
                  </a:txBody>
                  <a:tcPr marL="91420" marR="91420" marT="45697" marB="456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3" marR="9523" marT="952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3" marR="9523" marT="9521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95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Vision </a:t>
                      </a:r>
                      <a:r>
                        <a:rPr lang="en-US" sz="1200" b="0" i="0" u="none" strike="noStrike" baseline="0" dirty="0" err="1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Hispana</a:t>
                      </a:r>
                      <a:endParaRPr lang="en-US" sz="1200" b="0" i="0" u="none" strike="noStrike" baseline="0" dirty="0">
                        <a:solidFill>
                          <a:srgbClr val="0082AA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524" marR="9524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BCD29A-5D61-4C8B-BA1B-AFDB0B82BB9A}"/>
              </a:ext>
            </a:extLst>
          </p:cNvPr>
          <p:cNvGraphicFramePr>
            <a:graphicFrameLocks noGrp="1"/>
          </p:cNvGraphicFramePr>
          <p:nvPr/>
        </p:nvGraphicFramePr>
        <p:xfrm>
          <a:off x="1117600" y="2997200"/>
          <a:ext cx="4054475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9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47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Asian - Online/Print</a:t>
                      </a:r>
                      <a:endParaRPr lang="en-US" sz="1800" dirty="0"/>
                    </a:p>
                  </a:txBody>
                  <a:tcPr marL="91420" marR="91420" marT="45728" marB="45728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5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Media Outlets</a:t>
                      </a:r>
                    </a:p>
                  </a:txBody>
                  <a:tcPr marL="9523" marR="9523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Ethnic-Owned</a:t>
                      </a:r>
                    </a:p>
                  </a:txBody>
                  <a:tcPr marL="9523" marR="9523" marT="952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GlobalNation.net</a:t>
                      </a:r>
                    </a:p>
                  </a:txBody>
                  <a:tcPr marL="9523" marR="9523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3" marR="9523" marT="952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Sing Tao Daily</a:t>
                      </a:r>
                    </a:p>
                  </a:txBody>
                  <a:tcPr marL="9524" marR="9524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7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World Journal</a:t>
                      </a:r>
                    </a:p>
                  </a:txBody>
                  <a:tcPr marL="9524" marR="9524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7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News for Chinese</a:t>
                      </a:r>
                    </a:p>
                  </a:txBody>
                  <a:tcPr marL="9524" marR="9524" marT="9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4" marR="9524" marT="9527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Philippines Today</a:t>
                      </a:r>
                    </a:p>
                  </a:txBody>
                  <a:tcPr marL="9523" marR="9523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3" marR="9523" marT="952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Philippines News</a:t>
                      </a:r>
                    </a:p>
                  </a:txBody>
                  <a:tcPr marL="9523" marR="9523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3" marR="9523" marT="952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1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Manila Mail</a:t>
                      </a:r>
                    </a:p>
                  </a:txBody>
                  <a:tcPr marL="9523" marR="9523" marT="952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82AA"/>
                          </a:solidFill>
                          <a:effectLst/>
                          <a:latin typeface="Arial" pitchFamily="34" charset="0"/>
                        </a:rPr>
                        <a:t>Yes</a:t>
                      </a:r>
                    </a:p>
                  </a:txBody>
                  <a:tcPr marL="9523" marR="9523" marT="952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PG&amp;E Presentation Template">
  <a:themeElements>
    <a:clrScheme name="PG&amp;E Presentation Template 1">
      <a:dk1>
        <a:srgbClr val="0082AA"/>
      </a:dk1>
      <a:lt1>
        <a:srgbClr val="FFFFFF"/>
      </a:lt1>
      <a:dk2>
        <a:srgbClr val="FFA100"/>
      </a:dk2>
      <a:lt2>
        <a:srgbClr val="00A7C2"/>
      </a:lt2>
      <a:accent1>
        <a:srgbClr val="005C78"/>
      </a:accent1>
      <a:accent2>
        <a:srgbClr val="70A489"/>
      </a:accent2>
      <a:accent3>
        <a:srgbClr val="FFFFFF"/>
      </a:accent3>
      <a:accent4>
        <a:srgbClr val="006E91"/>
      </a:accent4>
      <a:accent5>
        <a:srgbClr val="AAB5BE"/>
      </a:accent5>
      <a:accent6>
        <a:srgbClr val="65947C"/>
      </a:accent6>
      <a:hlink>
        <a:srgbClr val="A3A86B"/>
      </a:hlink>
      <a:folHlink>
        <a:srgbClr val="CAB575"/>
      </a:folHlink>
    </a:clrScheme>
    <a:fontScheme name="PG&amp;E Presentation Templat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5" charset="-128"/>
          </a:defRPr>
        </a:defPPr>
      </a:lstStyle>
    </a:lnDef>
  </a:objectDefaults>
  <a:extraClrSchemeLst>
    <a:extraClrScheme>
      <a:clrScheme name="PG&amp;E Presentation Template 1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5C78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5BE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G&amp;E Presentation Template 2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4960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1B6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G&amp;E Presentation Template">
  <a:themeElements>
    <a:clrScheme name="PG&amp;E Presentation Template 1">
      <a:dk1>
        <a:srgbClr val="0082AA"/>
      </a:dk1>
      <a:lt1>
        <a:srgbClr val="FFFFFF"/>
      </a:lt1>
      <a:dk2>
        <a:srgbClr val="FFA100"/>
      </a:dk2>
      <a:lt2>
        <a:srgbClr val="00A7C2"/>
      </a:lt2>
      <a:accent1>
        <a:srgbClr val="005C78"/>
      </a:accent1>
      <a:accent2>
        <a:srgbClr val="70A489"/>
      </a:accent2>
      <a:accent3>
        <a:srgbClr val="FFFFFF"/>
      </a:accent3>
      <a:accent4>
        <a:srgbClr val="006E91"/>
      </a:accent4>
      <a:accent5>
        <a:srgbClr val="AAB5BE"/>
      </a:accent5>
      <a:accent6>
        <a:srgbClr val="65947C"/>
      </a:accent6>
      <a:hlink>
        <a:srgbClr val="A3A86B"/>
      </a:hlink>
      <a:folHlink>
        <a:srgbClr val="CAB575"/>
      </a:folHlink>
    </a:clrScheme>
    <a:fontScheme name="PG&amp;E Presentation Templat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63679" tIns="31839" rIns="63679" bIns="31839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65" charset="-128"/>
          </a:defRPr>
        </a:defPPr>
      </a:lstStyle>
    </a:lnDef>
  </a:objectDefaults>
  <a:extraClrSchemeLst>
    <a:extraClrScheme>
      <a:clrScheme name="PG&amp;E Presentation Template 1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5C78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5BE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G&amp;E Presentation Template 2">
        <a:dk1>
          <a:srgbClr val="0082AA"/>
        </a:dk1>
        <a:lt1>
          <a:srgbClr val="FFFFFF"/>
        </a:lt1>
        <a:dk2>
          <a:srgbClr val="FFA100"/>
        </a:dk2>
        <a:lt2>
          <a:srgbClr val="00A7C2"/>
        </a:lt2>
        <a:accent1>
          <a:srgbClr val="004960"/>
        </a:accent1>
        <a:accent2>
          <a:srgbClr val="70A489"/>
        </a:accent2>
        <a:accent3>
          <a:srgbClr val="FFFFFF"/>
        </a:accent3>
        <a:accent4>
          <a:srgbClr val="006E91"/>
        </a:accent4>
        <a:accent5>
          <a:srgbClr val="AAB1B6"/>
        </a:accent5>
        <a:accent6>
          <a:srgbClr val="65947C"/>
        </a:accent6>
        <a:hlink>
          <a:srgbClr val="A3A86B"/>
        </a:hlink>
        <a:folHlink>
          <a:srgbClr val="CAB5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EEC100252E44FB9BACF31BCC995F3" ma:contentTypeVersion="0" ma:contentTypeDescription="Create a new document." ma:contentTypeScope="" ma:versionID="5a3a5c87dd7c008eefae3395ffc4958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450A3D-87CC-495D-A0E2-2693070DF4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0720C7-ADF8-4D48-9AD0-61AD64CCBB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8B1CF45-A791-4CBE-8EBA-D527A25255F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1379</TotalTime>
  <Words>578</Words>
  <Application>Microsoft Office PowerPoint</Application>
  <PresentationFormat>On-screen Show (4:3)</PresentationFormat>
  <Paragraphs>211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ヒラギノ角ゴ Pro W3</vt:lpstr>
      <vt:lpstr>ＭＳ Ｐゴシック</vt:lpstr>
      <vt:lpstr>Wingdings</vt:lpstr>
      <vt:lpstr>Times New Roman</vt:lpstr>
      <vt:lpstr>PG&amp;E Presentation Template</vt:lpstr>
      <vt:lpstr>1_PG&amp;E Presentation Template</vt:lpstr>
      <vt:lpstr>Microsoft Excel Chart</vt:lpstr>
      <vt:lpstr>Low-Income Oversight Board Meeting  CARE and ESA Programs  July 10, 2012 Sunnyvale, California  </vt:lpstr>
      <vt:lpstr>Reaching Our Customers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Pacific Gas and Electric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Update of  2009-2011 LIEE &amp; CARE Program</dc:title>
  <dc:creator>mjob</dc:creator>
  <cp:lastModifiedBy>Bonner, Michael B.</cp:lastModifiedBy>
  <cp:revision>62</cp:revision>
  <cp:lastPrinted>2012-07-06T00:17:10Z</cp:lastPrinted>
  <dcterms:created xsi:type="dcterms:W3CDTF">2011-05-02T23:50:03Z</dcterms:created>
  <dcterms:modified xsi:type="dcterms:W3CDTF">2021-01-04T21:51:48Z</dcterms:modified>
</cp:coreProperties>
</file>