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58" r:id="rId6"/>
    <p:sldId id="259" r:id="rId7"/>
    <p:sldId id="260" r:id="rId8"/>
    <p:sldId id="261" r:id="rId9"/>
    <p:sldId id="262" r:id="rId10"/>
    <p:sldId id="263" r:id="rId11"/>
    <p:sldId id="264" r:id="rId12"/>
    <p:sldId id="257" r:id="rId13"/>
    <p:sldId id="265"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16" autoAdjust="0"/>
  </p:normalViewPr>
  <p:slideViewPr>
    <p:cSldViewPr snapToGrid="0">
      <p:cViewPr varScale="1">
        <p:scale>
          <a:sx n="53" d="100"/>
          <a:sy n="53" d="100"/>
        </p:scale>
        <p:origin x="11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381000" y="685800"/>
            <a:ext cx="6096000" cy="3429000"/>
          </a:xfrm>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xfrm>
            <a:off x="381000" y="685800"/>
            <a:ext cx="6096000" cy="3429000"/>
          </a:xfrm>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pPr marL="0" indent="0">
              <a:buFont typeface="+mj-lt"/>
              <a:buNone/>
            </a:pPr>
            <a:endParaRPr lang="en-US" dirty="0"/>
          </a:p>
          <a:p>
            <a:pPr>
              <a:defRPr>
                <a:solidFill>
                  <a:srgbClr val="FF0000"/>
                </a:solidFill>
              </a:defRPr>
            </a:pPr>
            <a:endParaRPr dirty="0"/>
          </a:p>
        </p:txBody>
      </p:sp>
    </p:spTree>
    <p:extLst>
      <p:ext uri="{BB962C8B-B14F-4D97-AF65-F5344CB8AC3E}">
        <p14:creationId xmlns:p14="http://schemas.microsoft.com/office/powerpoint/2010/main" val="350994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a:defRPr>
                <a:solidFill>
                  <a:srgbClr val="FF0000"/>
                </a:solidFill>
              </a:defRPr>
            </a:pPr>
            <a:endParaRPr dirty="0"/>
          </a:p>
        </p:txBody>
      </p:sp>
    </p:spTree>
    <p:extLst>
      <p:ext uri="{BB962C8B-B14F-4D97-AF65-F5344CB8AC3E}">
        <p14:creationId xmlns:p14="http://schemas.microsoft.com/office/powerpoint/2010/main" val="93189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Shape 1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Master">
    <p:spTree>
      <p:nvGrpSpPr>
        <p:cNvPr id="1" name=""/>
        <p:cNvGrpSpPr/>
        <p:nvPr/>
      </p:nvGrpSpPr>
      <p:grpSpPr>
        <a:xfrm>
          <a:off x="0" y="0"/>
          <a:ext cx="0" cy="0"/>
          <a:chOff x="0" y="0"/>
          <a:chExt cx="0" cy="0"/>
        </a:xfrm>
      </p:grpSpPr>
      <p:sp>
        <p:nvSpPr>
          <p:cNvPr id="18" name="Rectangle 5"/>
          <p:cNvSpPr/>
          <p:nvPr/>
        </p:nvSpPr>
        <p:spPr>
          <a:xfrm>
            <a:off x="0" y="6484561"/>
            <a:ext cx="12192000" cy="373439"/>
          </a:xfrm>
          <a:prstGeom prst="rect">
            <a:avLst/>
          </a:prstGeom>
          <a:solidFill>
            <a:srgbClr val="DC7300"/>
          </a:solidFill>
          <a:ln w="12700">
            <a:miter lim="400000"/>
          </a:ln>
        </p:spPr>
        <p:txBody>
          <a:bodyPr lIns="45719" rIns="45719" anchor="ctr"/>
          <a:lstStyle/>
          <a:p>
            <a:pPr algn="ctr">
              <a:defRPr>
                <a:solidFill>
                  <a:srgbClr val="FFFFFF"/>
                </a:solidFill>
              </a:defRPr>
            </a:pPr>
            <a:endParaRPr/>
          </a:p>
        </p:txBody>
      </p:sp>
      <p:pic>
        <p:nvPicPr>
          <p:cNvPr id="19" name="Picture 10" descr="Picture 10"/>
          <p:cNvPicPr>
            <a:picLocks noChangeAspect="1"/>
          </p:cNvPicPr>
          <p:nvPr/>
        </p:nvPicPr>
        <p:blipFill>
          <a:blip r:embed="rId2"/>
          <a:stretch>
            <a:fillRect/>
          </a:stretch>
        </p:blipFill>
        <p:spPr>
          <a:xfrm>
            <a:off x="10293815" y="373438"/>
            <a:ext cx="1527766" cy="864524"/>
          </a:xfrm>
          <a:prstGeom prst="rect">
            <a:avLst/>
          </a:prstGeom>
          <a:ln w="12700">
            <a:miter lim="400000"/>
          </a:ln>
        </p:spPr>
      </p:pic>
      <p:sp>
        <p:nvSpPr>
          <p:cNvPr id="20" name="TextBox 7"/>
          <p:cNvSpPr txBox="1"/>
          <p:nvPr/>
        </p:nvSpPr>
        <p:spPr>
          <a:xfrm>
            <a:off x="9605463" y="6519475"/>
            <a:ext cx="2374113"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i="1">
                <a:solidFill>
                  <a:srgbClr val="FFFFFF"/>
                </a:solidFill>
                <a:latin typeface="Arial"/>
                <a:ea typeface="Arial"/>
                <a:cs typeface="Arial"/>
                <a:sym typeface="Arial"/>
              </a:defRPr>
            </a:lvl1pPr>
          </a:lstStyle>
          <a:p>
            <a:r>
              <a:t>Building a Better Business</a:t>
            </a:r>
          </a:p>
        </p:txBody>
      </p:sp>
      <p:sp>
        <p:nvSpPr>
          <p:cNvPr id="21" name="Shape 2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Slide-2">
    <p:spTree>
      <p:nvGrpSpPr>
        <p:cNvPr id="1" name=""/>
        <p:cNvGrpSpPr/>
        <p:nvPr/>
      </p:nvGrpSpPr>
      <p:grpSpPr>
        <a:xfrm>
          <a:off x="0" y="0"/>
          <a:ext cx="0" cy="0"/>
          <a:chOff x="0" y="0"/>
          <a:chExt cx="0" cy="0"/>
        </a:xfrm>
      </p:grpSpPr>
      <p:pic>
        <p:nvPicPr>
          <p:cNvPr id="28" name="Picture 2" descr="Picture 2"/>
          <p:cNvPicPr>
            <a:picLocks noChangeAspect="1"/>
          </p:cNvPicPr>
          <p:nvPr/>
        </p:nvPicPr>
        <p:blipFill>
          <a:blip r:embed="rId2"/>
          <a:stretch>
            <a:fillRect/>
          </a:stretch>
        </p:blipFill>
        <p:spPr>
          <a:xfrm>
            <a:off x="1488" y="0"/>
            <a:ext cx="12189023" cy="6858000"/>
          </a:xfrm>
          <a:prstGeom prst="rect">
            <a:avLst/>
          </a:prstGeom>
          <a:ln w="12700">
            <a:miter lim="400000"/>
          </a:ln>
        </p:spPr>
      </p:pic>
      <p:sp>
        <p:nvSpPr>
          <p:cNvPr id="29" name="TextBox 6"/>
          <p:cNvSpPr txBox="1"/>
          <p:nvPr/>
        </p:nvSpPr>
        <p:spPr>
          <a:xfrm>
            <a:off x="9605463" y="6519475"/>
            <a:ext cx="2374113"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i="1">
                <a:latin typeface="Arial"/>
                <a:ea typeface="Arial"/>
                <a:cs typeface="Arial"/>
                <a:sym typeface="Arial"/>
              </a:defRPr>
            </a:lvl1pPr>
          </a:lstStyle>
          <a:p>
            <a:r>
              <a:t>Building a Better Business</a:t>
            </a:r>
          </a:p>
        </p:txBody>
      </p:sp>
      <p:pic>
        <p:nvPicPr>
          <p:cNvPr id="30" name="Picture 22" descr="Picture 22"/>
          <p:cNvPicPr>
            <a:picLocks noChangeAspect="1"/>
          </p:cNvPicPr>
          <p:nvPr/>
        </p:nvPicPr>
        <p:blipFill>
          <a:blip r:embed="rId3"/>
          <a:stretch>
            <a:fillRect/>
          </a:stretch>
        </p:blipFill>
        <p:spPr>
          <a:xfrm>
            <a:off x="10293815" y="373438"/>
            <a:ext cx="1527766" cy="864524"/>
          </a:xfrm>
          <a:prstGeom prst="rect">
            <a:avLst/>
          </a:prstGeom>
          <a:ln w="12700">
            <a:miter lim="400000"/>
          </a:ln>
        </p:spPr>
      </p:pic>
      <p:sp>
        <p:nvSpPr>
          <p:cNvPr id="31" name="Shape 3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Section Slide-2">
    <p:spTree>
      <p:nvGrpSpPr>
        <p:cNvPr id="1" name=""/>
        <p:cNvGrpSpPr/>
        <p:nvPr/>
      </p:nvGrpSpPr>
      <p:grpSpPr>
        <a:xfrm>
          <a:off x="0" y="0"/>
          <a:ext cx="0" cy="0"/>
          <a:chOff x="0" y="0"/>
          <a:chExt cx="0" cy="0"/>
        </a:xfrm>
      </p:grpSpPr>
      <p:pic>
        <p:nvPicPr>
          <p:cNvPr id="38" name="Picture 2" descr="Picture 2"/>
          <p:cNvPicPr>
            <a:picLocks noChangeAspect="1"/>
          </p:cNvPicPr>
          <p:nvPr/>
        </p:nvPicPr>
        <p:blipFill>
          <a:blip r:embed="rId2"/>
          <a:stretch>
            <a:fillRect/>
          </a:stretch>
        </p:blipFill>
        <p:spPr>
          <a:xfrm>
            <a:off x="1488" y="0"/>
            <a:ext cx="12189023" cy="6858000"/>
          </a:xfrm>
          <a:prstGeom prst="rect">
            <a:avLst/>
          </a:prstGeom>
          <a:ln w="12700">
            <a:miter lim="400000"/>
          </a:ln>
        </p:spPr>
      </p:pic>
      <p:sp>
        <p:nvSpPr>
          <p:cNvPr id="39" name="TextBox 6"/>
          <p:cNvSpPr txBox="1"/>
          <p:nvPr/>
        </p:nvSpPr>
        <p:spPr>
          <a:xfrm>
            <a:off x="9605463" y="6519475"/>
            <a:ext cx="2374113"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i="1">
                <a:latin typeface="Arial"/>
                <a:ea typeface="Arial"/>
                <a:cs typeface="Arial"/>
                <a:sym typeface="Arial"/>
              </a:defRPr>
            </a:lvl1pPr>
          </a:lstStyle>
          <a:p>
            <a:r>
              <a:t>Building a Better Business</a:t>
            </a:r>
          </a:p>
        </p:txBody>
      </p:sp>
      <p:pic>
        <p:nvPicPr>
          <p:cNvPr id="40" name="Picture 22" descr="Picture 22"/>
          <p:cNvPicPr>
            <a:picLocks noChangeAspect="1"/>
          </p:cNvPicPr>
          <p:nvPr/>
        </p:nvPicPr>
        <p:blipFill>
          <a:blip r:embed="rId3"/>
          <a:stretch>
            <a:fillRect/>
          </a:stretch>
        </p:blipFill>
        <p:spPr>
          <a:xfrm>
            <a:off x="10293815" y="373438"/>
            <a:ext cx="1527766" cy="864524"/>
          </a:xfrm>
          <a:prstGeom prst="rect">
            <a:avLst/>
          </a:prstGeom>
          <a:ln w="12700">
            <a:miter lim="400000"/>
          </a:ln>
        </p:spPr>
      </p:pic>
      <p:sp>
        <p:nvSpPr>
          <p:cNvPr id="41" name="Shape 4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eading Paragraph Blue Side Bar w/Logo">
    <p:spTree>
      <p:nvGrpSpPr>
        <p:cNvPr id="1" name=""/>
        <p:cNvGrpSpPr/>
        <p:nvPr/>
      </p:nvGrpSpPr>
      <p:grpSpPr>
        <a:xfrm>
          <a:off x="0" y="0"/>
          <a:ext cx="0" cy="0"/>
          <a:chOff x="0" y="0"/>
          <a:chExt cx="0" cy="0"/>
        </a:xfrm>
      </p:grpSpPr>
      <p:sp>
        <p:nvSpPr>
          <p:cNvPr id="48" name="Rectangle 6"/>
          <p:cNvSpPr/>
          <p:nvPr/>
        </p:nvSpPr>
        <p:spPr>
          <a:xfrm>
            <a:off x="9963150" y="-3352"/>
            <a:ext cx="2228851" cy="6861351"/>
          </a:xfrm>
          <a:prstGeom prst="rect">
            <a:avLst/>
          </a:prstGeom>
          <a:solidFill>
            <a:srgbClr val="DC7300"/>
          </a:solidFill>
          <a:ln w="12700">
            <a:miter lim="400000"/>
          </a:ln>
        </p:spPr>
        <p:txBody>
          <a:bodyPr lIns="45719" rIns="45719" anchor="ctr"/>
          <a:lstStyle/>
          <a:p>
            <a:pPr algn="ctr">
              <a:defRPr>
                <a:solidFill>
                  <a:srgbClr val="FFFFFF"/>
                </a:solidFill>
              </a:defRPr>
            </a:pPr>
            <a:endParaRPr/>
          </a:p>
        </p:txBody>
      </p:sp>
      <p:pic>
        <p:nvPicPr>
          <p:cNvPr id="49" name="Picture 9" descr="Picture 9"/>
          <p:cNvPicPr>
            <a:picLocks noChangeAspect="1"/>
          </p:cNvPicPr>
          <p:nvPr/>
        </p:nvPicPr>
        <p:blipFill>
          <a:blip r:embed="rId2"/>
          <a:stretch>
            <a:fillRect/>
          </a:stretch>
        </p:blipFill>
        <p:spPr>
          <a:xfrm>
            <a:off x="10296143" y="373438"/>
            <a:ext cx="1527049" cy="964452"/>
          </a:xfrm>
          <a:prstGeom prst="rect">
            <a:avLst/>
          </a:prstGeom>
          <a:ln w="12700">
            <a:miter lim="400000"/>
          </a:ln>
        </p:spPr>
      </p:pic>
      <p:sp>
        <p:nvSpPr>
          <p:cNvPr id="50" name="TextBox 12"/>
          <p:cNvSpPr txBox="1"/>
          <p:nvPr/>
        </p:nvSpPr>
        <p:spPr>
          <a:xfrm>
            <a:off x="10222991" y="6089132"/>
            <a:ext cx="1996440" cy="541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i="1">
                <a:solidFill>
                  <a:srgbClr val="FFFFFF"/>
                </a:solidFill>
                <a:latin typeface="Arial"/>
                <a:ea typeface="Arial"/>
                <a:cs typeface="Arial"/>
                <a:sym typeface="Arial"/>
              </a:defRPr>
            </a:pPr>
            <a:r>
              <a:t>Building a</a:t>
            </a:r>
          </a:p>
          <a:p>
            <a:pPr>
              <a:defRPr sz="1600" b="1" i="1">
                <a:solidFill>
                  <a:srgbClr val="FFFFFF"/>
                </a:solidFill>
                <a:latin typeface="Arial"/>
                <a:ea typeface="Arial"/>
                <a:cs typeface="Arial"/>
                <a:sym typeface="Arial"/>
              </a:defRPr>
            </a:pPr>
            <a:r>
              <a:t>Better Business</a:t>
            </a:r>
          </a:p>
        </p:txBody>
      </p:sp>
      <p:sp>
        <p:nvSpPr>
          <p:cNvPr id="51" name="Shape 5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Heading + Paragraph ">
    <p:spTree>
      <p:nvGrpSpPr>
        <p:cNvPr id="1" name=""/>
        <p:cNvGrpSpPr/>
        <p:nvPr/>
      </p:nvGrpSpPr>
      <p:grpSpPr>
        <a:xfrm>
          <a:off x="0" y="0"/>
          <a:ext cx="0" cy="0"/>
          <a:chOff x="0" y="0"/>
          <a:chExt cx="0" cy="0"/>
        </a:xfrm>
      </p:grpSpPr>
      <p:sp>
        <p:nvSpPr>
          <p:cNvPr id="58" name="Rectangle 1"/>
          <p:cNvSpPr/>
          <p:nvPr/>
        </p:nvSpPr>
        <p:spPr>
          <a:xfrm>
            <a:off x="8260080" y="7674"/>
            <a:ext cx="3931921" cy="6850325"/>
          </a:xfrm>
          <a:prstGeom prst="rect">
            <a:avLst/>
          </a:prstGeom>
          <a:solidFill>
            <a:srgbClr val="DC7300"/>
          </a:solidFill>
          <a:ln w="12700">
            <a:miter lim="400000"/>
          </a:ln>
        </p:spPr>
        <p:txBody>
          <a:bodyPr lIns="45719" rIns="45719" anchor="ctr"/>
          <a:lstStyle/>
          <a:p>
            <a:pPr algn="ctr">
              <a:defRPr>
                <a:solidFill>
                  <a:srgbClr val="FFFFFF"/>
                </a:solidFill>
              </a:defRPr>
            </a:pPr>
            <a:endParaRPr/>
          </a:p>
        </p:txBody>
      </p:sp>
      <p:pic>
        <p:nvPicPr>
          <p:cNvPr id="59" name="Picture 9" descr="Picture 9"/>
          <p:cNvPicPr>
            <a:picLocks noChangeAspect="1"/>
          </p:cNvPicPr>
          <p:nvPr/>
        </p:nvPicPr>
        <p:blipFill>
          <a:blip r:embed="rId2"/>
          <a:stretch>
            <a:fillRect/>
          </a:stretch>
        </p:blipFill>
        <p:spPr>
          <a:xfrm>
            <a:off x="10296143" y="373438"/>
            <a:ext cx="1527049" cy="964452"/>
          </a:xfrm>
          <a:prstGeom prst="rect">
            <a:avLst/>
          </a:prstGeom>
          <a:ln w="12700">
            <a:miter lim="400000"/>
          </a:ln>
        </p:spPr>
      </p:pic>
      <p:sp>
        <p:nvSpPr>
          <p:cNvPr id="60" name="TextBox 10"/>
          <p:cNvSpPr txBox="1"/>
          <p:nvPr/>
        </p:nvSpPr>
        <p:spPr>
          <a:xfrm>
            <a:off x="9605463" y="6519475"/>
            <a:ext cx="2374113"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i="1">
                <a:solidFill>
                  <a:srgbClr val="FFFFFF"/>
                </a:solidFill>
                <a:latin typeface="Arial"/>
                <a:ea typeface="Arial"/>
                <a:cs typeface="Arial"/>
                <a:sym typeface="Arial"/>
              </a:defRPr>
            </a:lvl1pPr>
          </a:lstStyle>
          <a:p>
            <a:r>
              <a:t>Building a Better Business</a:t>
            </a:r>
          </a:p>
        </p:txBody>
      </p:sp>
      <p:sp>
        <p:nvSpPr>
          <p:cNvPr id="61" name="Shape 6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Boxes">
    <p:spTree>
      <p:nvGrpSpPr>
        <p:cNvPr id="1" name=""/>
        <p:cNvGrpSpPr/>
        <p:nvPr/>
      </p:nvGrpSpPr>
      <p:grpSpPr>
        <a:xfrm>
          <a:off x="0" y="0"/>
          <a:ext cx="0" cy="0"/>
          <a:chOff x="0" y="0"/>
          <a:chExt cx="0" cy="0"/>
        </a:xfrm>
      </p:grpSpPr>
      <p:pic>
        <p:nvPicPr>
          <p:cNvPr id="68" name="Picture 6" descr="Picture 6"/>
          <p:cNvPicPr>
            <a:picLocks noChangeAspect="1"/>
          </p:cNvPicPr>
          <p:nvPr/>
        </p:nvPicPr>
        <p:blipFill>
          <a:blip r:embed="rId2"/>
          <a:stretch>
            <a:fillRect/>
          </a:stretch>
        </p:blipFill>
        <p:spPr>
          <a:xfrm>
            <a:off x="1488" y="0"/>
            <a:ext cx="12189023" cy="6858000"/>
          </a:xfrm>
          <a:prstGeom prst="rect">
            <a:avLst/>
          </a:prstGeom>
          <a:ln w="12700">
            <a:miter lim="400000"/>
          </a:ln>
        </p:spPr>
      </p:pic>
      <p:pic>
        <p:nvPicPr>
          <p:cNvPr id="69" name="Picture 5" descr="Picture 5"/>
          <p:cNvPicPr>
            <a:picLocks noChangeAspect="1"/>
          </p:cNvPicPr>
          <p:nvPr/>
        </p:nvPicPr>
        <p:blipFill>
          <a:blip r:embed="rId3"/>
          <a:stretch>
            <a:fillRect/>
          </a:stretch>
        </p:blipFill>
        <p:spPr>
          <a:xfrm>
            <a:off x="10296143" y="373438"/>
            <a:ext cx="1527049" cy="964452"/>
          </a:xfrm>
          <a:prstGeom prst="rect">
            <a:avLst/>
          </a:prstGeom>
          <a:ln w="12700">
            <a:miter lim="400000"/>
          </a:ln>
        </p:spPr>
      </p:pic>
      <p:sp>
        <p:nvSpPr>
          <p:cNvPr id="70" name="Shape 70"/>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losing Slide + Contact">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a:stretch>
            <a:fillRect/>
          </a:stretch>
        </p:blipFill>
        <p:spPr>
          <a:xfrm>
            <a:off x="1488" y="0"/>
            <a:ext cx="12189023" cy="6858000"/>
          </a:xfrm>
          <a:prstGeom prst="rect">
            <a:avLst/>
          </a:prstGeom>
          <a:ln w="12700">
            <a:miter lim="400000"/>
          </a:ln>
        </p:spPr>
      </p:pic>
      <p:pic>
        <p:nvPicPr>
          <p:cNvPr id="78" name="Picture 3" descr="Picture 3"/>
          <p:cNvPicPr>
            <a:picLocks noChangeAspect="1"/>
          </p:cNvPicPr>
          <p:nvPr/>
        </p:nvPicPr>
        <p:blipFill>
          <a:blip r:embed="rId3"/>
          <a:stretch>
            <a:fillRect/>
          </a:stretch>
        </p:blipFill>
        <p:spPr>
          <a:xfrm>
            <a:off x="10296143" y="373438"/>
            <a:ext cx="1527049" cy="964452"/>
          </a:xfrm>
          <a:prstGeom prst="rect">
            <a:avLst/>
          </a:prstGeom>
          <a:ln w="12700">
            <a:miter lim="400000"/>
          </a:ln>
        </p:spPr>
      </p:pic>
      <p:sp>
        <p:nvSpPr>
          <p:cNvPr id="79" name="Shape 79"/>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Shape 3"/>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1" descr="Picture 1"/>
          <p:cNvPicPr>
            <a:picLocks noChangeAspect="1"/>
          </p:cNvPicPr>
          <p:nvPr/>
        </p:nvPicPr>
        <p:blipFill>
          <a:blip r:embed="rId2"/>
          <a:stretch>
            <a:fillRect/>
          </a:stretch>
        </p:blipFill>
        <p:spPr>
          <a:xfrm>
            <a:off x="1130244" y="280850"/>
            <a:ext cx="2093911" cy="1184892"/>
          </a:xfrm>
          <a:prstGeom prst="rect">
            <a:avLst/>
          </a:prstGeom>
          <a:ln w="12700">
            <a:miter lim="400000"/>
          </a:ln>
        </p:spPr>
      </p:pic>
      <p:pic>
        <p:nvPicPr>
          <p:cNvPr id="89" name="EXPH-2000-87-small.jpg"/>
          <p:cNvPicPr>
            <a:picLocks noChangeAspect="1"/>
          </p:cNvPicPr>
          <p:nvPr/>
        </p:nvPicPr>
        <p:blipFill>
          <a:blip r:embed="rId3"/>
          <a:srcRect l="571" t="26121" r="1059" b="19391"/>
          <a:stretch>
            <a:fillRect/>
          </a:stretch>
        </p:blipFill>
        <p:spPr>
          <a:xfrm>
            <a:off x="4241800" y="241300"/>
            <a:ext cx="7683501" cy="6375400"/>
          </a:xfrm>
          <a:prstGeom prst="rect">
            <a:avLst/>
          </a:prstGeom>
          <a:ln w="12700">
            <a:miter lim="400000"/>
          </a:ln>
        </p:spPr>
      </p:pic>
      <p:sp>
        <p:nvSpPr>
          <p:cNvPr id="90" name="Shape 90"/>
          <p:cNvSpPr/>
          <p:nvPr/>
        </p:nvSpPr>
        <p:spPr>
          <a:xfrm>
            <a:off x="4178300" y="0"/>
            <a:ext cx="1727201" cy="6731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45719" rIns="45719" anchor="ctr"/>
          <a:lstStyle/>
          <a:p>
            <a:endParaRPr/>
          </a:p>
        </p:txBody>
      </p:sp>
      <p:sp>
        <p:nvSpPr>
          <p:cNvPr id="91" name="Title 1"/>
          <p:cNvSpPr txBox="1"/>
          <p:nvPr/>
        </p:nvSpPr>
        <p:spPr>
          <a:xfrm>
            <a:off x="584200" y="1600200"/>
            <a:ext cx="5041900" cy="412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62500" lnSpcReduction="20000"/>
          </a:bodyPr>
          <a:lstStyle>
            <a:lvl1pPr defTabSz="425195">
              <a:lnSpc>
                <a:spcPct val="70000"/>
              </a:lnSpc>
              <a:defRPr sz="7440">
                <a:solidFill>
                  <a:schemeClr val="accent1">
                    <a:satOff val="-3547"/>
                    <a:lumOff val="-10352"/>
                  </a:schemeClr>
                </a:solidFill>
                <a:latin typeface="Avenir Black"/>
                <a:ea typeface="Avenir Black"/>
                <a:cs typeface="Avenir Black"/>
                <a:sym typeface="Avenir Black"/>
              </a:defRPr>
            </a:lvl1pPr>
          </a:lstStyle>
          <a:p>
            <a:pPr>
              <a:lnSpc>
                <a:spcPct val="80000"/>
              </a:lnSpc>
            </a:pPr>
            <a:r>
              <a:rPr lang="en-US" sz="8000" dirty="0"/>
              <a:t>PUBLIC SAFETY POWER SHUTOFFS: </a:t>
            </a:r>
          </a:p>
          <a:p>
            <a:pPr>
              <a:lnSpc>
                <a:spcPct val="80000"/>
              </a:lnSpc>
            </a:pPr>
            <a:endParaRPr lang="en-US" sz="8000" dirty="0"/>
          </a:p>
          <a:p>
            <a:pPr>
              <a:lnSpc>
                <a:spcPct val="80000"/>
              </a:lnSpc>
            </a:pPr>
            <a:r>
              <a:rPr lang="en-US" sz="8000" dirty="0"/>
              <a:t>ENGAGING COMMUNITIES &amp; VULNERABLE POPULATIONS</a:t>
            </a:r>
          </a:p>
        </p:txBody>
      </p:sp>
      <p:sp>
        <p:nvSpPr>
          <p:cNvPr id="92" name="Subtitle 2"/>
          <p:cNvSpPr txBox="1"/>
          <p:nvPr/>
        </p:nvSpPr>
        <p:spPr>
          <a:xfrm>
            <a:off x="647700" y="5778500"/>
            <a:ext cx="3594100" cy="942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2000">
                <a:latin typeface="Avenir Black"/>
                <a:ea typeface="Avenir Black"/>
                <a:cs typeface="Avenir Black"/>
                <a:sym typeface="Avenir Black"/>
              </a:defRPr>
            </a:pPr>
            <a:r>
              <a:t>Kendall Helm</a:t>
            </a:r>
          </a:p>
          <a:p>
            <a:pPr defTabSz="457200">
              <a:defRPr sz="1500" i="1">
                <a:latin typeface="Avenir Medium"/>
                <a:ea typeface="Avenir Medium"/>
                <a:cs typeface="Avenir Medium"/>
                <a:sym typeface="Avenir Medium"/>
              </a:defRPr>
            </a:pPr>
            <a:r>
              <a:t>Vice President of Customer Operations</a:t>
            </a:r>
          </a:p>
          <a:p>
            <a:pPr defTabSz="457200">
              <a:defRPr sz="1500">
                <a:latin typeface="Avenir Medium"/>
                <a:ea typeface="Avenir Medium"/>
                <a:cs typeface="Avenir Medium"/>
                <a:sym typeface="Avenir Medium"/>
              </a:defRPr>
            </a:pPr>
            <a:r>
              <a:t>March 6,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txBox="1"/>
          <p:nvPr/>
        </p:nvSpPr>
        <p:spPr>
          <a:xfrm>
            <a:off x="1041400" y="241300"/>
            <a:ext cx="102616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38327">
              <a:defRPr sz="1850">
                <a:solidFill>
                  <a:schemeClr val="accent1">
                    <a:satOff val="-3547"/>
                    <a:lumOff val="-10352"/>
                  </a:schemeClr>
                </a:solidFill>
                <a:latin typeface="Avenir Black"/>
                <a:ea typeface="Avenir Black"/>
                <a:cs typeface="Avenir Black"/>
                <a:sym typeface="Avenir Black"/>
              </a:defRPr>
            </a:pPr>
            <a:r>
              <a:rPr sz="3700"/>
              <a:t>NOTIFICATIONS</a:t>
            </a:r>
            <a:r>
              <a:t> </a:t>
            </a:r>
          </a:p>
          <a:p>
            <a:pPr defTabSz="338327">
              <a:defRPr sz="1850">
                <a:solidFill>
                  <a:schemeClr val="accent1">
                    <a:satOff val="-3547"/>
                    <a:lumOff val="-10352"/>
                  </a:schemeClr>
                </a:solidFill>
                <a:latin typeface="Avenir Black"/>
                <a:ea typeface="Avenir Black"/>
                <a:cs typeface="Avenir Black"/>
                <a:sym typeface="Avenir Black"/>
              </a:defRPr>
            </a:pPr>
            <a:r>
              <a:rPr sz="2220"/>
              <a:t>MEDICAL BASELINE AND LIFE SUPPORT</a:t>
            </a:r>
          </a:p>
        </p:txBody>
      </p:sp>
      <p:sp>
        <p:nvSpPr>
          <p:cNvPr id="245" name="Shape 245"/>
          <p:cNvSpPr/>
          <p:nvPr/>
        </p:nvSpPr>
        <p:spPr>
          <a:xfrm flipV="1">
            <a:off x="1054897" y="899307"/>
            <a:ext cx="5600700" cy="2547"/>
          </a:xfrm>
          <a:prstGeom prst="line">
            <a:avLst/>
          </a:prstGeom>
          <a:ln w="6350">
            <a:solidFill>
              <a:schemeClr val="accent1"/>
            </a:solidFill>
            <a:miter/>
          </a:ln>
        </p:spPr>
        <p:txBody>
          <a:bodyPr lIns="45719" rIns="45719"/>
          <a:lstStyle/>
          <a:p>
            <a:endParaRPr/>
          </a:p>
        </p:txBody>
      </p:sp>
      <p:pic>
        <p:nvPicPr>
          <p:cNvPr id="246" name="Graphic 6" descr="Graphic 6"/>
          <p:cNvPicPr>
            <a:picLocks noChangeAspect="1"/>
          </p:cNvPicPr>
          <p:nvPr/>
        </p:nvPicPr>
        <p:blipFill>
          <a:blip r:embed="rId3"/>
          <a:stretch>
            <a:fillRect/>
          </a:stretch>
        </p:blipFill>
        <p:spPr>
          <a:xfrm>
            <a:off x="3922671" y="1867438"/>
            <a:ext cx="837979" cy="837980"/>
          </a:xfrm>
          <a:prstGeom prst="rect">
            <a:avLst/>
          </a:prstGeom>
          <a:ln w="12700" cap="flat">
            <a:noFill/>
            <a:miter lim="400000"/>
          </a:ln>
          <a:effectLst/>
        </p:spPr>
      </p:pic>
      <p:sp>
        <p:nvSpPr>
          <p:cNvPr id="247" name="Rectangle 32"/>
          <p:cNvSpPr txBox="1"/>
          <p:nvPr/>
        </p:nvSpPr>
        <p:spPr>
          <a:xfrm>
            <a:off x="946229" y="2851121"/>
            <a:ext cx="1912379" cy="9754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spcBef>
                <a:spcPts val="2400"/>
              </a:spcBef>
              <a:defRPr sz="1200" b="1">
                <a:latin typeface="Arial"/>
                <a:ea typeface="Arial"/>
                <a:cs typeface="Arial"/>
                <a:sym typeface="Arial"/>
              </a:defRPr>
            </a:pPr>
            <a:r>
              <a:t>Texts, Calls and emails to Medical Baseline customer </a:t>
            </a:r>
            <a:r>
              <a:rPr b="0"/>
              <a:t>at 48-hrs and 24-hrs in advance, if possible</a:t>
            </a:r>
          </a:p>
        </p:txBody>
      </p:sp>
      <p:sp>
        <p:nvSpPr>
          <p:cNvPr id="248" name="Straight Arrow Connector 33"/>
          <p:cNvSpPr/>
          <p:nvPr/>
        </p:nvSpPr>
        <p:spPr>
          <a:xfrm>
            <a:off x="1787722" y="2339259"/>
            <a:ext cx="466419" cy="1"/>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grpSp>
        <p:nvGrpSpPr>
          <p:cNvPr id="251" name="Rectangle: Rounded Corners 34"/>
          <p:cNvGrpSpPr/>
          <p:nvPr/>
        </p:nvGrpSpPr>
        <p:grpSpPr>
          <a:xfrm>
            <a:off x="2293916" y="2191005"/>
            <a:ext cx="1119407" cy="291221"/>
            <a:chOff x="0" y="0"/>
            <a:chExt cx="1119405" cy="291219"/>
          </a:xfrm>
        </p:grpSpPr>
        <p:sp>
          <p:nvSpPr>
            <p:cNvPr id="249" name="Shape 249"/>
            <p:cNvSpPr/>
            <p:nvPr/>
          </p:nvSpPr>
          <p:spPr>
            <a:xfrm>
              <a:off x="0" y="0"/>
              <a:ext cx="1119406" cy="291220"/>
            </a:xfrm>
            <a:prstGeom prst="roundRect">
              <a:avLst>
                <a:gd name="adj" fmla="val 16667"/>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0" name="Shape 250"/>
            <p:cNvSpPr txBox="1"/>
            <p:nvPr/>
          </p:nvSpPr>
          <p:spPr>
            <a:xfrm>
              <a:off x="14215" y="82109"/>
              <a:ext cx="1090975"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800" b="1">
                  <a:solidFill>
                    <a:srgbClr val="FFFFFF"/>
                  </a:solidFill>
                  <a:latin typeface="Arial"/>
                  <a:ea typeface="Arial"/>
                  <a:cs typeface="Arial"/>
                  <a:sym typeface="Arial"/>
                </a:defRPr>
              </a:lvl1pPr>
            </a:lstStyle>
            <a:p>
              <a:r>
                <a:t>SUCCESSFUL?</a:t>
              </a:r>
            </a:p>
          </p:txBody>
        </p:sp>
      </p:grpSp>
      <p:sp>
        <p:nvSpPr>
          <p:cNvPr id="252" name="Rectangle: Rounded Corners 35"/>
          <p:cNvSpPr txBox="1"/>
          <p:nvPr/>
        </p:nvSpPr>
        <p:spPr>
          <a:xfrm>
            <a:off x="3311676" y="2158261"/>
            <a:ext cx="720395"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b="1">
                <a:solidFill>
                  <a:srgbClr val="FF0000"/>
                </a:solidFill>
                <a:latin typeface="Arial"/>
                <a:ea typeface="Arial"/>
                <a:cs typeface="Arial"/>
                <a:sym typeface="Arial"/>
              </a:defRPr>
            </a:lvl1pPr>
          </a:lstStyle>
          <a:p>
            <a:r>
              <a:t>NO</a:t>
            </a:r>
          </a:p>
        </p:txBody>
      </p:sp>
      <p:sp>
        <p:nvSpPr>
          <p:cNvPr id="253" name="Straight Arrow Connector 36"/>
          <p:cNvSpPr/>
          <p:nvPr/>
        </p:nvSpPr>
        <p:spPr>
          <a:xfrm>
            <a:off x="3512260" y="2348027"/>
            <a:ext cx="525637" cy="1"/>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sp>
        <p:nvSpPr>
          <p:cNvPr id="254" name="Straight Arrow Connector 37"/>
          <p:cNvSpPr/>
          <p:nvPr/>
        </p:nvSpPr>
        <p:spPr>
          <a:xfrm flipH="1">
            <a:off x="3182084" y="2518087"/>
            <a:ext cx="342" cy="1528135"/>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sp>
        <p:nvSpPr>
          <p:cNvPr id="255" name="Rectangle: Rounded Corners 38"/>
          <p:cNvSpPr txBox="1"/>
          <p:nvPr/>
        </p:nvSpPr>
        <p:spPr>
          <a:xfrm rot="16200000">
            <a:off x="2655858" y="2631500"/>
            <a:ext cx="752088"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b="1">
                <a:solidFill>
                  <a:srgbClr val="92D050"/>
                </a:solidFill>
                <a:latin typeface="Arial"/>
                <a:ea typeface="Arial"/>
                <a:cs typeface="Arial"/>
                <a:sym typeface="Arial"/>
              </a:defRPr>
            </a:lvl1pPr>
          </a:lstStyle>
          <a:p>
            <a:r>
              <a:t>YES</a:t>
            </a:r>
          </a:p>
        </p:txBody>
      </p:sp>
      <p:sp>
        <p:nvSpPr>
          <p:cNvPr id="256" name="Rectangle 39"/>
          <p:cNvSpPr txBox="1"/>
          <p:nvPr/>
        </p:nvSpPr>
        <p:spPr>
          <a:xfrm>
            <a:off x="3728055" y="2858128"/>
            <a:ext cx="1760403" cy="7976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spcBef>
                <a:spcPts val="2400"/>
              </a:spcBef>
              <a:defRPr sz="1200" b="1">
                <a:latin typeface="Arial"/>
                <a:ea typeface="Arial"/>
                <a:cs typeface="Arial"/>
                <a:sym typeface="Arial"/>
              </a:defRPr>
            </a:pPr>
            <a:r>
              <a:t>Customer Contact Center Rep repeats calls </a:t>
            </a:r>
            <a:r>
              <a:rPr b="0"/>
              <a:t>at regular intervals to customer</a:t>
            </a:r>
          </a:p>
        </p:txBody>
      </p:sp>
      <p:sp>
        <p:nvSpPr>
          <p:cNvPr id="257" name="Rectangle 40"/>
          <p:cNvSpPr txBox="1"/>
          <p:nvPr/>
        </p:nvSpPr>
        <p:spPr>
          <a:xfrm>
            <a:off x="6563826" y="2828871"/>
            <a:ext cx="1709672"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spcBef>
                <a:spcPts val="2400"/>
              </a:spcBef>
              <a:defRPr sz="1200" b="1">
                <a:latin typeface="Arial"/>
                <a:ea typeface="Arial"/>
                <a:cs typeface="Arial"/>
                <a:sym typeface="Arial"/>
              </a:defRPr>
            </a:pPr>
            <a:r>
              <a:t>Send field rep </a:t>
            </a:r>
            <a:r>
              <a:rPr b="0"/>
              <a:t>to check on customer</a:t>
            </a:r>
          </a:p>
        </p:txBody>
      </p:sp>
      <p:sp>
        <p:nvSpPr>
          <p:cNvPr id="258" name="Straight Arrow Connector 41"/>
          <p:cNvSpPr/>
          <p:nvPr/>
        </p:nvSpPr>
        <p:spPr>
          <a:xfrm>
            <a:off x="4593825" y="2331910"/>
            <a:ext cx="466419" cy="1"/>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grpSp>
        <p:nvGrpSpPr>
          <p:cNvPr id="261" name="Rectangle: Rounded Corners 42"/>
          <p:cNvGrpSpPr/>
          <p:nvPr/>
        </p:nvGrpSpPr>
        <p:grpSpPr>
          <a:xfrm>
            <a:off x="5176794" y="2182710"/>
            <a:ext cx="1119406" cy="291221"/>
            <a:chOff x="0" y="0"/>
            <a:chExt cx="1119405" cy="291219"/>
          </a:xfrm>
        </p:grpSpPr>
        <p:sp>
          <p:nvSpPr>
            <p:cNvPr id="259" name="Shape 259"/>
            <p:cNvSpPr/>
            <p:nvPr/>
          </p:nvSpPr>
          <p:spPr>
            <a:xfrm>
              <a:off x="0" y="0"/>
              <a:ext cx="1119406" cy="291220"/>
            </a:xfrm>
            <a:prstGeom prst="roundRect">
              <a:avLst>
                <a:gd name="adj" fmla="val 16667"/>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0" name="Shape 260"/>
            <p:cNvSpPr txBox="1"/>
            <p:nvPr/>
          </p:nvSpPr>
          <p:spPr>
            <a:xfrm>
              <a:off x="14215" y="82109"/>
              <a:ext cx="1090975"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800" b="1">
                  <a:solidFill>
                    <a:srgbClr val="FFFFFF"/>
                  </a:solidFill>
                  <a:latin typeface="Arial"/>
                  <a:ea typeface="Arial"/>
                  <a:cs typeface="Arial"/>
                  <a:sym typeface="Arial"/>
                </a:defRPr>
              </a:lvl1pPr>
            </a:lstStyle>
            <a:p>
              <a:r>
                <a:t>SUCCESSFUL?</a:t>
              </a:r>
            </a:p>
          </p:txBody>
        </p:sp>
      </p:grpSp>
      <p:sp>
        <p:nvSpPr>
          <p:cNvPr id="262" name="Rectangle: Rounded Corners 43"/>
          <p:cNvSpPr txBox="1"/>
          <p:nvPr/>
        </p:nvSpPr>
        <p:spPr>
          <a:xfrm rot="16200000">
            <a:off x="5364149" y="2617536"/>
            <a:ext cx="752089" cy="172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b="1">
                <a:solidFill>
                  <a:srgbClr val="92D050"/>
                </a:solidFill>
                <a:latin typeface="Arial"/>
                <a:ea typeface="Arial"/>
                <a:cs typeface="Arial"/>
                <a:sym typeface="Arial"/>
              </a:defRPr>
            </a:lvl1pPr>
          </a:lstStyle>
          <a:p>
            <a:r>
              <a:t>YES</a:t>
            </a:r>
          </a:p>
        </p:txBody>
      </p:sp>
      <p:pic>
        <p:nvPicPr>
          <p:cNvPr id="263" name="Graphic 44" descr="Graphic 44"/>
          <p:cNvPicPr>
            <a:picLocks noChangeAspect="1"/>
          </p:cNvPicPr>
          <p:nvPr/>
        </p:nvPicPr>
        <p:blipFill>
          <a:blip r:embed="rId4"/>
          <a:stretch>
            <a:fillRect/>
          </a:stretch>
        </p:blipFill>
        <p:spPr>
          <a:xfrm>
            <a:off x="6939439" y="2087647"/>
            <a:ext cx="1013225" cy="565395"/>
          </a:xfrm>
          <a:prstGeom prst="rect">
            <a:avLst/>
          </a:prstGeom>
          <a:ln w="12700" cap="flat">
            <a:noFill/>
            <a:miter lim="400000"/>
          </a:ln>
          <a:effectLst/>
        </p:spPr>
      </p:pic>
      <p:sp>
        <p:nvSpPr>
          <p:cNvPr id="264" name="Connector: Elbow 45"/>
          <p:cNvSpPr/>
          <p:nvPr/>
        </p:nvSpPr>
        <p:spPr>
          <a:xfrm rot="5400000">
            <a:off x="4705742" y="2978349"/>
            <a:ext cx="1755238" cy="8615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5" y="21600"/>
                </a:lnTo>
              </a:path>
            </a:pathLst>
          </a:custGeom>
          <a:noFill/>
          <a:ln w="19050" cap="flat">
            <a:solidFill>
              <a:srgbClr val="5B6770"/>
            </a:solidFill>
            <a:prstDash val="solid"/>
            <a:miter lim="800000"/>
            <a:tailEnd type="triangle" w="med" len="med"/>
          </a:ln>
          <a:effectLst/>
        </p:spPr>
        <p:txBody>
          <a:bodyPr wrap="square" lIns="45719" tIns="45719" rIns="45719" bIns="45719" numCol="1" anchor="ctr">
            <a:noAutofit/>
          </a:bodyPr>
          <a:lstStyle/>
          <a:p>
            <a:endParaRPr/>
          </a:p>
        </p:txBody>
      </p:sp>
      <p:sp>
        <p:nvSpPr>
          <p:cNvPr id="265" name="TextBox 47"/>
          <p:cNvSpPr txBox="1"/>
          <p:nvPr/>
        </p:nvSpPr>
        <p:spPr>
          <a:xfrm>
            <a:off x="1037846" y="4124822"/>
            <a:ext cx="4042597" cy="330711"/>
          </a:xfrm>
          <a:prstGeom prst="rect">
            <a:avLst/>
          </a:prstGeom>
          <a:solidFill>
            <a:srgbClr val="176B8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1100" b="1">
                <a:solidFill>
                  <a:srgbClr val="FFFFFF"/>
                </a:solidFill>
                <a:latin typeface="Arial"/>
                <a:ea typeface="Arial"/>
                <a:cs typeface="Arial"/>
                <a:sym typeface="Arial"/>
              </a:defRPr>
            </a:lvl1pPr>
          </a:lstStyle>
          <a:p>
            <a:r>
              <a:t>CONFIRMED CUSTOMER CONTACT</a:t>
            </a:r>
          </a:p>
        </p:txBody>
      </p:sp>
      <p:sp>
        <p:nvSpPr>
          <p:cNvPr id="266" name="Straight Arrow Connector 27"/>
          <p:cNvSpPr/>
          <p:nvPr/>
        </p:nvSpPr>
        <p:spPr>
          <a:xfrm>
            <a:off x="8019072" y="2350672"/>
            <a:ext cx="466419" cy="1"/>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grpSp>
        <p:nvGrpSpPr>
          <p:cNvPr id="269" name="Rectangle: Rounded Corners 28"/>
          <p:cNvGrpSpPr/>
          <p:nvPr/>
        </p:nvGrpSpPr>
        <p:grpSpPr>
          <a:xfrm>
            <a:off x="8518115" y="2202419"/>
            <a:ext cx="1119407" cy="291220"/>
            <a:chOff x="0" y="0"/>
            <a:chExt cx="1119405" cy="291219"/>
          </a:xfrm>
        </p:grpSpPr>
        <p:sp>
          <p:nvSpPr>
            <p:cNvPr id="267" name="Shape 267"/>
            <p:cNvSpPr/>
            <p:nvPr/>
          </p:nvSpPr>
          <p:spPr>
            <a:xfrm>
              <a:off x="0" y="0"/>
              <a:ext cx="1119406" cy="291220"/>
            </a:xfrm>
            <a:prstGeom prst="roundRect">
              <a:avLst>
                <a:gd name="adj" fmla="val 16667"/>
              </a:avLst>
            </a:prstGeom>
            <a:solidFill>
              <a:srgbClr val="00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8" name="Shape 268"/>
            <p:cNvSpPr txBox="1"/>
            <p:nvPr/>
          </p:nvSpPr>
          <p:spPr>
            <a:xfrm>
              <a:off x="14215" y="82109"/>
              <a:ext cx="1090975"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800" b="1">
                  <a:solidFill>
                    <a:srgbClr val="FFFFFF"/>
                  </a:solidFill>
                  <a:latin typeface="Arial"/>
                  <a:ea typeface="Arial"/>
                  <a:cs typeface="Arial"/>
                  <a:sym typeface="Arial"/>
                </a:defRPr>
              </a:lvl1pPr>
            </a:lstStyle>
            <a:p>
              <a:r>
                <a:t>SUCCESSFUL?</a:t>
              </a:r>
            </a:p>
          </p:txBody>
        </p:sp>
      </p:grpSp>
      <p:sp>
        <p:nvSpPr>
          <p:cNvPr id="270" name="Rectangle 29"/>
          <p:cNvSpPr txBox="1"/>
          <p:nvPr/>
        </p:nvSpPr>
        <p:spPr>
          <a:xfrm>
            <a:off x="9433316" y="2844528"/>
            <a:ext cx="1818968" cy="797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spcBef>
                <a:spcPts val="2400"/>
              </a:spcBef>
              <a:defRPr sz="1200">
                <a:latin typeface="Arial"/>
                <a:ea typeface="Arial"/>
                <a:cs typeface="Arial"/>
                <a:sym typeface="Arial"/>
              </a:defRPr>
            </a:pPr>
            <a:r>
              <a:t>If customer does </a:t>
            </a:r>
            <a:br/>
            <a:r>
              <a:t>not answer, field rep will </a:t>
            </a:r>
            <a:r>
              <a:rPr b="1"/>
              <a:t>leave informational door hanger</a:t>
            </a:r>
          </a:p>
        </p:txBody>
      </p:sp>
      <p:sp>
        <p:nvSpPr>
          <p:cNvPr id="271" name="Rectangle: Rounded Corners 30"/>
          <p:cNvSpPr txBox="1"/>
          <p:nvPr/>
        </p:nvSpPr>
        <p:spPr>
          <a:xfrm rot="16200000">
            <a:off x="8496576" y="2678392"/>
            <a:ext cx="752089" cy="172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b="1">
                <a:solidFill>
                  <a:srgbClr val="92D050"/>
                </a:solidFill>
                <a:latin typeface="Arial"/>
                <a:ea typeface="Arial"/>
                <a:cs typeface="Arial"/>
                <a:sym typeface="Arial"/>
              </a:defRPr>
            </a:lvl1pPr>
          </a:lstStyle>
          <a:p>
            <a:r>
              <a:t>YES</a:t>
            </a:r>
          </a:p>
        </p:txBody>
      </p:sp>
      <p:sp>
        <p:nvSpPr>
          <p:cNvPr id="272" name="Connector: Elbow 31"/>
          <p:cNvSpPr/>
          <p:nvPr/>
        </p:nvSpPr>
        <p:spPr>
          <a:xfrm flipH="1">
            <a:off x="5850217" y="2507072"/>
            <a:ext cx="3134158" cy="17796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 y="0"/>
                </a:lnTo>
                <a:lnTo>
                  <a:pt x="11" y="21600"/>
                </a:lnTo>
                <a:lnTo>
                  <a:pt x="21600" y="21600"/>
                </a:lnTo>
              </a:path>
            </a:pathLst>
          </a:custGeom>
          <a:noFill/>
          <a:ln w="19050" cap="flat">
            <a:solidFill>
              <a:srgbClr val="5B6770"/>
            </a:solidFill>
            <a:prstDash val="solid"/>
            <a:miter lim="800000"/>
          </a:ln>
          <a:effectLst/>
        </p:spPr>
        <p:txBody>
          <a:bodyPr wrap="square" lIns="45719" tIns="45719" rIns="45719" bIns="45719" numCol="1" anchor="ctr">
            <a:noAutofit/>
          </a:bodyPr>
          <a:lstStyle/>
          <a:p>
            <a:endParaRPr/>
          </a:p>
        </p:txBody>
      </p:sp>
      <p:grpSp>
        <p:nvGrpSpPr>
          <p:cNvPr id="277" name="Group 9"/>
          <p:cNvGrpSpPr/>
          <p:nvPr/>
        </p:nvGrpSpPr>
        <p:grpSpPr>
          <a:xfrm>
            <a:off x="1109904" y="1882339"/>
            <a:ext cx="768430" cy="817172"/>
            <a:chOff x="0" y="0"/>
            <a:chExt cx="768429" cy="817169"/>
          </a:xfrm>
        </p:grpSpPr>
        <p:sp>
          <p:nvSpPr>
            <p:cNvPr id="273" name="Freeform: Shape 22"/>
            <p:cNvSpPr/>
            <p:nvPr/>
          </p:nvSpPr>
          <p:spPr>
            <a:xfrm>
              <a:off x="0" y="107699"/>
              <a:ext cx="436958" cy="709471"/>
            </a:xfrm>
            <a:custGeom>
              <a:avLst/>
              <a:gdLst/>
              <a:ahLst/>
              <a:cxnLst>
                <a:cxn ang="0">
                  <a:pos x="wd2" y="hd2"/>
                </a:cxn>
                <a:cxn ang="5400000">
                  <a:pos x="wd2" y="hd2"/>
                </a:cxn>
                <a:cxn ang="10800000">
                  <a:pos x="wd2" y="hd2"/>
                </a:cxn>
                <a:cxn ang="16200000">
                  <a:pos x="wd2" y="hd2"/>
                </a:cxn>
              </a:cxnLst>
              <a:rect l="0" t="0" r="r" b="b"/>
              <a:pathLst>
                <a:path w="21600" h="21600" extrusionOk="0">
                  <a:moveTo>
                    <a:pt x="12542" y="19597"/>
                  </a:moveTo>
                  <a:cubicBezTo>
                    <a:pt x="12542" y="18978"/>
                    <a:pt x="11845" y="18548"/>
                    <a:pt x="10839" y="18548"/>
                  </a:cubicBezTo>
                  <a:cubicBezTo>
                    <a:pt x="9832" y="18548"/>
                    <a:pt x="9058" y="19025"/>
                    <a:pt x="9058" y="19597"/>
                  </a:cubicBezTo>
                  <a:cubicBezTo>
                    <a:pt x="9058" y="20122"/>
                    <a:pt x="9910" y="20646"/>
                    <a:pt x="10761" y="20646"/>
                  </a:cubicBezTo>
                  <a:cubicBezTo>
                    <a:pt x="11690" y="20646"/>
                    <a:pt x="12542" y="20170"/>
                    <a:pt x="12542" y="19597"/>
                  </a:cubicBezTo>
                  <a:moveTo>
                    <a:pt x="18581" y="9775"/>
                  </a:moveTo>
                  <a:cubicBezTo>
                    <a:pt x="18581" y="7343"/>
                    <a:pt x="18581" y="4864"/>
                    <a:pt x="18581" y="2432"/>
                  </a:cubicBezTo>
                  <a:cubicBezTo>
                    <a:pt x="18581" y="1955"/>
                    <a:pt x="18348" y="1764"/>
                    <a:pt x="17497" y="1764"/>
                  </a:cubicBezTo>
                  <a:cubicBezTo>
                    <a:pt x="13006" y="1764"/>
                    <a:pt x="8516" y="1764"/>
                    <a:pt x="4103" y="1764"/>
                  </a:cubicBezTo>
                  <a:cubicBezTo>
                    <a:pt x="3252" y="1764"/>
                    <a:pt x="3019" y="1955"/>
                    <a:pt x="3019" y="2479"/>
                  </a:cubicBezTo>
                  <a:cubicBezTo>
                    <a:pt x="3019" y="7343"/>
                    <a:pt x="3019" y="12207"/>
                    <a:pt x="3019" y="17070"/>
                  </a:cubicBezTo>
                  <a:cubicBezTo>
                    <a:pt x="3019" y="17595"/>
                    <a:pt x="3329" y="17785"/>
                    <a:pt x="4181" y="17785"/>
                  </a:cubicBezTo>
                  <a:cubicBezTo>
                    <a:pt x="8594" y="17785"/>
                    <a:pt x="13006" y="17785"/>
                    <a:pt x="17419" y="17785"/>
                  </a:cubicBezTo>
                  <a:cubicBezTo>
                    <a:pt x="18271" y="17785"/>
                    <a:pt x="18581" y="17642"/>
                    <a:pt x="18581" y="17070"/>
                  </a:cubicBezTo>
                  <a:cubicBezTo>
                    <a:pt x="18581" y="14638"/>
                    <a:pt x="18581" y="12207"/>
                    <a:pt x="18581" y="9775"/>
                  </a:cubicBezTo>
                  <a:moveTo>
                    <a:pt x="21600" y="10824"/>
                  </a:moveTo>
                  <a:cubicBezTo>
                    <a:pt x="21600" y="13732"/>
                    <a:pt x="21600" y="16593"/>
                    <a:pt x="21600" y="19502"/>
                  </a:cubicBezTo>
                  <a:cubicBezTo>
                    <a:pt x="21600" y="20980"/>
                    <a:pt x="20671" y="21600"/>
                    <a:pt x="18194" y="21600"/>
                  </a:cubicBezTo>
                  <a:cubicBezTo>
                    <a:pt x="13239" y="21600"/>
                    <a:pt x="8284" y="21600"/>
                    <a:pt x="3329" y="21600"/>
                  </a:cubicBezTo>
                  <a:cubicBezTo>
                    <a:pt x="1006" y="21600"/>
                    <a:pt x="0" y="20980"/>
                    <a:pt x="0" y="19550"/>
                  </a:cubicBezTo>
                  <a:cubicBezTo>
                    <a:pt x="0" y="13685"/>
                    <a:pt x="0" y="7820"/>
                    <a:pt x="0" y="1955"/>
                  </a:cubicBezTo>
                  <a:cubicBezTo>
                    <a:pt x="0" y="620"/>
                    <a:pt x="1084" y="0"/>
                    <a:pt x="3252" y="0"/>
                  </a:cubicBezTo>
                  <a:cubicBezTo>
                    <a:pt x="8284" y="0"/>
                    <a:pt x="13394" y="0"/>
                    <a:pt x="18426" y="0"/>
                  </a:cubicBezTo>
                  <a:cubicBezTo>
                    <a:pt x="20594" y="0"/>
                    <a:pt x="21600" y="620"/>
                    <a:pt x="21600" y="1955"/>
                  </a:cubicBezTo>
                  <a:cubicBezTo>
                    <a:pt x="21600" y="4911"/>
                    <a:pt x="21600" y="7868"/>
                    <a:pt x="21600" y="10824"/>
                  </a:cubicBezTo>
                </a:path>
              </a:pathLst>
            </a:custGeom>
            <a:solidFill>
              <a:srgbClr val="176B83"/>
            </a:solidFill>
            <a:ln w="12700" cap="flat">
              <a:noFill/>
              <a:miter lim="400000"/>
            </a:ln>
            <a:effectLst/>
          </p:spPr>
          <p:txBody>
            <a:bodyPr wrap="square" lIns="45719" tIns="45719" rIns="45719" bIns="45719" numCol="1" anchor="ctr">
              <a:noAutofit/>
            </a:bodyPr>
            <a:lstStyle/>
            <a:p>
              <a:pPr>
                <a:defRPr sz="1600">
                  <a:latin typeface="Arial"/>
                  <a:ea typeface="Arial"/>
                  <a:cs typeface="Arial"/>
                  <a:sym typeface="Arial"/>
                </a:defRPr>
              </a:pPr>
              <a:endParaRPr/>
            </a:p>
          </p:txBody>
        </p:sp>
        <p:sp>
          <p:nvSpPr>
            <p:cNvPr id="274" name="Freeform: Shape 23"/>
            <p:cNvSpPr/>
            <p:nvPr/>
          </p:nvSpPr>
          <p:spPr>
            <a:xfrm>
              <a:off x="203209" y="-1"/>
              <a:ext cx="565221" cy="481748"/>
            </a:xfrm>
            <a:custGeom>
              <a:avLst/>
              <a:gdLst/>
              <a:ahLst/>
              <a:cxnLst>
                <a:cxn ang="0">
                  <a:pos x="wd2" y="hd2"/>
                </a:cxn>
                <a:cxn ang="5400000">
                  <a:pos x="wd2" y="hd2"/>
                </a:cxn>
                <a:cxn ang="10800000">
                  <a:pos x="wd2" y="hd2"/>
                </a:cxn>
                <a:cxn ang="16200000">
                  <a:pos x="wd2" y="hd2"/>
                </a:cxn>
              </a:cxnLst>
              <a:rect l="0" t="0" r="r" b="b"/>
              <a:pathLst>
                <a:path w="19049" h="20437" extrusionOk="0">
                  <a:moveTo>
                    <a:pt x="1140" y="20437"/>
                  </a:moveTo>
                  <a:lnTo>
                    <a:pt x="2723" y="14896"/>
                  </a:lnTo>
                  <a:cubicBezTo>
                    <a:pt x="-1337" y="12074"/>
                    <a:pt x="-403" y="7405"/>
                    <a:pt x="2561" y="3557"/>
                  </a:cubicBezTo>
                  <a:cubicBezTo>
                    <a:pt x="5525" y="-291"/>
                    <a:pt x="11209" y="-1163"/>
                    <a:pt x="15310" y="1659"/>
                  </a:cubicBezTo>
                  <a:cubicBezTo>
                    <a:pt x="19370" y="4481"/>
                    <a:pt x="20263" y="9868"/>
                    <a:pt x="17299" y="13716"/>
                  </a:cubicBezTo>
                  <a:cubicBezTo>
                    <a:pt x="15107" y="16538"/>
                    <a:pt x="10884" y="18231"/>
                    <a:pt x="7311" y="17359"/>
                  </a:cubicBezTo>
                  <a:lnTo>
                    <a:pt x="1140" y="20437"/>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600" b="1">
                  <a:latin typeface="Arial"/>
                  <a:ea typeface="Arial"/>
                  <a:cs typeface="Arial"/>
                  <a:sym typeface="Arial"/>
                </a:defRPr>
              </a:pPr>
              <a:endParaRPr/>
            </a:p>
          </p:txBody>
        </p:sp>
        <p:sp>
          <p:nvSpPr>
            <p:cNvPr id="275" name="Freeform: Shape 24"/>
            <p:cNvSpPr/>
            <p:nvPr/>
          </p:nvSpPr>
          <p:spPr>
            <a:xfrm>
              <a:off x="244612" y="29307"/>
              <a:ext cx="469557" cy="416158"/>
            </a:xfrm>
            <a:custGeom>
              <a:avLst/>
              <a:gdLst/>
              <a:ahLst/>
              <a:cxnLst>
                <a:cxn ang="0">
                  <a:pos x="wd2" y="hd2"/>
                </a:cxn>
                <a:cxn ang="5400000">
                  <a:pos x="wd2" y="hd2"/>
                </a:cxn>
                <a:cxn ang="10800000">
                  <a:pos x="wd2" y="hd2"/>
                </a:cxn>
                <a:cxn ang="16200000">
                  <a:pos x="wd2" y="hd2"/>
                </a:cxn>
              </a:cxnLst>
              <a:rect l="0" t="0" r="r" b="b"/>
              <a:pathLst>
                <a:path w="19309" h="20476" extrusionOk="0">
                  <a:moveTo>
                    <a:pt x="1026" y="20476"/>
                  </a:moveTo>
                  <a:lnTo>
                    <a:pt x="3156" y="15061"/>
                  </a:lnTo>
                  <a:cubicBezTo>
                    <a:pt x="-1055" y="12324"/>
                    <a:pt x="-758" y="7207"/>
                    <a:pt x="2314" y="3458"/>
                  </a:cubicBezTo>
                  <a:cubicBezTo>
                    <a:pt x="5385" y="-291"/>
                    <a:pt x="11281" y="-1124"/>
                    <a:pt x="15442" y="1613"/>
                  </a:cubicBezTo>
                  <a:cubicBezTo>
                    <a:pt x="19653" y="4350"/>
                    <a:pt x="20545" y="9646"/>
                    <a:pt x="17523" y="13455"/>
                  </a:cubicBezTo>
                  <a:cubicBezTo>
                    <a:pt x="15244" y="16251"/>
                    <a:pt x="10934" y="17858"/>
                    <a:pt x="7169" y="17025"/>
                  </a:cubicBezTo>
                  <a:lnTo>
                    <a:pt x="1026" y="20476"/>
                  </a:lnTo>
                  <a:close/>
                </a:path>
              </a:pathLst>
            </a:custGeom>
            <a:solidFill>
              <a:srgbClr val="176B83"/>
            </a:solidFill>
            <a:ln w="12700" cap="flat">
              <a:noFill/>
              <a:miter lim="400000"/>
            </a:ln>
            <a:effectLst/>
          </p:spPr>
          <p:txBody>
            <a:bodyPr wrap="square" lIns="45719" tIns="45719" rIns="45719" bIns="45719" numCol="1" anchor="ctr">
              <a:noAutofit/>
            </a:bodyPr>
            <a:lstStyle/>
            <a:p>
              <a:pPr>
                <a:defRPr sz="1600">
                  <a:latin typeface="Arial"/>
                  <a:ea typeface="Arial"/>
                  <a:cs typeface="Arial"/>
                  <a:sym typeface="Arial"/>
                </a:defRPr>
              </a:pPr>
              <a:endParaRPr/>
            </a:p>
          </p:txBody>
        </p:sp>
        <p:sp>
          <p:nvSpPr>
            <p:cNvPr id="276" name="Rectangle 25"/>
            <p:cNvSpPr txBox="1"/>
            <p:nvPr/>
          </p:nvSpPr>
          <p:spPr>
            <a:xfrm>
              <a:off x="405357" y="20908"/>
              <a:ext cx="188724" cy="37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000" b="1">
                  <a:solidFill>
                    <a:srgbClr val="FFFFFF"/>
                  </a:solidFill>
                  <a:latin typeface="Arial"/>
                  <a:ea typeface="Arial"/>
                  <a:cs typeface="Arial"/>
                  <a:sym typeface="Arial"/>
                </a:defRPr>
              </a:lvl1pPr>
            </a:lstStyle>
            <a:p>
              <a:r>
                <a:t>!</a:t>
              </a:r>
            </a:p>
          </p:txBody>
        </p:sp>
      </p:grpSp>
      <p:grpSp>
        <p:nvGrpSpPr>
          <p:cNvPr id="283" name="Graphic 27"/>
          <p:cNvGrpSpPr/>
          <p:nvPr/>
        </p:nvGrpSpPr>
        <p:grpSpPr>
          <a:xfrm>
            <a:off x="10343941" y="1891621"/>
            <a:ext cx="405838" cy="885463"/>
            <a:chOff x="0" y="0"/>
            <a:chExt cx="405837" cy="885461"/>
          </a:xfrm>
        </p:grpSpPr>
        <p:sp>
          <p:nvSpPr>
            <p:cNvPr id="278" name="Freeform: Shape 17"/>
            <p:cNvSpPr/>
            <p:nvPr/>
          </p:nvSpPr>
          <p:spPr>
            <a:xfrm>
              <a:off x="0" y="0"/>
              <a:ext cx="370700" cy="885462"/>
            </a:xfrm>
            <a:prstGeom prst="rect">
              <a:avLst/>
            </a:prstGeom>
            <a:solidFill>
              <a:srgbClr val="176B83"/>
            </a:solidFill>
            <a:ln w="12700" cap="flat">
              <a:noFill/>
              <a:miter lim="400000"/>
            </a:ln>
            <a:effectLst/>
          </p:spPr>
          <p:txBody>
            <a:bodyPr wrap="square" lIns="45719" tIns="45719" rIns="45719" bIns="45719" numCol="1" anchor="ctr">
              <a:noAutofit/>
            </a:bodyPr>
            <a:lstStyle/>
            <a:p>
              <a:endParaRPr/>
            </a:p>
          </p:txBody>
        </p:sp>
        <p:sp>
          <p:nvSpPr>
            <p:cNvPr id="279" name="Freeform: Shape 18"/>
            <p:cNvSpPr/>
            <p:nvPr/>
          </p:nvSpPr>
          <p:spPr>
            <a:xfrm>
              <a:off x="24596" y="353129"/>
              <a:ext cx="310967" cy="50246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80" name="Freeform: Shape 19"/>
            <p:cNvSpPr/>
            <p:nvPr/>
          </p:nvSpPr>
          <p:spPr>
            <a:xfrm>
              <a:off x="110682" y="54462"/>
              <a:ext cx="140551" cy="1405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40"/>
                    <a:pt x="16740" y="21600"/>
                    <a:pt x="10800" y="21600"/>
                  </a:cubicBezTo>
                  <a:cubicBezTo>
                    <a:pt x="4860" y="21600"/>
                    <a:pt x="0" y="16740"/>
                    <a:pt x="0" y="10800"/>
                  </a:cubicBezTo>
                  <a:cubicBezTo>
                    <a:pt x="0" y="4860"/>
                    <a:pt x="4860" y="0"/>
                    <a:pt x="10800" y="0"/>
                  </a:cubicBezTo>
                  <a:cubicBezTo>
                    <a:pt x="16740" y="0"/>
                    <a:pt x="21600" y="4860"/>
                    <a:pt x="21600" y="10800"/>
                  </a:cubicBezTo>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281" name="Freeform: Shape 20"/>
            <p:cNvSpPr/>
            <p:nvPr/>
          </p:nvSpPr>
          <p:spPr>
            <a:xfrm>
              <a:off x="205552" y="165145"/>
              <a:ext cx="200286" cy="165147"/>
            </a:xfrm>
            <a:prstGeom prst="line">
              <a:avLst/>
            </a:prstGeom>
            <a:noFill/>
            <a:ln w="5801" cap="flat">
              <a:solidFill>
                <a:srgbClr val="F2F3F2"/>
              </a:solidFill>
              <a:prstDash val="solid"/>
              <a:miter lim="800000"/>
            </a:ln>
            <a:effectLst/>
          </p:spPr>
          <p:txBody>
            <a:bodyPr wrap="square" lIns="45719" tIns="45719" rIns="45719" bIns="45719" numCol="1" anchor="t">
              <a:noAutofit/>
            </a:bodyPr>
            <a:lstStyle/>
            <a:p>
              <a:endParaRPr/>
            </a:p>
          </p:txBody>
        </p:sp>
        <p:sp>
          <p:nvSpPr>
            <p:cNvPr id="282" name="Freeform: Shape 21"/>
            <p:cNvSpPr/>
            <p:nvPr/>
          </p:nvSpPr>
          <p:spPr>
            <a:xfrm>
              <a:off x="49192" y="405835"/>
              <a:ext cx="258261" cy="281100"/>
            </a:xfrm>
            <a:custGeom>
              <a:avLst/>
              <a:gdLst/>
              <a:ahLst/>
              <a:cxnLst>
                <a:cxn ang="0">
                  <a:pos x="wd2" y="hd2"/>
                </a:cxn>
                <a:cxn ang="5400000">
                  <a:pos x="wd2" y="hd2"/>
                </a:cxn>
                <a:cxn ang="10800000">
                  <a:pos x="wd2" y="hd2"/>
                </a:cxn>
                <a:cxn ang="16200000">
                  <a:pos x="wd2" y="hd2"/>
                </a:cxn>
              </a:cxnLst>
              <a:rect l="0" t="0" r="r" b="b"/>
              <a:pathLst>
                <a:path w="21600" h="21600" extrusionOk="0">
                  <a:moveTo>
                    <a:pt x="147" y="21600"/>
                  </a:moveTo>
                  <a:lnTo>
                    <a:pt x="19984" y="21600"/>
                  </a:lnTo>
                  <a:moveTo>
                    <a:pt x="147" y="17955"/>
                  </a:moveTo>
                  <a:lnTo>
                    <a:pt x="19984" y="17955"/>
                  </a:lnTo>
                  <a:moveTo>
                    <a:pt x="147" y="13635"/>
                  </a:moveTo>
                  <a:lnTo>
                    <a:pt x="21600" y="13635"/>
                  </a:lnTo>
                  <a:moveTo>
                    <a:pt x="0" y="5265"/>
                  </a:moveTo>
                  <a:lnTo>
                    <a:pt x="21453" y="5265"/>
                  </a:lnTo>
                  <a:moveTo>
                    <a:pt x="0" y="0"/>
                  </a:moveTo>
                  <a:lnTo>
                    <a:pt x="21453" y="0"/>
                  </a:lnTo>
                </a:path>
              </a:pathLst>
            </a:custGeom>
            <a:noFill/>
            <a:ln w="15147" cap="flat">
              <a:solidFill>
                <a:srgbClr val="5D6870"/>
              </a:solidFill>
              <a:prstDash val="solid"/>
              <a:miter lim="800000"/>
            </a:ln>
            <a:effectLst/>
          </p:spPr>
          <p:txBody>
            <a:bodyPr wrap="square" lIns="45719" tIns="45719" rIns="45719" bIns="45719" numCol="1" anchor="ctr">
              <a:noAutofit/>
            </a:bodyPr>
            <a:lstStyle/>
            <a:p>
              <a:endParaRPr/>
            </a:p>
          </p:txBody>
        </p:sp>
      </p:grpSp>
      <p:grpSp>
        <p:nvGrpSpPr>
          <p:cNvPr id="286" name="Group 11"/>
          <p:cNvGrpSpPr/>
          <p:nvPr/>
        </p:nvGrpSpPr>
        <p:grpSpPr>
          <a:xfrm>
            <a:off x="6141255" y="2137027"/>
            <a:ext cx="726221" cy="189768"/>
            <a:chOff x="0" y="0"/>
            <a:chExt cx="726220" cy="189766"/>
          </a:xfrm>
        </p:grpSpPr>
        <p:sp>
          <p:nvSpPr>
            <p:cNvPr id="284" name="Rectangle: Rounded Corners 15"/>
            <p:cNvSpPr txBox="1"/>
            <p:nvPr/>
          </p:nvSpPr>
          <p:spPr>
            <a:xfrm>
              <a:off x="0" y="-1"/>
              <a:ext cx="720396" cy="172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b="1">
                  <a:solidFill>
                    <a:srgbClr val="FF0000"/>
                  </a:solidFill>
                  <a:latin typeface="Arial"/>
                  <a:ea typeface="Arial"/>
                  <a:cs typeface="Arial"/>
                  <a:sym typeface="Arial"/>
                </a:defRPr>
              </a:lvl1pPr>
            </a:lstStyle>
            <a:p>
              <a:r>
                <a:t>NO</a:t>
              </a:r>
            </a:p>
          </p:txBody>
        </p:sp>
        <p:sp>
          <p:nvSpPr>
            <p:cNvPr id="285" name="Straight Arrow Connector 16"/>
            <p:cNvSpPr/>
            <p:nvPr/>
          </p:nvSpPr>
          <p:spPr>
            <a:xfrm>
              <a:off x="200584" y="189766"/>
              <a:ext cx="525637" cy="1"/>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grpSp>
      <p:grpSp>
        <p:nvGrpSpPr>
          <p:cNvPr id="289" name="Group 12"/>
          <p:cNvGrpSpPr/>
          <p:nvPr/>
        </p:nvGrpSpPr>
        <p:grpSpPr>
          <a:xfrm>
            <a:off x="9527449" y="2168816"/>
            <a:ext cx="726221" cy="189768"/>
            <a:chOff x="0" y="0"/>
            <a:chExt cx="726220" cy="189766"/>
          </a:xfrm>
        </p:grpSpPr>
        <p:sp>
          <p:nvSpPr>
            <p:cNvPr id="287" name="Rectangle: Rounded Corners 13"/>
            <p:cNvSpPr txBox="1"/>
            <p:nvPr/>
          </p:nvSpPr>
          <p:spPr>
            <a:xfrm>
              <a:off x="0" y="-1"/>
              <a:ext cx="720396" cy="1728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b="1">
                  <a:solidFill>
                    <a:srgbClr val="FF0000"/>
                  </a:solidFill>
                  <a:latin typeface="Arial"/>
                  <a:ea typeface="Arial"/>
                  <a:cs typeface="Arial"/>
                  <a:sym typeface="Arial"/>
                </a:defRPr>
              </a:lvl1pPr>
            </a:lstStyle>
            <a:p>
              <a:r>
                <a:t>NO</a:t>
              </a:r>
            </a:p>
          </p:txBody>
        </p:sp>
        <p:sp>
          <p:nvSpPr>
            <p:cNvPr id="288" name="Straight Arrow Connector 14"/>
            <p:cNvSpPr/>
            <p:nvPr/>
          </p:nvSpPr>
          <p:spPr>
            <a:xfrm>
              <a:off x="200584" y="189766"/>
              <a:ext cx="525637" cy="1"/>
            </a:xfrm>
            <a:prstGeom prst="line">
              <a:avLst/>
            </a:prstGeom>
            <a:noFill/>
            <a:ln w="19050" cap="flat">
              <a:solidFill>
                <a:srgbClr val="5B6770"/>
              </a:solidFill>
              <a:prstDash val="solid"/>
              <a:miter lim="800000"/>
              <a:tailEnd type="triangle" w="med" len="med"/>
            </a:ln>
            <a:effectLst/>
          </p:spPr>
          <p:txBody>
            <a:bodyPr wrap="square" lIns="45719" tIns="45719" rIns="45719" bIns="45719" numCol="1" anchor="t">
              <a:noAutofit/>
            </a:bodyPr>
            <a:lstStyle/>
            <a:p>
              <a:endParaRPr/>
            </a:p>
          </p:txBody>
        </p:sp>
      </p:grpSp>
      <p:sp>
        <p:nvSpPr>
          <p:cNvPr id="291" name="Shape 291"/>
          <p:cNvSpPr/>
          <p:nvPr/>
        </p:nvSpPr>
        <p:spPr>
          <a:xfrm>
            <a:off x="5097925" y="1564635"/>
            <a:ext cx="1676400" cy="406400"/>
          </a:xfrm>
          <a:prstGeom prst="rect">
            <a:avLst/>
          </a:prstGeom>
          <a:solidFill>
            <a:schemeClr val="accent2"/>
          </a:solidFill>
          <a:ln w="12700">
            <a:miter lim="400000"/>
          </a:ln>
        </p:spPr>
        <p:txBody>
          <a:bodyPr lIns="45719" rIns="45719" anchor="ctr"/>
          <a:lstStyle/>
          <a:p>
            <a:endParaRPr/>
          </a:p>
        </p:txBody>
      </p:sp>
      <p:sp>
        <p:nvSpPr>
          <p:cNvPr id="292" name="Shape 292"/>
          <p:cNvSpPr txBox="1"/>
          <p:nvPr/>
        </p:nvSpPr>
        <p:spPr>
          <a:xfrm>
            <a:off x="5168900" y="1651000"/>
            <a:ext cx="1625600" cy="29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200">
                <a:solidFill>
                  <a:srgbClr val="FFFFFF"/>
                </a:solidFill>
                <a:latin typeface="Avenir Heavy"/>
                <a:ea typeface="Avenir Heavy"/>
                <a:cs typeface="Avenir Heavy"/>
                <a:sym typeface="Avenir Heavy"/>
              </a:defRPr>
            </a:lvl1pPr>
          </a:lstStyle>
          <a:p>
            <a:r>
              <a:rPr dirty="0"/>
              <a:t>DURING AN EVENT</a:t>
            </a:r>
          </a:p>
        </p:txBody>
      </p:sp>
      <p:sp>
        <p:nvSpPr>
          <p:cNvPr id="293" name="Shape 293"/>
          <p:cNvSpPr/>
          <p:nvPr/>
        </p:nvSpPr>
        <p:spPr>
          <a:xfrm>
            <a:off x="647700" y="4533900"/>
            <a:ext cx="10566400" cy="1739900"/>
          </a:xfrm>
          <a:custGeom>
            <a:avLst/>
            <a:gdLst/>
            <a:ahLst/>
            <a:cxnLst>
              <a:cxn ang="0">
                <a:pos x="wd2" y="hd2"/>
              </a:cxn>
              <a:cxn ang="5400000">
                <a:pos x="wd2" y="hd2"/>
              </a:cxn>
              <a:cxn ang="10800000">
                <a:pos x="wd2" y="hd2"/>
              </a:cxn>
              <a:cxn ang="16200000">
                <a:pos x="wd2" y="hd2"/>
              </a:cxn>
            </a:cxnLst>
            <a:rect l="0" t="0" r="r" b="b"/>
            <a:pathLst>
              <a:path w="21600" h="21600" extrusionOk="0">
                <a:moveTo>
                  <a:pt x="909" y="0"/>
                </a:moveTo>
                <a:cubicBezTo>
                  <a:pt x="837" y="0"/>
                  <a:pt x="779" y="353"/>
                  <a:pt x="779" y="788"/>
                </a:cubicBezTo>
                <a:lnTo>
                  <a:pt x="779" y="8829"/>
                </a:lnTo>
                <a:lnTo>
                  <a:pt x="0" y="11194"/>
                </a:lnTo>
                <a:lnTo>
                  <a:pt x="779" y="13559"/>
                </a:lnTo>
                <a:lnTo>
                  <a:pt x="779" y="20812"/>
                </a:lnTo>
                <a:cubicBezTo>
                  <a:pt x="779" y="21247"/>
                  <a:pt x="837" y="21600"/>
                  <a:pt x="909" y="21600"/>
                </a:cubicBezTo>
                <a:lnTo>
                  <a:pt x="21470" y="21600"/>
                </a:lnTo>
                <a:cubicBezTo>
                  <a:pt x="21542" y="21600"/>
                  <a:pt x="21600" y="21247"/>
                  <a:pt x="21600" y="20812"/>
                </a:cubicBezTo>
                <a:lnTo>
                  <a:pt x="21600" y="788"/>
                </a:lnTo>
                <a:cubicBezTo>
                  <a:pt x="21600" y="353"/>
                  <a:pt x="21542" y="0"/>
                  <a:pt x="21470" y="0"/>
                </a:cubicBezTo>
                <a:lnTo>
                  <a:pt x="909" y="0"/>
                </a:lnTo>
                <a:close/>
              </a:path>
            </a:pathLst>
          </a:custGeom>
          <a:solidFill>
            <a:srgbClr val="DDDDDD"/>
          </a:solidFill>
          <a:ln w="12700">
            <a:miter lim="400000"/>
          </a:ln>
        </p:spPr>
        <p:txBody>
          <a:bodyPr lIns="45719" rIns="45719" anchor="ctr"/>
          <a:lstStyle/>
          <a:p>
            <a:endParaRPr/>
          </a:p>
        </p:txBody>
      </p:sp>
      <p:sp>
        <p:nvSpPr>
          <p:cNvPr id="294" name="Shape 294"/>
          <p:cNvSpPr txBox="1"/>
          <p:nvPr/>
        </p:nvSpPr>
        <p:spPr>
          <a:xfrm>
            <a:off x="1244600" y="4686300"/>
            <a:ext cx="9753600" cy="1463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300">
                <a:latin typeface="Avenir Medium"/>
                <a:ea typeface="Avenir Medium"/>
                <a:cs typeface="Avenir Medium"/>
                <a:sym typeface="Avenir Medium"/>
              </a:defRPr>
            </a:pPr>
            <a:r>
              <a:t>For Medical Baseline notifications, the notification is considered successful if the customer has answered a phone call, responded to a text message, opened an email or clicked on a link included in an email. </a:t>
            </a:r>
          </a:p>
          <a:p>
            <a:pPr defTabSz="457200">
              <a:defRPr sz="1300">
                <a:latin typeface="Avenir Medium"/>
                <a:ea typeface="Avenir Medium"/>
                <a:cs typeface="Avenir Medium"/>
                <a:sym typeface="Avenir Medium"/>
              </a:defRPr>
            </a:pPr>
            <a:endParaRPr/>
          </a:p>
          <a:p>
            <a:pPr defTabSz="457200">
              <a:defRPr sz="1300">
                <a:latin typeface="Avenir Medium"/>
                <a:ea typeface="Avenir Medium"/>
                <a:cs typeface="Avenir Medium"/>
                <a:sym typeface="Avenir Medium"/>
              </a:defRPr>
            </a:pPr>
            <a:r>
              <a:t>Field reps will notify customer of Public Safety Power Shutoff and encourage them to spend time with a friend or family member, if needed.  If customer is experiencing a medical emergency, rep will offer to dial 911 and wait with the customer until emergency services arrive. </a:t>
            </a:r>
          </a:p>
        </p:txBody>
      </p:sp>
    </p:spTree>
    <p:extLst>
      <p:ext uri="{BB962C8B-B14F-4D97-AF65-F5344CB8AC3E}">
        <p14:creationId xmlns:p14="http://schemas.microsoft.com/office/powerpoint/2010/main" val="42933621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G_2000.jpg"/>
          <p:cNvPicPr>
            <a:picLocks noChangeAspect="1"/>
          </p:cNvPicPr>
          <p:nvPr/>
        </p:nvPicPr>
        <p:blipFill>
          <a:blip r:embed="rId3"/>
          <a:srcRect l="9995" r="44845"/>
          <a:stretch>
            <a:fillRect/>
          </a:stretch>
        </p:blipFill>
        <p:spPr>
          <a:xfrm>
            <a:off x="215900" y="368300"/>
            <a:ext cx="3949700" cy="5829300"/>
          </a:xfrm>
          <a:prstGeom prst="rect">
            <a:avLst/>
          </a:prstGeom>
          <a:ln w="12700">
            <a:miter lim="400000"/>
          </a:ln>
        </p:spPr>
      </p:pic>
      <p:sp>
        <p:nvSpPr>
          <p:cNvPr id="101" name="Shape 101"/>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102" name="Shape 102"/>
          <p:cNvSpPr txBox="1"/>
          <p:nvPr/>
        </p:nvSpPr>
        <p:spPr>
          <a:xfrm>
            <a:off x="4118583" y="1527595"/>
            <a:ext cx="21590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Statewide </a:t>
            </a:r>
            <a:r>
              <a:rPr lang="en-US" dirty="0"/>
              <a:t>c</a:t>
            </a:r>
            <a:r>
              <a:rPr dirty="0"/>
              <a:t>ampaign</a:t>
            </a:r>
          </a:p>
        </p:txBody>
      </p:sp>
      <p:sp>
        <p:nvSpPr>
          <p:cNvPr id="103" name="Shape 103"/>
          <p:cNvSpPr txBox="1"/>
          <p:nvPr/>
        </p:nvSpPr>
        <p:spPr>
          <a:xfrm>
            <a:off x="4356100" y="3110700"/>
            <a:ext cx="2197100" cy="1246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SDG&amp;E </a:t>
            </a:r>
            <a:r>
              <a:rPr lang="en-US" dirty="0"/>
              <a:t>c</a:t>
            </a:r>
            <a:r>
              <a:rPr dirty="0"/>
              <a:t>ampaign</a:t>
            </a:r>
          </a:p>
          <a:p>
            <a:pPr defTabSz="457200">
              <a:defRPr sz="1500">
                <a:latin typeface="Avenir Book"/>
                <a:ea typeface="Avenir Book"/>
                <a:cs typeface="Avenir Book"/>
                <a:sym typeface="Avenir Book"/>
              </a:defRPr>
            </a:pPr>
            <a:r>
              <a:rPr dirty="0"/>
              <a:t>    </a:t>
            </a:r>
            <a:r>
              <a:rPr lang="en-US" dirty="0"/>
              <a:t>Documentary Video </a:t>
            </a:r>
            <a:endParaRPr dirty="0"/>
          </a:p>
          <a:p>
            <a:pPr defTabSz="457200">
              <a:defRPr sz="1500">
                <a:latin typeface="Avenir Book"/>
                <a:ea typeface="Avenir Book"/>
                <a:cs typeface="Avenir Book"/>
                <a:sym typeface="Avenir Book"/>
              </a:defRPr>
            </a:pPr>
            <a:r>
              <a:rPr dirty="0"/>
              <a:t>    Print Advertisements  </a:t>
            </a:r>
          </a:p>
          <a:p>
            <a:pPr defTabSz="457200">
              <a:defRPr sz="1500">
                <a:latin typeface="Avenir Book"/>
                <a:ea typeface="Avenir Book"/>
                <a:cs typeface="Avenir Book"/>
                <a:sym typeface="Avenir Book"/>
              </a:defRPr>
            </a:pPr>
            <a:r>
              <a:rPr dirty="0"/>
              <a:t>    Social Media</a:t>
            </a:r>
          </a:p>
          <a:p>
            <a:pPr defTabSz="457200">
              <a:defRPr sz="1500">
                <a:latin typeface="Avenir Book"/>
                <a:ea typeface="Avenir Book"/>
                <a:cs typeface="Avenir Book"/>
                <a:sym typeface="Avenir Book"/>
              </a:defRPr>
            </a:pPr>
            <a:r>
              <a:rPr dirty="0"/>
              <a:t>    Newsletters</a:t>
            </a:r>
          </a:p>
        </p:txBody>
      </p:sp>
      <p:sp>
        <p:nvSpPr>
          <p:cNvPr id="104" name="Shape 104"/>
          <p:cNvSpPr txBox="1"/>
          <p:nvPr/>
        </p:nvSpPr>
        <p:spPr>
          <a:xfrm>
            <a:off x="4230181" y="2091497"/>
            <a:ext cx="4419600"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Communication in multiple languages</a:t>
            </a:r>
          </a:p>
          <a:p>
            <a:pPr defTabSz="457200">
              <a:defRPr sz="1500">
                <a:latin typeface="Avenir Book"/>
                <a:ea typeface="Avenir Book"/>
                <a:cs typeface="Avenir Book"/>
                <a:sym typeface="Avenir Book"/>
              </a:defRPr>
            </a:pPr>
            <a:r>
              <a:rPr dirty="0"/>
              <a:t>    </a:t>
            </a:r>
            <a:r>
              <a:rPr lang="en-US" dirty="0"/>
              <a:t>Customer notifications (including outbound dialer)</a:t>
            </a:r>
          </a:p>
          <a:p>
            <a:pPr defTabSz="457200">
              <a:defRPr sz="1500">
                <a:latin typeface="Avenir Book"/>
                <a:ea typeface="Avenir Book"/>
                <a:cs typeface="Avenir Book"/>
                <a:sym typeface="Avenir Book"/>
              </a:defRPr>
            </a:pPr>
            <a:r>
              <a:rPr lang="en-US" dirty="0"/>
              <a:t>    Website </a:t>
            </a:r>
            <a:endParaRPr dirty="0"/>
          </a:p>
        </p:txBody>
      </p:sp>
      <p:sp>
        <p:nvSpPr>
          <p:cNvPr id="105" name="Shape 105"/>
          <p:cNvSpPr txBox="1"/>
          <p:nvPr/>
        </p:nvSpPr>
        <p:spPr>
          <a:xfrm>
            <a:off x="7416800" y="2103665"/>
            <a:ext cx="44577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endParaRPr dirty="0"/>
          </a:p>
        </p:txBody>
      </p:sp>
      <p:sp>
        <p:nvSpPr>
          <p:cNvPr id="106" name="Shape 106"/>
          <p:cNvSpPr txBox="1"/>
          <p:nvPr/>
        </p:nvSpPr>
        <p:spPr>
          <a:xfrm>
            <a:off x="4635500" y="4533900"/>
            <a:ext cx="7632700"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Collaboration between IOUs and key stakeholders</a:t>
            </a:r>
          </a:p>
          <a:p>
            <a:pPr defTabSz="457200">
              <a:defRPr sz="1500">
                <a:latin typeface="Avenir Book"/>
                <a:ea typeface="Avenir Book"/>
                <a:cs typeface="Avenir Book"/>
                <a:sym typeface="Avenir Book"/>
              </a:defRPr>
            </a:pPr>
            <a:r>
              <a:rPr dirty="0"/>
              <a:t>    Partnered with over 400 community-based organizations </a:t>
            </a:r>
            <a:r>
              <a:rPr lang="en-US" dirty="0"/>
              <a:t>and 2-1-1 San Diego</a:t>
            </a:r>
            <a:endParaRPr dirty="0"/>
          </a:p>
        </p:txBody>
      </p:sp>
      <p:sp>
        <p:nvSpPr>
          <p:cNvPr id="107" name="Shape 107"/>
          <p:cNvSpPr/>
          <p:nvPr/>
        </p:nvSpPr>
        <p:spPr>
          <a:xfrm>
            <a:off x="3788383" y="1578395"/>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08" name="Shape 108"/>
          <p:cNvSpPr/>
          <p:nvPr/>
        </p:nvSpPr>
        <p:spPr>
          <a:xfrm>
            <a:off x="3887281" y="2154418"/>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09" name="Shape 109"/>
          <p:cNvSpPr/>
          <p:nvPr/>
        </p:nvSpPr>
        <p:spPr>
          <a:xfrm>
            <a:off x="4025900" y="31488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11" name="Shape 111"/>
          <p:cNvSpPr/>
          <p:nvPr/>
        </p:nvSpPr>
        <p:spPr>
          <a:xfrm>
            <a:off x="4305300" y="45466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12" name="Shape 112"/>
          <p:cNvSpPr/>
          <p:nvPr/>
        </p:nvSpPr>
        <p:spPr>
          <a:xfrm>
            <a:off x="4419600" y="3450799"/>
            <a:ext cx="101600" cy="101600"/>
          </a:xfrm>
          <a:prstGeom prst="ellipse">
            <a:avLst/>
          </a:prstGeom>
          <a:solidFill>
            <a:schemeClr val="accent2"/>
          </a:solidFill>
          <a:ln w="12700">
            <a:miter lim="400000"/>
          </a:ln>
        </p:spPr>
        <p:txBody>
          <a:bodyPr lIns="45719" rIns="45719" anchor="ctr"/>
          <a:lstStyle/>
          <a:p>
            <a:endParaRPr/>
          </a:p>
        </p:txBody>
      </p:sp>
      <p:sp>
        <p:nvSpPr>
          <p:cNvPr id="113" name="Shape 113"/>
          <p:cNvSpPr/>
          <p:nvPr/>
        </p:nvSpPr>
        <p:spPr>
          <a:xfrm>
            <a:off x="4419600" y="3667688"/>
            <a:ext cx="101600" cy="101600"/>
          </a:xfrm>
          <a:prstGeom prst="ellipse">
            <a:avLst/>
          </a:prstGeom>
          <a:solidFill>
            <a:schemeClr val="accent2"/>
          </a:solidFill>
          <a:ln w="12700">
            <a:miter lim="400000"/>
          </a:ln>
        </p:spPr>
        <p:txBody>
          <a:bodyPr lIns="45719" rIns="45719" anchor="ctr"/>
          <a:lstStyle/>
          <a:p>
            <a:endParaRPr/>
          </a:p>
        </p:txBody>
      </p:sp>
      <p:sp>
        <p:nvSpPr>
          <p:cNvPr id="114" name="Shape 114"/>
          <p:cNvSpPr/>
          <p:nvPr/>
        </p:nvSpPr>
        <p:spPr>
          <a:xfrm>
            <a:off x="4419600" y="3893568"/>
            <a:ext cx="101600" cy="101600"/>
          </a:xfrm>
          <a:prstGeom prst="ellipse">
            <a:avLst/>
          </a:prstGeom>
          <a:solidFill>
            <a:schemeClr val="accent2"/>
          </a:solidFill>
          <a:ln w="12700">
            <a:miter lim="400000"/>
          </a:ln>
        </p:spPr>
        <p:txBody>
          <a:bodyPr lIns="45719" rIns="45719" anchor="ctr"/>
          <a:lstStyle/>
          <a:p>
            <a:endParaRPr/>
          </a:p>
        </p:txBody>
      </p:sp>
      <p:sp>
        <p:nvSpPr>
          <p:cNvPr id="115" name="Shape 115"/>
          <p:cNvSpPr/>
          <p:nvPr/>
        </p:nvSpPr>
        <p:spPr>
          <a:xfrm>
            <a:off x="4419600" y="4132054"/>
            <a:ext cx="101600" cy="101600"/>
          </a:xfrm>
          <a:prstGeom prst="ellipse">
            <a:avLst/>
          </a:prstGeom>
          <a:solidFill>
            <a:schemeClr val="accent2"/>
          </a:solidFill>
          <a:ln w="12700">
            <a:miter lim="400000"/>
          </a:ln>
        </p:spPr>
        <p:txBody>
          <a:bodyPr lIns="45719" rIns="45719" anchor="ctr"/>
          <a:lstStyle/>
          <a:p>
            <a:endParaRPr/>
          </a:p>
        </p:txBody>
      </p:sp>
      <p:sp>
        <p:nvSpPr>
          <p:cNvPr id="116" name="Shape 116"/>
          <p:cNvSpPr/>
          <p:nvPr/>
        </p:nvSpPr>
        <p:spPr>
          <a:xfrm>
            <a:off x="4699000" y="4876800"/>
            <a:ext cx="101600" cy="101600"/>
          </a:xfrm>
          <a:prstGeom prst="ellipse">
            <a:avLst/>
          </a:prstGeom>
          <a:solidFill>
            <a:schemeClr val="accent2"/>
          </a:solidFill>
          <a:ln w="12700">
            <a:miter lim="400000"/>
          </a:ln>
        </p:spPr>
        <p:txBody>
          <a:bodyPr lIns="45719" rIns="45719" anchor="ctr"/>
          <a:lstStyle/>
          <a:p>
            <a:endParaRPr/>
          </a:p>
        </p:txBody>
      </p:sp>
      <p:sp>
        <p:nvSpPr>
          <p:cNvPr id="118" name="Shape 118"/>
          <p:cNvSpPr/>
          <p:nvPr/>
        </p:nvSpPr>
        <p:spPr>
          <a:xfrm>
            <a:off x="4306381" y="2421119"/>
            <a:ext cx="101600" cy="101600"/>
          </a:xfrm>
          <a:prstGeom prst="ellipse">
            <a:avLst/>
          </a:prstGeom>
          <a:solidFill>
            <a:schemeClr val="accent2"/>
          </a:solidFill>
          <a:ln w="12700">
            <a:miter lim="400000"/>
          </a:ln>
        </p:spPr>
        <p:txBody>
          <a:bodyPr lIns="45719" rIns="45719" anchor="ctr"/>
          <a:lstStyle/>
          <a:p>
            <a:endParaRPr/>
          </a:p>
        </p:txBody>
      </p:sp>
      <p:sp>
        <p:nvSpPr>
          <p:cNvPr id="119" name="Shape 119"/>
          <p:cNvSpPr/>
          <p:nvPr/>
        </p:nvSpPr>
        <p:spPr>
          <a:xfrm>
            <a:off x="4306381" y="2642684"/>
            <a:ext cx="101600" cy="101600"/>
          </a:xfrm>
          <a:prstGeom prst="ellipse">
            <a:avLst/>
          </a:prstGeom>
          <a:solidFill>
            <a:schemeClr val="accent2"/>
          </a:solidFill>
          <a:ln w="12700">
            <a:miter lim="400000"/>
          </a:ln>
        </p:spPr>
        <p:txBody>
          <a:bodyPr lIns="45719" rIns="45719" anchor="ctr"/>
          <a:lstStyle/>
          <a:p>
            <a:endParaRPr/>
          </a:p>
        </p:txBody>
      </p:sp>
      <p:sp>
        <p:nvSpPr>
          <p:cNvPr id="120" name="Title 1"/>
          <p:cNvSpPr txBox="1"/>
          <p:nvPr/>
        </p:nvSpPr>
        <p:spPr>
          <a:xfrm>
            <a:off x="3606800" y="228600"/>
            <a:ext cx="64897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47472">
              <a:defRPr sz="1900">
                <a:solidFill>
                  <a:schemeClr val="accent1">
                    <a:satOff val="-3547"/>
                    <a:lumOff val="-10352"/>
                  </a:schemeClr>
                </a:solidFill>
                <a:latin typeface="Avenir Black"/>
                <a:ea typeface="Avenir Black"/>
                <a:cs typeface="Avenir Black"/>
                <a:sym typeface="Avenir Black"/>
              </a:defRPr>
            </a:pPr>
            <a:r>
              <a:rPr sz="3800" dirty="0"/>
              <a:t>PSPS</a:t>
            </a:r>
            <a:r>
              <a:rPr dirty="0"/>
              <a:t> </a:t>
            </a:r>
            <a:endParaRPr sz="2280" dirty="0"/>
          </a:p>
          <a:p>
            <a:pPr defTabSz="347472">
              <a:defRPr sz="2052">
                <a:solidFill>
                  <a:schemeClr val="accent1">
                    <a:satOff val="-3547"/>
                    <a:lumOff val="-10352"/>
                  </a:schemeClr>
                </a:solidFill>
                <a:latin typeface="Avenir Black"/>
                <a:ea typeface="Avenir Black"/>
                <a:cs typeface="Avenir Black"/>
                <a:sym typeface="Avenir Black"/>
              </a:defRPr>
            </a:pPr>
            <a:r>
              <a:rPr dirty="0"/>
              <a:t>2019</a:t>
            </a:r>
            <a:r>
              <a:rPr lang="en-US" dirty="0"/>
              <a:t> BROAD COMMUNICATIONS &amp; OUTREACH</a:t>
            </a:r>
            <a:endParaRPr dirty="0"/>
          </a:p>
        </p:txBody>
      </p:sp>
      <p:sp>
        <p:nvSpPr>
          <p:cNvPr id="121" name="Shape 121"/>
          <p:cNvSpPr/>
          <p:nvPr/>
        </p:nvSpPr>
        <p:spPr>
          <a:xfrm flipV="1">
            <a:off x="3620297" y="899244"/>
            <a:ext cx="5676900" cy="2609"/>
          </a:xfrm>
          <a:prstGeom prst="line">
            <a:avLst/>
          </a:prstGeom>
          <a:ln w="6350">
            <a:solidFill>
              <a:schemeClr val="accent1"/>
            </a:solidFill>
            <a:miter/>
          </a:ln>
        </p:spPr>
        <p:txBody>
          <a:bodyPr lIns="45719" rIns="45719"/>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G_1075.jpg"/>
          <p:cNvPicPr>
            <a:picLocks noChangeAspect="1"/>
          </p:cNvPicPr>
          <p:nvPr/>
        </p:nvPicPr>
        <p:blipFill>
          <a:blip r:embed="rId3"/>
          <a:srcRect l="23064" r="31776"/>
          <a:stretch>
            <a:fillRect/>
          </a:stretch>
        </p:blipFill>
        <p:spPr>
          <a:xfrm>
            <a:off x="215900" y="368300"/>
            <a:ext cx="3949700" cy="5829300"/>
          </a:xfrm>
          <a:prstGeom prst="rect">
            <a:avLst/>
          </a:prstGeom>
          <a:ln w="12700">
            <a:miter lim="400000"/>
          </a:ln>
        </p:spPr>
      </p:pic>
      <p:sp>
        <p:nvSpPr>
          <p:cNvPr id="126" name="Shape 126"/>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127" name="Title 1"/>
          <p:cNvSpPr txBox="1"/>
          <p:nvPr/>
        </p:nvSpPr>
        <p:spPr>
          <a:xfrm>
            <a:off x="3594100" y="431801"/>
            <a:ext cx="64897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2500" lnSpcReduction="10000"/>
          </a:bodyPr>
          <a:lstStyle/>
          <a:p>
            <a:pPr defTabSz="347472">
              <a:defRPr sz="1900">
                <a:solidFill>
                  <a:schemeClr val="accent1">
                    <a:satOff val="-3547"/>
                    <a:lumOff val="-10352"/>
                  </a:schemeClr>
                </a:solidFill>
                <a:latin typeface="Avenir Black"/>
                <a:ea typeface="Avenir Black"/>
                <a:cs typeface="Avenir Black"/>
                <a:sym typeface="Avenir Black"/>
              </a:defRPr>
            </a:pPr>
            <a:r>
              <a:rPr sz="3800" dirty="0"/>
              <a:t>PSPS</a:t>
            </a:r>
            <a:r>
              <a:rPr dirty="0"/>
              <a:t> </a:t>
            </a:r>
            <a:endParaRPr sz="2280" dirty="0"/>
          </a:p>
          <a:p>
            <a:pPr defTabSz="347472">
              <a:defRPr sz="2052">
                <a:solidFill>
                  <a:schemeClr val="accent1">
                    <a:satOff val="-3547"/>
                    <a:lumOff val="-10352"/>
                  </a:schemeClr>
                </a:solidFill>
                <a:latin typeface="Avenir Black"/>
                <a:ea typeface="Avenir Black"/>
                <a:cs typeface="Avenir Black"/>
                <a:sym typeface="Avenir Black"/>
              </a:defRPr>
            </a:pPr>
            <a:r>
              <a:rPr dirty="0"/>
              <a:t>2019</a:t>
            </a:r>
            <a:r>
              <a:rPr lang="en-US" dirty="0"/>
              <a:t> TARGETED COMMUNICATIONS </a:t>
            </a:r>
            <a:r>
              <a:rPr dirty="0"/>
              <a:t>&amp; OUTREACH TO VULNERABL</a:t>
            </a:r>
            <a:r>
              <a:rPr lang="en-US" dirty="0"/>
              <a:t>E POPULATIONS</a:t>
            </a:r>
            <a:endParaRPr dirty="0"/>
          </a:p>
        </p:txBody>
      </p:sp>
      <p:sp>
        <p:nvSpPr>
          <p:cNvPr id="128" name="Shape 128"/>
          <p:cNvSpPr/>
          <p:nvPr/>
        </p:nvSpPr>
        <p:spPr>
          <a:xfrm flipV="1">
            <a:off x="3620297" y="898955"/>
            <a:ext cx="6375400" cy="2899"/>
          </a:xfrm>
          <a:prstGeom prst="line">
            <a:avLst/>
          </a:prstGeom>
          <a:ln w="6350">
            <a:solidFill>
              <a:schemeClr val="accent1"/>
            </a:solidFill>
            <a:miter/>
          </a:ln>
        </p:spPr>
        <p:txBody>
          <a:bodyPr lIns="45719" rIns="45719"/>
          <a:lstStyle/>
          <a:p>
            <a:endParaRPr/>
          </a:p>
        </p:txBody>
      </p:sp>
      <p:sp>
        <p:nvSpPr>
          <p:cNvPr id="129" name="Shape 129"/>
          <p:cNvSpPr txBox="1"/>
          <p:nvPr/>
        </p:nvSpPr>
        <p:spPr>
          <a:xfrm>
            <a:off x="4265976" y="1891715"/>
            <a:ext cx="71755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lang="en-US" dirty="0"/>
              <a:t>Partnerships with community-based organizations</a:t>
            </a:r>
            <a:endParaRPr dirty="0"/>
          </a:p>
        </p:txBody>
      </p:sp>
      <p:sp>
        <p:nvSpPr>
          <p:cNvPr id="130" name="Shape 130"/>
          <p:cNvSpPr txBox="1"/>
          <p:nvPr/>
        </p:nvSpPr>
        <p:spPr>
          <a:xfrm>
            <a:off x="4457700" y="3266301"/>
            <a:ext cx="7632700"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lang="en-US" dirty="0"/>
              <a:t>Engagement with County OES</a:t>
            </a:r>
            <a:endParaRPr dirty="0"/>
          </a:p>
          <a:p>
            <a:pPr defTabSz="457200">
              <a:defRPr sz="1500">
                <a:latin typeface="Avenir Book"/>
                <a:ea typeface="Avenir Book"/>
                <a:cs typeface="Avenir Book"/>
                <a:sym typeface="Avenir Book"/>
              </a:defRPr>
            </a:pPr>
            <a:r>
              <a:rPr dirty="0"/>
              <a:t>    AFN Working Group</a:t>
            </a:r>
            <a:r>
              <a:rPr lang="en-US" dirty="0"/>
              <a:t> and Partner Relay Network</a:t>
            </a:r>
            <a:endParaRPr dirty="0"/>
          </a:p>
        </p:txBody>
      </p:sp>
      <p:sp>
        <p:nvSpPr>
          <p:cNvPr id="131" name="Shape 131"/>
          <p:cNvSpPr/>
          <p:nvPr/>
        </p:nvSpPr>
        <p:spPr>
          <a:xfrm>
            <a:off x="3937000" y="19431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32" name="Shape 132"/>
          <p:cNvSpPr/>
          <p:nvPr/>
        </p:nvSpPr>
        <p:spPr>
          <a:xfrm>
            <a:off x="4127500" y="3291701"/>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33" name="Shape 133"/>
          <p:cNvSpPr/>
          <p:nvPr/>
        </p:nvSpPr>
        <p:spPr>
          <a:xfrm>
            <a:off x="4521200" y="3633384"/>
            <a:ext cx="101600" cy="101600"/>
          </a:xfrm>
          <a:prstGeom prst="ellipse">
            <a:avLst/>
          </a:prstGeom>
          <a:solidFill>
            <a:schemeClr val="accent2"/>
          </a:solidFill>
          <a:ln w="12700">
            <a:miter lim="400000"/>
          </a:ln>
        </p:spPr>
        <p:txBody>
          <a:bodyPr lIns="45719" rIns="45719" anchor="ctr"/>
          <a:lstStyle/>
          <a:p>
            <a:endParaRPr/>
          </a:p>
        </p:txBody>
      </p:sp>
      <p:sp>
        <p:nvSpPr>
          <p:cNvPr id="135" name="Title 1"/>
          <p:cNvSpPr txBox="1"/>
          <p:nvPr/>
        </p:nvSpPr>
        <p:spPr>
          <a:xfrm>
            <a:off x="3594100" y="788670"/>
            <a:ext cx="7848600" cy="977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457200">
              <a:defRPr sz="2000">
                <a:solidFill>
                  <a:schemeClr val="accent1">
                    <a:satOff val="-3547"/>
                    <a:lumOff val="-10352"/>
                  </a:schemeClr>
                </a:solidFill>
                <a:latin typeface="Avenir Black"/>
                <a:ea typeface="Avenir Black"/>
                <a:cs typeface="Avenir Black"/>
                <a:sym typeface="Avenir Black"/>
              </a:defRPr>
            </a:pPr>
            <a:endParaRPr sz="1700" dirty="0">
              <a:latin typeface="Avenir Light"/>
              <a:ea typeface="Avenir Light"/>
              <a:cs typeface="Avenir Light"/>
              <a:sym typeface="Avenir Light"/>
            </a:endParaRPr>
          </a:p>
        </p:txBody>
      </p:sp>
      <p:sp>
        <p:nvSpPr>
          <p:cNvPr id="138" name="Shape 138"/>
          <p:cNvSpPr txBox="1"/>
          <p:nvPr/>
        </p:nvSpPr>
        <p:spPr>
          <a:xfrm>
            <a:off x="4641442" y="4273034"/>
            <a:ext cx="67564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Hosted an After</a:t>
            </a:r>
            <a:r>
              <a:rPr lang="en-US" dirty="0"/>
              <a:t>-</a:t>
            </a:r>
            <a:r>
              <a:rPr dirty="0"/>
              <a:t>Action</a:t>
            </a:r>
            <a:r>
              <a:rPr lang="en-US" dirty="0"/>
              <a:t> Review with impacted tribes</a:t>
            </a:r>
            <a:endParaRPr dirty="0"/>
          </a:p>
        </p:txBody>
      </p:sp>
      <p:sp>
        <p:nvSpPr>
          <p:cNvPr id="139" name="Shape 139"/>
          <p:cNvSpPr/>
          <p:nvPr/>
        </p:nvSpPr>
        <p:spPr>
          <a:xfrm>
            <a:off x="4311242" y="4323834"/>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40" name="Shape 140"/>
          <p:cNvSpPr txBox="1"/>
          <p:nvPr/>
        </p:nvSpPr>
        <p:spPr>
          <a:xfrm>
            <a:off x="4787900" y="5321300"/>
            <a:ext cx="67564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Created AFN </a:t>
            </a:r>
            <a:r>
              <a:rPr lang="en-US" dirty="0"/>
              <a:t>landing page with resources </a:t>
            </a:r>
            <a:endParaRPr dirty="0"/>
          </a:p>
        </p:txBody>
      </p:sp>
      <p:sp>
        <p:nvSpPr>
          <p:cNvPr id="141" name="Shape 141"/>
          <p:cNvSpPr/>
          <p:nvPr/>
        </p:nvSpPr>
        <p:spPr>
          <a:xfrm>
            <a:off x="4457700" y="53721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9" name="Shape 130">
            <a:extLst>
              <a:ext uri="{FF2B5EF4-FFF2-40B4-BE49-F238E27FC236}">
                <a16:creationId xmlns:a16="http://schemas.microsoft.com/office/drawing/2014/main" id="{BA3FDD0E-8A02-4601-A494-F20F9B740B56}"/>
              </a:ext>
            </a:extLst>
          </p:cNvPr>
          <p:cNvSpPr txBox="1"/>
          <p:nvPr/>
        </p:nvSpPr>
        <p:spPr>
          <a:xfrm>
            <a:off x="4412842" y="2135862"/>
            <a:ext cx="7632700"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lang="en-US" dirty="0"/>
              <a:t>Promote PSPS education and Customer Assistance Programs </a:t>
            </a:r>
            <a:endParaRPr dirty="0"/>
          </a:p>
          <a:p>
            <a:pPr defTabSz="457200">
              <a:defRPr sz="1500">
                <a:latin typeface="Avenir Book"/>
                <a:ea typeface="Avenir Book"/>
                <a:cs typeface="Avenir Book"/>
                <a:sym typeface="Avenir Book"/>
              </a:defRPr>
            </a:pPr>
            <a:r>
              <a:rPr lang="en-US" dirty="0"/>
              <a:t>Participated in multiple events, meetings and presentations </a:t>
            </a:r>
            <a:endParaRPr dirty="0"/>
          </a:p>
        </p:txBody>
      </p:sp>
      <p:sp>
        <p:nvSpPr>
          <p:cNvPr id="20" name="Shape 133">
            <a:extLst>
              <a:ext uri="{FF2B5EF4-FFF2-40B4-BE49-F238E27FC236}">
                <a16:creationId xmlns:a16="http://schemas.microsoft.com/office/drawing/2014/main" id="{733DC498-017A-4605-97F8-3458C91F2277}"/>
              </a:ext>
            </a:extLst>
          </p:cNvPr>
          <p:cNvSpPr/>
          <p:nvPr/>
        </p:nvSpPr>
        <p:spPr>
          <a:xfrm>
            <a:off x="4311242" y="2252295"/>
            <a:ext cx="101600" cy="101600"/>
          </a:xfrm>
          <a:prstGeom prst="ellipse">
            <a:avLst/>
          </a:prstGeom>
          <a:solidFill>
            <a:schemeClr val="accent2"/>
          </a:solidFill>
          <a:ln w="12700">
            <a:miter lim="400000"/>
          </a:ln>
        </p:spPr>
        <p:txBody>
          <a:bodyPr lIns="45719" rIns="45719" anchor="ctr"/>
          <a:lstStyle/>
          <a:p>
            <a:endParaRPr/>
          </a:p>
        </p:txBody>
      </p:sp>
      <p:sp>
        <p:nvSpPr>
          <p:cNvPr id="22" name="Shape 133">
            <a:extLst>
              <a:ext uri="{FF2B5EF4-FFF2-40B4-BE49-F238E27FC236}">
                <a16:creationId xmlns:a16="http://schemas.microsoft.com/office/drawing/2014/main" id="{601DDA75-A98A-41FE-B951-852761D3F4C8}"/>
              </a:ext>
            </a:extLst>
          </p:cNvPr>
          <p:cNvSpPr/>
          <p:nvPr/>
        </p:nvSpPr>
        <p:spPr>
          <a:xfrm>
            <a:off x="4311475" y="2457603"/>
            <a:ext cx="101600" cy="101600"/>
          </a:xfrm>
          <a:prstGeom prst="ellipse">
            <a:avLst/>
          </a:prstGeom>
          <a:solidFill>
            <a:schemeClr val="accent2"/>
          </a:solidFill>
          <a:ln w="12700">
            <a:miter lim="400000"/>
          </a:ln>
        </p:spPr>
        <p:txBody>
          <a:bodyPr lIns="45719" rIns="45719" anchor="ct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ERPGiF8WsAQQ1mV.jpg"/>
          <p:cNvPicPr>
            <a:picLocks noChangeAspect="1"/>
          </p:cNvPicPr>
          <p:nvPr/>
        </p:nvPicPr>
        <p:blipFill>
          <a:blip r:embed="rId3"/>
          <a:srcRect l="44178" r="17708"/>
          <a:stretch>
            <a:fillRect/>
          </a:stretch>
        </p:blipFill>
        <p:spPr>
          <a:xfrm>
            <a:off x="215900" y="368300"/>
            <a:ext cx="3949700" cy="5829300"/>
          </a:xfrm>
          <a:prstGeom prst="rect">
            <a:avLst/>
          </a:prstGeom>
          <a:ln w="12700">
            <a:miter lim="400000"/>
          </a:ln>
        </p:spPr>
      </p:pic>
      <p:sp>
        <p:nvSpPr>
          <p:cNvPr id="146" name="Shape 146"/>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147" name="Title 1"/>
          <p:cNvSpPr txBox="1"/>
          <p:nvPr/>
        </p:nvSpPr>
        <p:spPr>
          <a:xfrm>
            <a:off x="3606800" y="228600"/>
            <a:ext cx="64897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47472">
              <a:defRPr sz="1900">
                <a:solidFill>
                  <a:schemeClr val="accent1">
                    <a:satOff val="-3547"/>
                    <a:lumOff val="-10352"/>
                  </a:schemeClr>
                </a:solidFill>
                <a:latin typeface="Avenir Black"/>
                <a:ea typeface="Avenir Black"/>
                <a:cs typeface="Avenir Black"/>
                <a:sym typeface="Avenir Black"/>
              </a:defRPr>
            </a:pPr>
            <a:r>
              <a:rPr sz="3800" dirty="0"/>
              <a:t>PSPS</a:t>
            </a:r>
            <a:r>
              <a:rPr dirty="0"/>
              <a:t> </a:t>
            </a:r>
            <a:endParaRPr sz="2280" dirty="0"/>
          </a:p>
          <a:p>
            <a:pPr defTabSz="347472">
              <a:defRPr sz="2052">
                <a:solidFill>
                  <a:schemeClr val="accent1">
                    <a:satOff val="-3547"/>
                    <a:lumOff val="-10352"/>
                  </a:schemeClr>
                </a:solidFill>
                <a:latin typeface="Avenir Black"/>
                <a:ea typeface="Avenir Black"/>
                <a:cs typeface="Avenir Black"/>
                <a:sym typeface="Avenir Black"/>
              </a:defRPr>
            </a:pPr>
            <a:r>
              <a:rPr dirty="0"/>
              <a:t>2020 </a:t>
            </a:r>
            <a:r>
              <a:rPr lang="en-US" dirty="0"/>
              <a:t>BROAD COMMUNICATIONS &amp; OUTREACH</a:t>
            </a:r>
            <a:endParaRPr dirty="0"/>
          </a:p>
        </p:txBody>
      </p:sp>
      <p:sp>
        <p:nvSpPr>
          <p:cNvPr id="148" name="Shape 148"/>
          <p:cNvSpPr/>
          <p:nvPr/>
        </p:nvSpPr>
        <p:spPr>
          <a:xfrm flipV="1">
            <a:off x="3620297" y="899323"/>
            <a:ext cx="5664200" cy="2531"/>
          </a:xfrm>
          <a:prstGeom prst="line">
            <a:avLst/>
          </a:prstGeom>
          <a:ln w="6350">
            <a:solidFill>
              <a:schemeClr val="accent1"/>
            </a:solidFill>
            <a:miter/>
          </a:ln>
        </p:spPr>
        <p:txBody>
          <a:bodyPr lIns="45719" rIns="45719"/>
          <a:lstStyle/>
          <a:p>
            <a:endParaRPr/>
          </a:p>
        </p:txBody>
      </p:sp>
      <p:sp>
        <p:nvSpPr>
          <p:cNvPr id="149" name="Shape 149"/>
          <p:cNvSpPr txBox="1"/>
          <p:nvPr/>
        </p:nvSpPr>
        <p:spPr>
          <a:xfrm>
            <a:off x="4229100" y="1663700"/>
            <a:ext cx="71755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lang="en-US" dirty="0"/>
              <a:t>Customer contact update &amp; non-account holder notification campaign </a:t>
            </a:r>
            <a:endParaRPr dirty="0"/>
          </a:p>
        </p:txBody>
      </p:sp>
      <p:sp>
        <p:nvSpPr>
          <p:cNvPr id="150" name="Shape 150"/>
          <p:cNvSpPr txBox="1"/>
          <p:nvPr/>
        </p:nvSpPr>
        <p:spPr>
          <a:xfrm>
            <a:off x="4559300" y="3721100"/>
            <a:ext cx="66294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lang="en-US" dirty="0"/>
              <a:t>County OES &amp; </a:t>
            </a:r>
            <a:r>
              <a:rPr lang="en-US" dirty="0" err="1"/>
              <a:t>emPower</a:t>
            </a:r>
            <a:r>
              <a:rPr lang="en-US" dirty="0"/>
              <a:t> database </a:t>
            </a:r>
            <a:endParaRPr dirty="0"/>
          </a:p>
        </p:txBody>
      </p:sp>
      <p:sp>
        <p:nvSpPr>
          <p:cNvPr id="151" name="Shape 151"/>
          <p:cNvSpPr/>
          <p:nvPr/>
        </p:nvSpPr>
        <p:spPr>
          <a:xfrm>
            <a:off x="3898900" y="17145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52" name="Shape 152"/>
          <p:cNvSpPr/>
          <p:nvPr/>
        </p:nvSpPr>
        <p:spPr>
          <a:xfrm>
            <a:off x="4229100" y="37465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55" name="Shape 155"/>
          <p:cNvSpPr txBox="1"/>
          <p:nvPr/>
        </p:nvSpPr>
        <p:spPr>
          <a:xfrm>
            <a:off x="4699000" y="4470400"/>
            <a:ext cx="67564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endParaRPr dirty="0"/>
          </a:p>
        </p:txBody>
      </p:sp>
      <p:sp>
        <p:nvSpPr>
          <p:cNvPr id="157" name="Shape 157"/>
          <p:cNvSpPr txBox="1"/>
          <p:nvPr/>
        </p:nvSpPr>
        <p:spPr>
          <a:xfrm>
            <a:off x="4826001" y="4953324"/>
            <a:ext cx="53467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lang="en-US" dirty="0"/>
              <a:t>New PSPS mobile application</a:t>
            </a:r>
            <a:endParaRPr dirty="0"/>
          </a:p>
        </p:txBody>
      </p:sp>
      <p:sp>
        <p:nvSpPr>
          <p:cNvPr id="158" name="Shape 158"/>
          <p:cNvSpPr/>
          <p:nvPr/>
        </p:nvSpPr>
        <p:spPr>
          <a:xfrm>
            <a:off x="4495801" y="5004124"/>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59" name="Shape 159"/>
          <p:cNvSpPr/>
          <p:nvPr/>
        </p:nvSpPr>
        <p:spPr>
          <a:xfrm>
            <a:off x="4279901" y="2055997"/>
            <a:ext cx="101600" cy="101600"/>
          </a:xfrm>
          <a:prstGeom prst="ellipse">
            <a:avLst/>
          </a:prstGeom>
          <a:solidFill>
            <a:schemeClr val="accent2"/>
          </a:solidFill>
          <a:ln w="12700">
            <a:miter lim="400000"/>
          </a:ln>
        </p:spPr>
        <p:txBody>
          <a:bodyPr lIns="45719" rIns="45719" anchor="ctr"/>
          <a:lstStyle/>
          <a:p>
            <a:endParaRPr/>
          </a:p>
        </p:txBody>
      </p:sp>
      <p:sp>
        <p:nvSpPr>
          <p:cNvPr id="21" name="Shape 159">
            <a:extLst>
              <a:ext uri="{FF2B5EF4-FFF2-40B4-BE49-F238E27FC236}">
                <a16:creationId xmlns:a16="http://schemas.microsoft.com/office/drawing/2014/main" id="{4684DE81-AF7B-4F80-82E7-22742BF9DE89}"/>
              </a:ext>
            </a:extLst>
          </p:cNvPr>
          <p:cNvSpPr/>
          <p:nvPr/>
        </p:nvSpPr>
        <p:spPr>
          <a:xfrm>
            <a:off x="4275298" y="2761564"/>
            <a:ext cx="101600" cy="101600"/>
          </a:xfrm>
          <a:prstGeom prst="ellipse">
            <a:avLst/>
          </a:prstGeom>
          <a:solidFill>
            <a:schemeClr val="accent2"/>
          </a:solidFill>
          <a:ln w="12700">
            <a:miter lim="400000"/>
          </a:ln>
        </p:spPr>
        <p:txBody>
          <a:bodyPr lIns="45719" rIns="45719" anchor="ctr"/>
          <a:lstStyle/>
          <a:p>
            <a:endParaRPr/>
          </a:p>
        </p:txBody>
      </p:sp>
      <p:sp>
        <p:nvSpPr>
          <p:cNvPr id="22" name="Shape 149">
            <a:extLst>
              <a:ext uri="{FF2B5EF4-FFF2-40B4-BE49-F238E27FC236}">
                <a16:creationId xmlns:a16="http://schemas.microsoft.com/office/drawing/2014/main" id="{1D23473C-D9AF-407E-AFB8-BD41E264CFA2}"/>
              </a:ext>
            </a:extLst>
          </p:cNvPr>
          <p:cNvSpPr txBox="1"/>
          <p:nvPr/>
        </p:nvSpPr>
        <p:spPr>
          <a:xfrm>
            <a:off x="4425952" y="1956138"/>
            <a:ext cx="7175500"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lang="en-US" dirty="0"/>
              <a:t>Paid advertising, search and social media </a:t>
            </a:r>
          </a:p>
          <a:p>
            <a:pPr defTabSz="457200">
              <a:defRPr sz="1500">
                <a:latin typeface="Avenir Heavy"/>
                <a:ea typeface="Avenir Heavy"/>
                <a:cs typeface="Avenir Heavy"/>
                <a:sym typeface="Avenir Heavy"/>
              </a:defRPr>
            </a:pPr>
            <a:r>
              <a:rPr lang="en-US" dirty="0"/>
              <a:t>Newsletters </a:t>
            </a:r>
          </a:p>
          <a:p>
            <a:pPr defTabSz="457200">
              <a:defRPr sz="1500">
                <a:latin typeface="Avenir Heavy"/>
                <a:ea typeface="Avenir Heavy"/>
                <a:cs typeface="Avenir Heavy"/>
                <a:sym typeface="Avenir Heavy"/>
              </a:defRPr>
            </a:pPr>
            <a:r>
              <a:rPr lang="en-US" dirty="0"/>
              <a:t>Community events </a:t>
            </a:r>
          </a:p>
          <a:p>
            <a:pPr defTabSz="457200">
              <a:defRPr sz="1500">
                <a:latin typeface="Avenir Heavy"/>
                <a:ea typeface="Avenir Heavy"/>
                <a:cs typeface="Avenir Heavy"/>
                <a:sym typeface="Avenir Heavy"/>
              </a:defRPr>
            </a:pPr>
            <a:r>
              <a:rPr lang="en-US" dirty="0"/>
              <a:t>Partnerships  </a:t>
            </a:r>
            <a:endParaRPr dirty="0"/>
          </a:p>
        </p:txBody>
      </p:sp>
      <p:sp>
        <p:nvSpPr>
          <p:cNvPr id="25" name="Shape 159">
            <a:extLst>
              <a:ext uri="{FF2B5EF4-FFF2-40B4-BE49-F238E27FC236}">
                <a16:creationId xmlns:a16="http://schemas.microsoft.com/office/drawing/2014/main" id="{500969F0-FE6A-4E71-BA91-4FB58C8EC248}"/>
              </a:ext>
            </a:extLst>
          </p:cNvPr>
          <p:cNvSpPr/>
          <p:nvPr/>
        </p:nvSpPr>
        <p:spPr>
          <a:xfrm>
            <a:off x="4274396" y="2294699"/>
            <a:ext cx="101600" cy="101600"/>
          </a:xfrm>
          <a:prstGeom prst="ellipse">
            <a:avLst/>
          </a:prstGeom>
          <a:solidFill>
            <a:schemeClr val="accent2"/>
          </a:solidFill>
          <a:ln w="12700">
            <a:miter lim="400000"/>
          </a:ln>
        </p:spPr>
        <p:txBody>
          <a:bodyPr lIns="45719" rIns="45719" anchor="ctr"/>
          <a:lstStyle/>
          <a:p>
            <a:endParaRPr/>
          </a:p>
        </p:txBody>
      </p:sp>
      <p:sp>
        <p:nvSpPr>
          <p:cNvPr id="26" name="Shape 159">
            <a:extLst>
              <a:ext uri="{FF2B5EF4-FFF2-40B4-BE49-F238E27FC236}">
                <a16:creationId xmlns:a16="http://schemas.microsoft.com/office/drawing/2014/main" id="{7C36F739-27EF-43C3-9C0A-0DB02F3A1A75}"/>
              </a:ext>
            </a:extLst>
          </p:cNvPr>
          <p:cNvSpPr/>
          <p:nvPr/>
        </p:nvSpPr>
        <p:spPr>
          <a:xfrm>
            <a:off x="4279901" y="2532057"/>
            <a:ext cx="101600" cy="101600"/>
          </a:xfrm>
          <a:prstGeom prst="ellipse">
            <a:avLst/>
          </a:prstGeom>
          <a:solidFill>
            <a:schemeClr val="accent2"/>
          </a:solidFill>
          <a:ln w="12700">
            <a:miter lim="400000"/>
          </a:ln>
        </p:spPr>
        <p:txBody>
          <a:bodyPr lIns="45719" rIns="45719"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G_0125.jpg"/>
          <p:cNvPicPr>
            <a:picLocks noChangeAspect="1"/>
          </p:cNvPicPr>
          <p:nvPr/>
        </p:nvPicPr>
        <p:blipFill>
          <a:blip r:embed="rId3"/>
          <a:srcRect l="29493" r="19689"/>
          <a:stretch>
            <a:fillRect/>
          </a:stretch>
        </p:blipFill>
        <p:spPr>
          <a:xfrm>
            <a:off x="215900" y="368300"/>
            <a:ext cx="3949700" cy="5829300"/>
          </a:xfrm>
          <a:prstGeom prst="rect">
            <a:avLst/>
          </a:prstGeom>
          <a:ln w="12700">
            <a:miter lim="400000"/>
          </a:ln>
        </p:spPr>
      </p:pic>
      <p:sp>
        <p:nvSpPr>
          <p:cNvPr id="165" name="Shape 165"/>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166" name="Title 1"/>
          <p:cNvSpPr txBox="1"/>
          <p:nvPr/>
        </p:nvSpPr>
        <p:spPr>
          <a:xfrm>
            <a:off x="3563147" y="434285"/>
            <a:ext cx="64897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2500" lnSpcReduction="10000"/>
          </a:bodyPr>
          <a:lstStyle/>
          <a:p>
            <a:pPr defTabSz="347472">
              <a:defRPr sz="1900">
                <a:solidFill>
                  <a:schemeClr val="accent1">
                    <a:satOff val="-3547"/>
                    <a:lumOff val="-10352"/>
                  </a:schemeClr>
                </a:solidFill>
                <a:latin typeface="Avenir Black"/>
                <a:ea typeface="Avenir Black"/>
                <a:cs typeface="Avenir Black"/>
                <a:sym typeface="Avenir Black"/>
              </a:defRPr>
            </a:pPr>
            <a:r>
              <a:rPr sz="3800" dirty="0"/>
              <a:t>PSPS</a:t>
            </a:r>
            <a:r>
              <a:rPr dirty="0"/>
              <a:t> </a:t>
            </a:r>
            <a:endParaRPr sz="2280" dirty="0"/>
          </a:p>
          <a:p>
            <a:pPr defTabSz="347472">
              <a:defRPr sz="2052">
                <a:solidFill>
                  <a:schemeClr val="accent1">
                    <a:satOff val="-3547"/>
                    <a:lumOff val="-10352"/>
                  </a:schemeClr>
                </a:solidFill>
                <a:latin typeface="Avenir Black"/>
                <a:ea typeface="Avenir Black"/>
                <a:cs typeface="Avenir Black"/>
                <a:sym typeface="Avenir Black"/>
              </a:defRPr>
            </a:pPr>
            <a:r>
              <a:rPr dirty="0"/>
              <a:t>2020 </a:t>
            </a:r>
            <a:r>
              <a:rPr lang="en-US" dirty="0"/>
              <a:t>TARGETED COMMUNICATIONS &amp; OUTREACH TO VULNERABLE POPULATIONS</a:t>
            </a:r>
            <a:endParaRPr dirty="0"/>
          </a:p>
        </p:txBody>
      </p:sp>
      <p:sp>
        <p:nvSpPr>
          <p:cNvPr id="167" name="Shape 167"/>
          <p:cNvSpPr/>
          <p:nvPr/>
        </p:nvSpPr>
        <p:spPr>
          <a:xfrm flipV="1">
            <a:off x="3620297" y="898955"/>
            <a:ext cx="6375400" cy="2899"/>
          </a:xfrm>
          <a:prstGeom prst="line">
            <a:avLst/>
          </a:prstGeom>
          <a:ln w="6350">
            <a:solidFill>
              <a:schemeClr val="accent1"/>
            </a:solidFill>
            <a:miter/>
          </a:ln>
        </p:spPr>
        <p:txBody>
          <a:bodyPr lIns="45719" rIns="45719"/>
          <a:lstStyle/>
          <a:p>
            <a:endParaRPr/>
          </a:p>
        </p:txBody>
      </p:sp>
      <p:sp>
        <p:nvSpPr>
          <p:cNvPr id="168" name="Shape 168"/>
          <p:cNvSpPr txBox="1"/>
          <p:nvPr/>
        </p:nvSpPr>
        <p:spPr>
          <a:xfrm>
            <a:off x="4267200" y="1892300"/>
            <a:ext cx="7175500" cy="853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Expand partnerships with community-based organizations to:</a:t>
            </a:r>
          </a:p>
          <a:p>
            <a:pPr defTabSz="457200">
              <a:defRPr sz="1500">
                <a:latin typeface="Avenir Book"/>
                <a:ea typeface="Avenir Book"/>
                <a:cs typeface="Avenir Book"/>
                <a:sym typeface="Avenir Book"/>
              </a:defRPr>
            </a:pPr>
            <a:r>
              <a:rPr dirty="0"/>
              <a:t>    Promote customers update contact information &amp; sign-up for PSPS notifications</a:t>
            </a:r>
          </a:p>
          <a:p>
            <a:pPr defTabSz="457200">
              <a:defRPr sz="1500">
                <a:latin typeface="Avenir Book"/>
                <a:ea typeface="Avenir Book"/>
                <a:cs typeface="Avenir Book"/>
                <a:sym typeface="Avenir Book"/>
              </a:defRPr>
            </a:pPr>
            <a:r>
              <a:rPr dirty="0"/>
              <a:t>    Promote Medical Baseline to increase enrollments</a:t>
            </a:r>
          </a:p>
        </p:txBody>
      </p:sp>
      <p:sp>
        <p:nvSpPr>
          <p:cNvPr id="169" name="Shape 169"/>
          <p:cNvSpPr txBox="1"/>
          <p:nvPr/>
        </p:nvSpPr>
        <p:spPr>
          <a:xfrm>
            <a:off x="4559300" y="3746500"/>
            <a:ext cx="7632700" cy="599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Form AFN Advisory Councils</a:t>
            </a:r>
          </a:p>
          <a:p>
            <a:pPr defTabSz="457200">
              <a:defRPr sz="1500">
                <a:latin typeface="Avenir Book"/>
                <a:ea typeface="Avenir Book"/>
                <a:cs typeface="Avenir Book"/>
                <a:sym typeface="Avenir Book"/>
              </a:defRPr>
            </a:pPr>
            <a:r>
              <a:rPr dirty="0"/>
              <a:t>    Statewide (jointly w/IOUs) &amp; Local</a:t>
            </a:r>
          </a:p>
        </p:txBody>
      </p:sp>
      <p:sp>
        <p:nvSpPr>
          <p:cNvPr id="170" name="Shape 170"/>
          <p:cNvSpPr/>
          <p:nvPr/>
        </p:nvSpPr>
        <p:spPr>
          <a:xfrm>
            <a:off x="3937000" y="19431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pPr>
              <a:defRPr>
                <a:solidFill>
                  <a:srgbClr val="DD2067"/>
                </a:solidFill>
              </a:defRPr>
            </a:pPr>
            <a:endParaRPr/>
          </a:p>
        </p:txBody>
      </p:sp>
      <p:sp>
        <p:nvSpPr>
          <p:cNvPr id="171" name="Shape 171"/>
          <p:cNvSpPr/>
          <p:nvPr/>
        </p:nvSpPr>
        <p:spPr>
          <a:xfrm>
            <a:off x="4229100" y="37719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72" name="Shape 172"/>
          <p:cNvSpPr/>
          <p:nvPr/>
        </p:nvSpPr>
        <p:spPr>
          <a:xfrm>
            <a:off x="4609193" y="4076701"/>
            <a:ext cx="101600" cy="101600"/>
          </a:xfrm>
          <a:prstGeom prst="ellipse">
            <a:avLst/>
          </a:prstGeom>
          <a:solidFill>
            <a:schemeClr val="accent2"/>
          </a:solidFill>
          <a:ln w="12700">
            <a:miter lim="400000"/>
          </a:ln>
        </p:spPr>
        <p:txBody>
          <a:bodyPr lIns="45719" rIns="45719" anchor="ctr"/>
          <a:lstStyle/>
          <a:p>
            <a:endParaRPr/>
          </a:p>
        </p:txBody>
      </p:sp>
      <p:sp>
        <p:nvSpPr>
          <p:cNvPr id="174" name="Shape 174"/>
          <p:cNvSpPr txBox="1"/>
          <p:nvPr/>
        </p:nvSpPr>
        <p:spPr>
          <a:xfrm>
            <a:off x="4445000" y="2946400"/>
            <a:ext cx="6756400" cy="599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Outreach to Non-Account Holder customers (e.g. Master Metered Mobile Home Parks)</a:t>
            </a:r>
          </a:p>
        </p:txBody>
      </p:sp>
      <p:sp>
        <p:nvSpPr>
          <p:cNvPr id="175" name="Shape 175"/>
          <p:cNvSpPr/>
          <p:nvPr/>
        </p:nvSpPr>
        <p:spPr>
          <a:xfrm>
            <a:off x="4114800" y="29972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76" name="Shape 176"/>
          <p:cNvSpPr txBox="1"/>
          <p:nvPr/>
        </p:nvSpPr>
        <p:spPr>
          <a:xfrm>
            <a:off x="4699000" y="4533900"/>
            <a:ext cx="6756400"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Increase tribal nation awareness of offerings and projects</a:t>
            </a:r>
          </a:p>
        </p:txBody>
      </p:sp>
      <p:sp>
        <p:nvSpPr>
          <p:cNvPr id="177" name="Shape 177"/>
          <p:cNvSpPr/>
          <p:nvPr/>
        </p:nvSpPr>
        <p:spPr>
          <a:xfrm>
            <a:off x="4368800" y="45847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78" name="Shape 178"/>
          <p:cNvSpPr txBox="1"/>
          <p:nvPr/>
        </p:nvSpPr>
        <p:spPr>
          <a:xfrm>
            <a:off x="4787900" y="5156200"/>
            <a:ext cx="6756400" cy="1107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t>Expand on success of Wildfire Safety Open Houses and Community Fairs by hosting:</a:t>
            </a:r>
          </a:p>
          <a:p>
            <a:pPr defTabSz="457200">
              <a:defRPr sz="1500">
                <a:latin typeface="Avenir Book"/>
                <a:ea typeface="Avenir Book"/>
                <a:cs typeface="Avenir Book"/>
                <a:sym typeface="Avenir Book"/>
              </a:defRPr>
            </a:pPr>
            <a:r>
              <a:t>    Q&amp;A events with communities impacted by 2019 events</a:t>
            </a:r>
          </a:p>
          <a:p>
            <a:pPr defTabSz="457200">
              <a:defRPr sz="1500">
                <a:latin typeface="Avenir Book"/>
                <a:ea typeface="Avenir Book"/>
                <a:cs typeface="Avenir Book"/>
                <a:sym typeface="Avenir Book"/>
              </a:defRPr>
            </a:pPr>
            <a:r>
              <a:t>    Wildfire Safety Fairs in more communities</a:t>
            </a:r>
          </a:p>
        </p:txBody>
      </p:sp>
      <p:sp>
        <p:nvSpPr>
          <p:cNvPr id="179" name="Shape 179"/>
          <p:cNvSpPr/>
          <p:nvPr/>
        </p:nvSpPr>
        <p:spPr>
          <a:xfrm>
            <a:off x="4457700" y="52070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80" name="Shape 180"/>
          <p:cNvSpPr/>
          <p:nvPr/>
        </p:nvSpPr>
        <p:spPr>
          <a:xfrm>
            <a:off x="4318000" y="2209800"/>
            <a:ext cx="101600" cy="101600"/>
          </a:xfrm>
          <a:prstGeom prst="ellipse">
            <a:avLst/>
          </a:prstGeom>
          <a:solidFill>
            <a:schemeClr val="accent2"/>
          </a:solidFill>
          <a:ln w="12700">
            <a:miter lim="400000"/>
          </a:ln>
        </p:spPr>
        <p:txBody>
          <a:bodyPr lIns="45719" rIns="45719" anchor="ctr"/>
          <a:lstStyle/>
          <a:p>
            <a:endParaRPr/>
          </a:p>
        </p:txBody>
      </p:sp>
      <p:sp>
        <p:nvSpPr>
          <p:cNvPr id="181" name="Shape 181"/>
          <p:cNvSpPr/>
          <p:nvPr/>
        </p:nvSpPr>
        <p:spPr>
          <a:xfrm>
            <a:off x="4324350" y="2454457"/>
            <a:ext cx="101600" cy="101600"/>
          </a:xfrm>
          <a:prstGeom prst="ellipse">
            <a:avLst/>
          </a:prstGeom>
          <a:solidFill>
            <a:schemeClr val="accent2"/>
          </a:solidFill>
          <a:ln w="12700">
            <a:miter lim="400000"/>
          </a:ln>
        </p:spPr>
        <p:txBody>
          <a:bodyPr lIns="45719" rIns="45719" anchor="ctr"/>
          <a:lstStyle/>
          <a:p>
            <a:endParaRPr/>
          </a:p>
        </p:txBody>
      </p:sp>
      <p:sp>
        <p:nvSpPr>
          <p:cNvPr id="182" name="Shape 182"/>
          <p:cNvSpPr/>
          <p:nvPr/>
        </p:nvSpPr>
        <p:spPr>
          <a:xfrm>
            <a:off x="4816329" y="5505005"/>
            <a:ext cx="101600" cy="101600"/>
          </a:xfrm>
          <a:prstGeom prst="ellipse">
            <a:avLst/>
          </a:prstGeom>
          <a:solidFill>
            <a:schemeClr val="accent2"/>
          </a:solidFill>
          <a:ln w="12700">
            <a:miter lim="400000"/>
          </a:ln>
        </p:spPr>
        <p:txBody>
          <a:bodyPr lIns="45719" rIns="45719" anchor="ctr"/>
          <a:lstStyle/>
          <a:p>
            <a:endParaRPr/>
          </a:p>
        </p:txBody>
      </p:sp>
      <p:sp>
        <p:nvSpPr>
          <p:cNvPr id="183" name="Shape 183"/>
          <p:cNvSpPr/>
          <p:nvPr/>
        </p:nvSpPr>
        <p:spPr>
          <a:xfrm>
            <a:off x="4816329" y="5731065"/>
            <a:ext cx="101600" cy="101600"/>
          </a:xfrm>
          <a:prstGeom prst="ellipse">
            <a:avLst/>
          </a:prstGeom>
          <a:solidFill>
            <a:schemeClr val="accent2"/>
          </a:solidFill>
          <a:ln w="12700">
            <a:miter lim="400000"/>
          </a:ln>
        </p:spPr>
        <p:txBody>
          <a:bodyPr lIns="45719" rIns="45719" anchor="ct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1.png"/>
          <p:cNvPicPr>
            <a:picLocks noChangeAspect="1"/>
          </p:cNvPicPr>
          <p:nvPr/>
        </p:nvPicPr>
        <p:blipFill>
          <a:blip r:embed="rId3">
            <a:alphaModFix amt="40000"/>
          </a:blip>
          <a:srcRect l="6124" t="870" r="23354" b="1084"/>
          <a:stretch>
            <a:fillRect/>
          </a:stretch>
        </p:blipFill>
        <p:spPr>
          <a:xfrm>
            <a:off x="215900" y="368299"/>
            <a:ext cx="3949700" cy="5829301"/>
          </a:xfrm>
          <a:prstGeom prst="rect">
            <a:avLst/>
          </a:prstGeom>
          <a:ln w="12700">
            <a:miter lim="400000"/>
          </a:ln>
        </p:spPr>
      </p:pic>
      <p:sp>
        <p:nvSpPr>
          <p:cNvPr id="188" name="Shape 188"/>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189" name="Shape 189"/>
          <p:cNvSpPr txBox="1"/>
          <p:nvPr/>
        </p:nvSpPr>
        <p:spPr>
          <a:xfrm>
            <a:off x="4330700" y="1892300"/>
            <a:ext cx="6819900"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t>Provide temporary relief for residents during a Public Safety Power Shutoff</a:t>
            </a:r>
          </a:p>
        </p:txBody>
      </p:sp>
      <p:sp>
        <p:nvSpPr>
          <p:cNvPr id="190" name="Shape 190"/>
          <p:cNvSpPr txBox="1"/>
          <p:nvPr/>
        </p:nvSpPr>
        <p:spPr>
          <a:xfrm>
            <a:off x="4445000" y="2590800"/>
            <a:ext cx="6070600" cy="853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Currently 8 Community Resource Center (CRC) locations </a:t>
            </a:r>
          </a:p>
          <a:p>
            <a:pPr defTabSz="457200">
              <a:defRPr sz="1500">
                <a:latin typeface="Avenir Book"/>
                <a:ea typeface="Avenir Book"/>
                <a:cs typeface="Avenir Book"/>
                <a:sym typeface="Avenir Book"/>
              </a:defRPr>
            </a:pPr>
            <a:r>
              <a:rPr dirty="0"/>
              <a:t>    Provide water, snacks, cell phone charging, ice, water trucks for</a:t>
            </a:r>
          </a:p>
          <a:p>
            <a:pPr defTabSz="457200">
              <a:defRPr sz="1500">
                <a:latin typeface="Avenir Book"/>
                <a:ea typeface="Avenir Book"/>
                <a:cs typeface="Avenir Book"/>
                <a:sym typeface="Avenir Book"/>
              </a:defRPr>
            </a:pPr>
            <a:r>
              <a:rPr dirty="0"/>
              <a:t>    large animals and up-to-date information on PSPS outages.</a:t>
            </a:r>
          </a:p>
        </p:txBody>
      </p:sp>
      <p:sp>
        <p:nvSpPr>
          <p:cNvPr id="191" name="Shape 191"/>
          <p:cNvSpPr txBox="1"/>
          <p:nvPr/>
        </p:nvSpPr>
        <p:spPr>
          <a:xfrm>
            <a:off x="4737100" y="4483100"/>
            <a:ext cx="4419600"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t>All locations staffed by SDG&amp;E Employees</a:t>
            </a:r>
          </a:p>
        </p:txBody>
      </p:sp>
      <p:sp>
        <p:nvSpPr>
          <p:cNvPr id="192" name="Shape 192"/>
          <p:cNvSpPr txBox="1"/>
          <p:nvPr/>
        </p:nvSpPr>
        <p:spPr>
          <a:xfrm>
            <a:off x="4597400" y="3746500"/>
            <a:ext cx="76327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2 additional Information Centers added in 2019</a:t>
            </a:r>
          </a:p>
        </p:txBody>
      </p:sp>
      <p:sp>
        <p:nvSpPr>
          <p:cNvPr id="193" name="Shape 193"/>
          <p:cNvSpPr/>
          <p:nvPr/>
        </p:nvSpPr>
        <p:spPr>
          <a:xfrm>
            <a:off x="4000500" y="19431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94" name="Shape 194"/>
          <p:cNvSpPr/>
          <p:nvPr/>
        </p:nvSpPr>
        <p:spPr>
          <a:xfrm>
            <a:off x="4394200" y="45466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95" name="Shape 195"/>
          <p:cNvSpPr/>
          <p:nvPr/>
        </p:nvSpPr>
        <p:spPr>
          <a:xfrm>
            <a:off x="4114800" y="26289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96" name="Shape 196"/>
          <p:cNvSpPr/>
          <p:nvPr/>
        </p:nvSpPr>
        <p:spPr>
          <a:xfrm>
            <a:off x="4267200" y="37592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97" name="Shape 197"/>
          <p:cNvSpPr/>
          <p:nvPr/>
        </p:nvSpPr>
        <p:spPr>
          <a:xfrm>
            <a:off x="4518026" y="2915920"/>
            <a:ext cx="101600" cy="101600"/>
          </a:xfrm>
          <a:prstGeom prst="ellipse">
            <a:avLst/>
          </a:prstGeom>
          <a:solidFill>
            <a:schemeClr val="accent2"/>
          </a:solidFill>
          <a:ln w="12700">
            <a:miter lim="400000"/>
          </a:ln>
        </p:spPr>
        <p:txBody>
          <a:bodyPr lIns="45719" rIns="45719" anchor="ctr"/>
          <a:lstStyle/>
          <a:p>
            <a:endParaRPr/>
          </a:p>
        </p:txBody>
      </p:sp>
      <p:sp>
        <p:nvSpPr>
          <p:cNvPr id="198" name="Title 1"/>
          <p:cNvSpPr txBox="1"/>
          <p:nvPr/>
        </p:nvSpPr>
        <p:spPr>
          <a:xfrm>
            <a:off x="3606800" y="228600"/>
            <a:ext cx="64897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47472">
              <a:defRPr sz="1900">
                <a:solidFill>
                  <a:schemeClr val="accent1">
                    <a:satOff val="-3547"/>
                    <a:lumOff val="-10352"/>
                  </a:schemeClr>
                </a:solidFill>
                <a:latin typeface="Avenir Black"/>
                <a:ea typeface="Avenir Black"/>
                <a:cs typeface="Avenir Black"/>
                <a:sym typeface="Avenir Black"/>
              </a:defRPr>
            </a:pPr>
            <a:r>
              <a:rPr sz="3800" dirty="0"/>
              <a:t>PSPS</a:t>
            </a:r>
            <a:r>
              <a:rPr dirty="0"/>
              <a:t> </a:t>
            </a:r>
            <a:endParaRPr sz="2280" dirty="0"/>
          </a:p>
          <a:p>
            <a:pPr defTabSz="347472">
              <a:defRPr sz="2052">
                <a:solidFill>
                  <a:schemeClr val="accent1">
                    <a:satOff val="-3547"/>
                    <a:lumOff val="-10352"/>
                  </a:schemeClr>
                </a:solidFill>
                <a:latin typeface="Avenir Black"/>
                <a:ea typeface="Avenir Black"/>
                <a:cs typeface="Avenir Black"/>
                <a:sym typeface="Avenir Black"/>
              </a:defRPr>
            </a:pPr>
            <a:r>
              <a:rPr dirty="0"/>
              <a:t>COMMUNITY RESOURCE &amp; INFO</a:t>
            </a:r>
            <a:r>
              <a:rPr lang="en-US" dirty="0"/>
              <a:t>RMATION</a:t>
            </a:r>
            <a:r>
              <a:rPr dirty="0"/>
              <a:t> CENTERS</a:t>
            </a:r>
          </a:p>
        </p:txBody>
      </p:sp>
      <p:sp>
        <p:nvSpPr>
          <p:cNvPr id="199" name="Shape 199"/>
          <p:cNvSpPr/>
          <p:nvPr/>
        </p:nvSpPr>
        <p:spPr>
          <a:xfrm flipV="1">
            <a:off x="3620297" y="899343"/>
            <a:ext cx="5461000" cy="2510"/>
          </a:xfrm>
          <a:prstGeom prst="line">
            <a:avLst/>
          </a:prstGeom>
          <a:ln w="6350">
            <a:solidFill>
              <a:schemeClr val="accent1"/>
            </a:solidFill>
            <a:miter/>
          </a:ln>
        </p:spPr>
        <p:txBody>
          <a:bodyPr lIns="45719" rIns="45719"/>
          <a:lstStyle/>
          <a:p>
            <a:endParaRPr/>
          </a:p>
        </p:txBody>
      </p:sp>
      <p:pic>
        <p:nvPicPr>
          <p:cNvPr id="200" name="Picture2.jpg"/>
          <p:cNvPicPr>
            <a:picLocks noChangeAspect="1"/>
          </p:cNvPicPr>
          <p:nvPr/>
        </p:nvPicPr>
        <p:blipFill>
          <a:blip r:embed="rId4"/>
          <a:srcRect l="32343" t="1058" r="881" b="1070"/>
          <a:stretch>
            <a:fillRect/>
          </a:stretch>
        </p:blipFill>
        <p:spPr>
          <a:xfrm>
            <a:off x="221614" y="967122"/>
            <a:ext cx="3018945" cy="46990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1.jpg"/>
          <p:cNvPicPr>
            <a:picLocks noChangeAspect="1"/>
          </p:cNvPicPr>
          <p:nvPr/>
        </p:nvPicPr>
        <p:blipFill>
          <a:blip r:embed="rId3"/>
          <a:srcRect l="4967" t="145" r="4822"/>
          <a:stretch>
            <a:fillRect/>
          </a:stretch>
        </p:blipFill>
        <p:spPr>
          <a:xfrm>
            <a:off x="215900" y="368300"/>
            <a:ext cx="3949700" cy="5829300"/>
          </a:xfrm>
          <a:prstGeom prst="rect">
            <a:avLst/>
          </a:prstGeom>
          <a:ln w="12700">
            <a:miter lim="400000"/>
          </a:ln>
        </p:spPr>
      </p:pic>
      <p:sp>
        <p:nvSpPr>
          <p:cNvPr id="205" name="Shape 205"/>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206" name="Shape 206"/>
          <p:cNvSpPr txBox="1"/>
          <p:nvPr/>
        </p:nvSpPr>
        <p:spPr>
          <a:xfrm>
            <a:off x="4343400" y="1892300"/>
            <a:ext cx="6819900"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Launched pilot program in 2019 </a:t>
            </a:r>
          </a:p>
          <a:p>
            <a:pPr defTabSz="457200">
              <a:defRPr sz="1500">
                <a:latin typeface="Avenir Book"/>
                <a:ea typeface="Avenir Book"/>
                <a:cs typeface="Avenir Book"/>
                <a:sym typeface="Avenir Book"/>
              </a:defRPr>
            </a:pPr>
            <a:r>
              <a:rPr dirty="0"/>
              <a:t>    </a:t>
            </a:r>
            <a:r>
              <a:rPr lang="en-US" dirty="0"/>
              <a:t>64 participants</a:t>
            </a:r>
            <a:endParaRPr dirty="0"/>
          </a:p>
        </p:txBody>
      </p:sp>
      <p:sp>
        <p:nvSpPr>
          <p:cNvPr id="207" name="Shape 207"/>
          <p:cNvSpPr txBox="1"/>
          <p:nvPr/>
        </p:nvSpPr>
        <p:spPr>
          <a:xfrm>
            <a:off x="4495800" y="2882900"/>
            <a:ext cx="6070600" cy="853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t>Program administered by a neutral third party </a:t>
            </a:r>
          </a:p>
          <a:p>
            <a:pPr defTabSz="457200">
              <a:defRPr sz="1500">
                <a:latin typeface="Avenir Book"/>
                <a:ea typeface="Avenir Book"/>
                <a:cs typeface="Avenir Book"/>
                <a:sym typeface="Avenir Book"/>
              </a:defRPr>
            </a:pPr>
            <a:r>
              <a:t>    Delivers and trains residential customers on how to use portable</a:t>
            </a:r>
          </a:p>
          <a:p>
            <a:pPr defTabSz="457200">
              <a:defRPr sz="1500">
                <a:latin typeface="Avenir Book"/>
                <a:ea typeface="Avenir Book"/>
                <a:cs typeface="Avenir Book"/>
                <a:sym typeface="Avenir Book"/>
              </a:defRPr>
            </a:pPr>
            <a:r>
              <a:t>    generator during PSPS events</a:t>
            </a:r>
          </a:p>
        </p:txBody>
      </p:sp>
      <p:sp>
        <p:nvSpPr>
          <p:cNvPr id="208" name="Shape 208"/>
          <p:cNvSpPr txBox="1"/>
          <p:nvPr/>
        </p:nvSpPr>
        <p:spPr>
          <a:xfrm>
            <a:off x="4699000" y="4127500"/>
            <a:ext cx="7023100"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2019 pilot participants survey results show: </a:t>
            </a:r>
          </a:p>
          <a:p>
            <a:pPr defTabSz="457200">
              <a:defRPr sz="1500">
                <a:latin typeface="Avenir Book"/>
                <a:ea typeface="Avenir Book"/>
                <a:cs typeface="Avenir Book"/>
                <a:sym typeface="Avenir Book"/>
              </a:defRPr>
            </a:pPr>
            <a:r>
              <a:rPr dirty="0"/>
              <a:t>    Program was well received</a:t>
            </a:r>
          </a:p>
          <a:p>
            <a:pPr defTabSz="457200">
              <a:defRPr sz="1500">
                <a:latin typeface="Avenir Book"/>
                <a:ea typeface="Avenir Book"/>
                <a:cs typeface="Avenir Book"/>
                <a:sym typeface="Avenir Book"/>
              </a:defRPr>
            </a:pPr>
            <a:r>
              <a:rPr dirty="0"/>
              <a:t>    Customers felt more prepared for a PSPS event  </a:t>
            </a:r>
          </a:p>
        </p:txBody>
      </p:sp>
      <p:sp>
        <p:nvSpPr>
          <p:cNvPr id="209" name="Shape 209"/>
          <p:cNvSpPr/>
          <p:nvPr/>
        </p:nvSpPr>
        <p:spPr>
          <a:xfrm>
            <a:off x="4013200" y="19431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10" name="Shape 210"/>
          <p:cNvSpPr/>
          <p:nvPr/>
        </p:nvSpPr>
        <p:spPr>
          <a:xfrm>
            <a:off x="4165600" y="29210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11" name="Shape 211"/>
          <p:cNvSpPr/>
          <p:nvPr/>
        </p:nvSpPr>
        <p:spPr>
          <a:xfrm>
            <a:off x="4368800" y="41402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12" name="Shape 212"/>
          <p:cNvSpPr/>
          <p:nvPr/>
        </p:nvSpPr>
        <p:spPr>
          <a:xfrm>
            <a:off x="4533901" y="3214370"/>
            <a:ext cx="101600" cy="101600"/>
          </a:xfrm>
          <a:prstGeom prst="ellipse">
            <a:avLst/>
          </a:prstGeom>
          <a:solidFill>
            <a:schemeClr val="accent2"/>
          </a:solidFill>
          <a:ln w="12700">
            <a:miter lim="400000"/>
          </a:ln>
        </p:spPr>
        <p:txBody>
          <a:bodyPr lIns="45719" rIns="45719" anchor="ctr"/>
          <a:lstStyle/>
          <a:p>
            <a:endParaRPr/>
          </a:p>
        </p:txBody>
      </p:sp>
      <p:sp>
        <p:nvSpPr>
          <p:cNvPr id="213" name="Title 1"/>
          <p:cNvSpPr txBox="1"/>
          <p:nvPr/>
        </p:nvSpPr>
        <p:spPr>
          <a:xfrm>
            <a:off x="3606800" y="228600"/>
            <a:ext cx="66929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47472">
              <a:defRPr sz="1900">
                <a:solidFill>
                  <a:schemeClr val="accent1">
                    <a:satOff val="-3547"/>
                    <a:lumOff val="-10352"/>
                  </a:schemeClr>
                </a:solidFill>
                <a:latin typeface="Avenir Black"/>
                <a:ea typeface="Avenir Black"/>
                <a:cs typeface="Avenir Black"/>
                <a:sym typeface="Avenir Black"/>
              </a:defRPr>
            </a:pPr>
            <a:r>
              <a:rPr sz="3800"/>
              <a:t>PSPS</a:t>
            </a:r>
            <a:r>
              <a:t> </a:t>
            </a:r>
            <a:endParaRPr sz="2280"/>
          </a:p>
          <a:p>
            <a:pPr defTabSz="347472">
              <a:defRPr sz="2052">
                <a:solidFill>
                  <a:schemeClr val="accent1">
                    <a:satOff val="-3547"/>
                    <a:lumOff val="-10352"/>
                  </a:schemeClr>
                </a:solidFill>
                <a:latin typeface="Avenir Black"/>
                <a:ea typeface="Avenir Black"/>
                <a:cs typeface="Avenir Black"/>
                <a:sym typeface="Avenir Black"/>
              </a:defRPr>
            </a:pPr>
            <a:r>
              <a:t>GENERATOR GRANT PROGRAM</a:t>
            </a:r>
          </a:p>
        </p:txBody>
      </p:sp>
      <p:sp>
        <p:nvSpPr>
          <p:cNvPr id="214" name="Shape 214"/>
          <p:cNvSpPr/>
          <p:nvPr/>
        </p:nvSpPr>
        <p:spPr>
          <a:xfrm flipV="1">
            <a:off x="3620297" y="899343"/>
            <a:ext cx="5461000" cy="2510"/>
          </a:xfrm>
          <a:prstGeom prst="line">
            <a:avLst/>
          </a:prstGeom>
          <a:ln w="6350">
            <a:solidFill>
              <a:schemeClr val="accent1"/>
            </a:solidFill>
            <a:miter/>
          </a:ln>
        </p:spPr>
        <p:txBody>
          <a:bodyPr lIns="45719" rIns="45719"/>
          <a:lstStyle/>
          <a:p>
            <a:endParaRPr/>
          </a:p>
        </p:txBody>
      </p:sp>
      <p:sp>
        <p:nvSpPr>
          <p:cNvPr id="215" name="Shape 215"/>
          <p:cNvSpPr/>
          <p:nvPr/>
        </p:nvSpPr>
        <p:spPr>
          <a:xfrm>
            <a:off x="4400550" y="2209801"/>
            <a:ext cx="101600" cy="101600"/>
          </a:xfrm>
          <a:prstGeom prst="ellipse">
            <a:avLst/>
          </a:prstGeom>
          <a:solidFill>
            <a:schemeClr val="accent2"/>
          </a:solidFill>
          <a:ln w="12700">
            <a:miter lim="400000"/>
          </a:ln>
        </p:spPr>
        <p:txBody>
          <a:bodyPr lIns="45719" rIns="45719" anchor="ctr"/>
          <a:lstStyle/>
          <a:p>
            <a:endParaRPr/>
          </a:p>
        </p:txBody>
      </p:sp>
      <p:sp>
        <p:nvSpPr>
          <p:cNvPr id="216" name="Shape 216"/>
          <p:cNvSpPr/>
          <p:nvPr/>
        </p:nvSpPr>
        <p:spPr>
          <a:xfrm>
            <a:off x="4749800" y="4465320"/>
            <a:ext cx="101600" cy="101600"/>
          </a:xfrm>
          <a:prstGeom prst="ellipse">
            <a:avLst/>
          </a:prstGeom>
          <a:solidFill>
            <a:schemeClr val="accent2"/>
          </a:solidFill>
          <a:ln w="12700">
            <a:miter lim="400000"/>
          </a:ln>
        </p:spPr>
        <p:txBody>
          <a:bodyPr lIns="45719" rIns="45719" anchor="ctr"/>
          <a:lstStyle/>
          <a:p>
            <a:endParaRPr/>
          </a:p>
        </p:txBody>
      </p:sp>
      <p:sp>
        <p:nvSpPr>
          <p:cNvPr id="217" name="Shape 217"/>
          <p:cNvSpPr/>
          <p:nvPr/>
        </p:nvSpPr>
        <p:spPr>
          <a:xfrm>
            <a:off x="4749800" y="4686300"/>
            <a:ext cx="101600" cy="101600"/>
          </a:xfrm>
          <a:prstGeom prst="ellipse">
            <a:avLst/>
          </a:prstGeom>
          <a:solidFill>
            <a:schemeClr val="accent2"/>
          </a:solidFill>
          <a:ln w="12700">
            <a:miter lim="400000"/>
          </a:ln>
        </p:spPr>
        <p:txBody>
          <a:bodyPr lIns="45719" rIns="45719" anchor="ctr"/>
          <a:lstStyle/>
          <a:p>
            <a:endParaRPr/>
          </a:p>
        </p:txBody>
      </p:sp>
      <p:sp>
        <p:nvSpPr>
          <p:cNvPr id="219" name="Title 1"/>
          <p:cNvSpPr txBox="1"/>
          <p:nvPr/>
        </p:nvSpPr>
        <p:spPr>
          <a:xfrm>
            <a:off x="965198" y="-1535141"/>
            <a:ext cx="9607241"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3200">
                <a:latin typeface="Arial"/>
                <a:ea typeface="Arial"/>
                <a:cs typeface="Arial"/>
                <a:sym typeface="Arial"/>
              </a:defRPr>
            </a:lvl1pPr>
          </a:lstStyle>
          <a:p>
            <a:r>
              <a:t>PSPS – Generator Grant Program</a:t>
            </a:r>
          </a:p>
        </p:txBody>
      </p:sp>
      <p:sp>
        <p:nvSpPr>
          <p:cNvPr id="18" name="Shape 211">
            <a:extLst>
              <a:ext uri="{FF2B5EF4-FFF2-40B4-BE49-F238E27FC236}">
                <a16:creationId xmlns:a16="http://schemas.microsoft.com/office/drawing/2014/main" id="{C9118C4C-7C60-419C-834D-3A1D3F799DEE}"/>
              </a:ext>
            </a:extLst>
          </p:cNvPr>
          <p:cNvSpPr/>
          <p:nvPr/>
        </p:nvSpPr>
        <p:spPr>
          <a:xfrm>
            <a:off x="4584699" y="525015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19" name="Shape 208">
            <a:extLst>
              <a:ext uri="{FF2B5EF4-FFF2-40B4-BE49-F238E27FC236}">
                <a16:creationId xmlns:a16="http://schemas.microsoft.com/office/drawing/2014/main" id="{2C871EEE-12F7-4E64-A8D8-098C1B0C1655}"/>
              </a:ext>
            </a:extLst>
          </p:cNvPr>
          <p:cNvSpPr txBox="1"/>
          <p:nvPr/>
        </p:nvSpPr>
        <p:spPr>
          <a:xfrm>
            <a:off x="4851400" y="5245315"/>
            <a:ext cx="7023100"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lang="en-US" dirty="0"/>
              <a:t>Expanding program in 2020 </a:t>
            </a:r>
            <a:endParaRPr dirty="0"/>
          </a:p>
          <a:p>
            <a:pPr defTabSz="457200">
              <a:defRPr sz="1500">
                <a:latin typeface="Avenir Book"/>
                <a:ea typeface="Avenir Book"/>
                <a:cs typeface="Avenir Book"/>
                <a:sym typeface="Avenir Book"/>
              </a:defRPr>
            </a:pPr>
            <a:r>
              <a:rPr dirty="0"/>
              <a:t>    </a:t>
            </a:r>
            <a:r>
              <a:rPr lang="en-US" dirty="0"/>
              <a:t>1,250 generators within HFTD</a:t>
            </a:r>
            <a:endParaRPr dirty="0"/>
          </a:p>
        </p:txBody>
      </p:sp>
      <p:sp>
        <p:nvSpPr>
          <p:cNvPr id="20" name="Shape 217">
            <a:extLst>
              <a:ext uri="{FF2B5EF4-FFF2-40B4-BE49-F238E27FC236}">
                <a16:creationId xmlns:a16="http://schemas.microsoft.com/office/drawing/2014/main" id="{B1C012C7-7BA2-454D-A554-2AA2D2D2828F}"/>
              </a:ext>
            </a:extLst>
          </p:cNvPr>
          <p:cNvSpPr/>
          <p:nvPr/>
        </p:nvSpPr>
        <p:spPr>
          <a:xfrm>
            <a:off x="4935755" y="5602098"/>
            <a:ext cx="101600" cy="101600"/>
          </a:xfrm>
          <a:prstGeom prst="ellipse">
            <a:avLst/>
          </a:prstGeom>
          <a:solidFill>
            <a:schemeClr val="accent2"/>
          </a:solidFill>
          <a:ln w="12700">
            <a:miter lim="400000"/>
          </a:ln>
        </p:spPr>
        <p:txBody>
          <a:bodyPr lIns="45719" rIns="45719" anchor="ct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1.jpg"/>
          <p:cNvPicPr>
            <a:picLocks noChangeAspect="1"/>
          </p:cNvPicPr>
          <p:nvPr/>
        </p:nvPicPr>
        <p:blipFill>
          <a:blip r:embed="rId3"/>
          <a:srcRect l="5576" t="1338" r="15137" b="10898"/>
          <a:stretch>
            <a:fillRect/>
          </a:stretch>
        </p:blipFill>
        <p:spPr>
          <a:xfrm>
            <a:off x="215900" y="368300"/>
            <a:ext cx="3949700" cy="5829300"/>
          </a:xfrm>
          <a:prstGeom prst="rect">
            <a:avLst/>
          </a:prstGeom>
          <a:ln w="12700">
            <a:miter lim="400000"/>
          </a:ln>
        </p:spPr>
      </p:pic>
      <p:sp>
        <p:nvSpPr>
          <p:cNvPr id="224" name="Shape 224"/>
          <p:cNvSpPr/>
          <p:nvPr/>
        </p:nvSpPr>
        <p:spPr>
          <a:xfrm>
            <a:off x="3225800" y="241299"/>
            <a:ext cx="952500" cy="6096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FFFFFF"/>
          </a:solidFill>
          <a:ln w="12700">
            <a:miter lim="400000"/>
          </a:ln>
        </p:spPr>
        <p:txBody>
          <a:bodyPr lIns="45719" rIns="45719" anchor="ctr"/>
          <a:lstStyle/>
          <a:p>
            <a:endParaRPr/>
          </a:p>
        </p:txBody>
      </p:sp>
      <p:sp>
        <p:nvSpPr>
          <p:cNvPr id="225" name="Title 1"/>
          <p:cNvSpPr txBox="1"/>
          <p:nvPr/>
        </p:nvSpPr>
        <p:spPr>
          <a:xfrm>
            <a:off x="3606800" y="228600"/>
            <a:ext cx="6665609"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2500"/>
          </a:bodyPr>
          <a:lstStyle/>
          <a:p>
            <a:pPr defTabSz="347472">
              <a:defRPr sz="1900">
                <a:solidFill>
                  <a:schemeClr val="accent1">
                    <a:satOff val="-3547"/>
                    <a:lumOff val="-10352"/>
                  </a:schemeClr>
                </a:solidFill>
                <a:latin typeface="Avenir Black"/>
                <a:ea typeface="Avenir Black"/>
                <a:cs typeface="Avenir Black"/>
                <a:sym typeface="Avenir Black"/>
              </a:defRPr>
            </a:pPr>
            <a:r>
              <a:rPr sz="3800" dirty="0"/>
              <a:t>WMP</a:t>
            </a:r>
            <a:r>
              <a:rPr dirty="0"/>
              <a:t> </a:t>
            </a:r>
            <a:endParaRPr sz="2280" dirty="0"/>
          </a:p>
          <a:p>
            <a:pPr defTabSz="347472">
              <a:defRPr sz="2052">
                <a:solidFill>
                  <a:schemeClr val="accent1">
                    <a:satOff val="-3547"/>
                    <a:lumOff val="-10352"/>
                  </a:schemeClr>
                </a:solidFill>
                <a:latin typeface="Avenir Black"/>
                <a:ea typeface="Avenir Black"/>
                <a:cs typeface="Avenir Black"/>
                <a:sym typeface="Avenir Black"/>
              </a:defRPr>
            </a:pPr>
            <a:r>
              <a:rPr dirty="0"/>
              <a:t>2020 </a:t>
            </a:r>
            <a:r>
              <a:rPr lang="en-US" dirty="0"/>
              <a:t>STAKEHOLDER COOPERATION &amp; COMMUNITY ENGAGEMENT</a:t>
            </a:r>
            <a:endParaRPr dirty="0"/>
          </a:p>
        </p:txBody>
      </p:sp>
      <p:sp>
        <p:nvSpPr>
          <p:cNvPr id="226" name="Shape 226"/>
          <p:cNvSpPr/>
          <p:nvPr/>
        </p:nvSpPr>
        <p:spPr>
          <a:xfrm flipV="1">
            <a:off x="3620297" y="898955"/>
            <a:ext cx="6375400" cy="2899"/>
          </a:xfrm>
          <a:prstGeom prst="line">
            <a:avLst/>
          </a:prstGeom>
          <a:ln w="6350">
            <a:solidFill>
              <a:schemeClr val="accent1"/>
            </a:solidFill>
            <a:miter/>
          </a:ln>
        </p:spPr>
        <p:txBody>
          <a:bodyPr lIns="45719" rIns="45719"/>
          <a:lstStyle/>
          <a:p>
            <a:endParaRPr/>
          </a:p>
        </p:txBody>
      </p:sp>
      <p:sp>
        <p:nvSpPr>
          <p:cNvPr id="227" name="Shape 227"/>
          <p:cNvSpPr txBox="1"/>
          <p:nvPr/>
        </p:nvSpPr>
        <p:spPr>
          <a:xfrm>
            <a:off x="4305300" y="1587500"/>
            <a:ext cx="7175500" cy="599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Communication &amp; Outreach strategy for before, during and after a wildfire or state of emergency</a:t>
            </a:r>
          </a:p>
        </p:txBody>
      </p:sp>
      <p:sp>
        <p:nvSpPr>
          <p:cNvPr id="228" name="Shape 228"/>
          <p:cNvSpPr txBox="1"/>
          <p:nvPr/>
        </p:nvSpPr>
        <p:spPr>
          <a:xfrm>
            <a:off x="4597400" y="3467100"/>
            <a:ext cx="7632700" cy="34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dirty="0"/>
              <a:t>Emergency Preparedness Safety Website</a:t>
            </a:r>
          </a:p>
        </p:txBody>
      </p:sp>
      <p:sp>
        <p:nvSpPr>
          <p:cNvPr id="229" name="Shape 229"/>
          <p:cNvSpPr/>
          <p:nvPr/>
        </p:nvSpPr>
        <p:spPr>
          <a:xfrm>
            <a:off x="3975100" y="16383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pPr>
              <a:defRPr>
                <a:solidFill>
                  <a:srgbClr val="DD2067"/>
                </a:solidFill>
              </a:defRPr>
            </a:pPr>
            <a:endParaRPr/>
          </a:p>
        </p:txBody>
      </p:sp>
      <p:sp>
        <p:nvSpPr>
          <p:cNvPr id="230" name="Shape 230"/>
          <p:cNvSpPr/>
          <p:nvPr/>
        </p:nvSpPr>
        <p:spPr>
          <a:xfrm>
            <a:off x="4267200" y="34925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31" name="Shape 231"/>
          <p:cNvSpPr txBox="1"/>
          <p:nvPr/>
        </p:nvSpPr>
        <p:spPr>
          <a:xfrm>
            <a:off x="4432300" y="2400300"/>
            <a:ext cx="6756400" cy="853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500">
                <a:latin typeface="Avenir Heavy"/>
                <a:ea typeface="Avenir Heavy"/>
                <a:cs typeface="Avenir Heavy"/>
                <a:sym typeface="Avenir Heavy"/>
              </a:defRPr>
            </a:pPr>
            <a:r>
              <a:rPr dirty="0"/>
              <a:t>Communication in multiple languages including:</a:t>
            </a:r>
          </a:p>
          <a:p>
            <a:pPr defTabSz="457200">
              <a:defRPr sz="1500">
                <a:latin typeface="Avenir Book"/>
                <a:ea typeface="Avenir Book"/>
                <a:cs typeface="Avenir Book"/>
                <a:sym typeface="Avenir Book"/>
              </a:defRPr>
            </a:pPr>
            <a:r>
              <a:rPr dirty="0"/>
              <a:t>    General awareness campaign</a:t>
            </a:r>
          </a:p>
          <a:p>
            <a:pPr defTabSz="457200">
              <a:defRPr sz="1500">
                <a:latin typeface="Avenir Book"/>
                <a:ea typeface="Avenir Book"/>
                <a:cs typeface="Avenir Book"/>
                <a:sym typeface="Avenir Book"/>
              </a:defRPr>
            </a:pPr>
            <a:r>
              <a:rPr dirty="0"/>
              <a:t>    Informational and emergency preparedness mailings</a:t>
            </a:r>
          </a:p>
        </p:txBody>
      </p:sp>
      <p:sp>
        <p:nvSpPr>
          <p:cNvPr id="232" name="Shape 232"/>
          <p:cNvSpPr/>
          <p:nvPr/>
        </p:nvSpPr>
        <p:spPr>
          <a:xfrm>
            <a:off x="4102100" y="24511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33" name="Shape 233"/>
          <p:cNvSpPr txBox="1"/>
          <p:nvPr/>
        </p:nvSpPr>
        <p:spPr>
          <a:xfrm>
            <a:off x="4927600" y="5270500"/>
            <a:ext cx="6756400"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500">
                <a:latin typeface="Avenir Heavy"/>
                <a:ea typeface="Avenir Heavy"/>
                <a:cs typeface="Avenir Heavy"/>
                <a:sym typeface="Avenir Heavy"/>
              </a:defRPr>
            </a:lvl1pPr>
          </a:lstStyle>
          <a:p>
            <a:r>
              <a:rPr lang="en-US" dirty="0"/>
              <a:t>Expand </a:t>
            </a:r>
            <a:r>
              <a:rPr dirty="0"/>
              <a:t>the Generator Grant Program and Community Resource Centers</a:t>
            </a:r>
          </a:p>
        </p:txBody>
      </p:sp>
      <p:sp>
        <p:nvSpPr>
          <p:cNvPr id="234" name="Shape 234"/>
          <p:cNvSpPr/>
          <p:nvPr/>
        </p:nvSpPr>
        <p:spPr>
          <a:xfrm>
            <a:off x="4597400" y="532130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35" name="Shape 235"/>
          <p:cNvSpPr txBox="1"/>
          <p:nvPr/>
        </p:nvSpPr>
        <p:spPr>
          <a:xfrm>
            <a:off x="4699001" y="4340860"/>
            <a:ext cx="6890204"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defRPr sz="1500">
                <a:latin typeface="Avenir Heavy"/>
                <a:ea typeface="Avenir Heavy"/>
                <a:cs typeface="Avenir Heavy"/>
                <a:sym typeface="Avenir Heavy"/>
              </a:defRPr>
            </a:pPr>
            <a:r>
              <a:rPr lang="en-US" dirty="0"/>
              <a:t>Expand partnerships and community open houses and fairs</a:t>
            </a:r>
            <a:endParaRPr dirty="0"/>
          </a:p>
        </p:txBody>
      </p:sp>
      <p:sp>
        <p:nvSpPr>
          <p:cNvPr id="236" name="Shape 236"/>
          <p:cNvSpPr/>
          <p:nvPr/>
        </p:nvSpPr>
        <p:spPr>
          <a:xfrm>
            <a:off x="4368801" y="4391660"/>
            <a:ext cx="266701" cy="26670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2"/>
          </a:solidFill>
          <a:ln w="12700">
            <a:miter lim="400000"/>
          </a:ln>
        </p:spPr>
        <p:txBody>
          <a:bodyPr lIns="45719" rIns="45719" anchor="ctr"/>
          <a:lstStyle/>
          <a:p>
            <a:endParaRPr/>
          </a:p>
        </p:txBody>
      </p:sp>
      <p:sp>
        <p:nvSpPr>
          <p:cNvPr id="239" name="Shape 239"/>
          <p:cNvSpPr/>
          <p:nvPr/>
        </p:nvSpPr>
        <p:spPr>
          <a:xfrm>
            <a:off x="4495800" y="2743201"/>
            <a:ext cx="101600" cy="101600"/>
          </a:xfrm>
          <a:prstGeom prst="ellipse">
            <a:avLst/>
          </a:prstGeom>
          <a:solidFill>
            <a:schemeClr val="accent2"/>
          </a:solidFill>
          <a:ln w="12700">
            <a:miter lim="400000"/>
          </a:ln>
        </p:spPr>
        <p:txBody>
          <a:bodyPr lIns="45719" rIns="45719" anchor="ctr"/>
          <a:lstStyle/>
          <a:p>
            <a:endParaRPr/>
          </a:p>
        </p:txBody>
      </p:sp>
      <p:sp>
        <p:nvSpPr>
          <p:cNvPr id="240" name="Shape 240"/>
          <p:cNvSpPr/>
          <p:nvPr/>
        </p:nvSpPr>
        <p:spPr>
          <a:xfrm>
            <a:off x="4495800" y="2959100"/>
            <a:ext cx="101600" cy="101600"/>
          </a:xfrm>
          <a:prstGeom prst="ellipse">
            <a:avLst/>
          </a:prstGeom>
          <a:solidFill>
            <a:schemeClr val="accent2"/>
          </a:solidFill>
          <a:ln w="12700">
            <a:miter lim="400000"/>
          </a:ln>
        </p:spPr>
        <p:txBody>
          <a:bodyPr lIns="45719" rIns="45719" anchor="ct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3"/>
          <a:stretch>
            <a:fillRect/>
          </a:stretch>
        </p:blipFill>
        <p:spPr>
          <a:xfrm>
            <a:off x="1310925" y="1579808"/>
            <a:ext cx="9563101" cy="4593082"/>
          </a:xfrm>
          <a:prstGeom prst="rect">
            <a:avLst/>
          </a:prstGeom>
          <a:ln w="12700">
            <a:miter lim="400000"/>
          </a:ln>
        </p:spPr>
      </p:pic>
      <p:sp>
        <p:nvSpPr>
          <p:cNvPr id="95" name="Title 1"/>
          <p:cNvSpPr txBox="1"/>
          <p:nvPr/>
        </p:nvSpPr>
        <p:spPr>
          <a:xfrm>
            <a:off x="1308100" y="241300"/>
            <a:ext cx="9906000" cy="111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defTabSz="338327">
              <a:defRPr sz="1850">
                <a:solidFill>
                  <a:schemeClr val="accent1">
                    <a:satOff val="-3547"/>
                    <a:lumOff val="-10352"/>
                  </a:schemeClr>
                </a:solidFill>
                <a:latin typeface="Avenir Black"/>
                <a:ea typeface="Avenir Black"/>
                <a:cs typeface="Avenir Black"/>
                <a:sym typeface="Avenir Black"/>
              </a:defRPr>
            </a:pPr>
            <a:r>
              <a:rPr sz="3700" dirty="0"/>
              <a:t>P</a:t>
            </a:r>
            <a:r>
              <a:rPr lang="en-US" sz="3700" dirty="0"/>
              <a:t>ublic </a:t>
            </a:r>
            <a:r>
              <a:rPr sz="3700" dirty="0"/>
              <a:t>S</a:t>
            </a:r>
            <a:r>
              <a:rPr lang="en-US" sz="3700" dirty="0"/>
              <a:t>afety </a:t>
            </a:r>
            <a:r>
              <a:rPr sz="3700" dirty="0"/>
              <a:t>P</a:t>
            </a:r>
            <a:r>
              <a:rPr lang="en-US" sz="3700" dirty="0"/>
              <a:t>ower </a:t>
            </a:r>
            <a:r>
              <a:rPr sz="3700" dirty="0"/>
              <a:t>S</a:t>
            </a:r>
            <a:r>
              <a:rPr lang="en-US" sz="3700" dirty="0"/>
              <a:t>hutoffs (PSPS)</a:t>
            </a:r>
          </a:p>
          <a:p>
            <a:pPr defTabSz="338327">
              <a:defRPr sz="1850">
                <a:solidFill>
                  <a:schemeClr val="accent1">
                    <a:satOff val="-3547"/>
                    <a:lumOff val="-10352"/>
                  </a:schemeClr>
                </a:solidFill>
                <a:latin typeface="Avenir Black"/>
                <a:ea typeface="Avenir Black"/>
                <a:cs typeface="Avenir Black"/>
                <a:sym typeface="Avenir Black"/>
              </a:defRPr>
            </a:pPr>
            <a:r>
              <a:rPr lang="en-US" sz="2220" dirty="0"/>
              <a:t>OPERATIONAL AND NOTIFICATION FRAMEWORK</a:t>
            </a:r>
          </a:p>
        </p:txBody>
      </p:sp>
      <p:sp>
        <p:nvSpPr>
          <p:cNvPr id="96" name="Shape 96"/>
          <p:cNvSpPr/>
          <p:nvPr/>
        </p:nvSpPr>
        <p:spPr>
          <a:xfrm flipV="1">
            <a:off x="1321597" y="898285"/>
            <a:ext cx="7848641" cy="3569"/>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45266666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2020-03-06T08:00:00+00:00</MeetingDate>
    <ReleaseDate xmlns="d2749cae-3b09-4902-b2fe-48dfe8b9c04c">2020-03-17T07:00:00+00:00</Releas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99657-7990-4B48-979B-47AC2F652AE1}"/>
</file>

<file path=customXml/itemProps2.xml><?xml version="1.0" encoding="utf-8"?>
<ds:datastoreItem xmlns:ds="http://schemas.openxmlformats.org/officeDocument/2006/customXml" ds:itemID="{E23FA243-207D-46DF-92AC-27AB370F653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077876bc-1db7-42ac-97a2-5453b9db72a9"/>
    <ds:schemaRef ds:uri="http://schemas.microsoft.com/office/2006/documentManagement/types"/>
    <ds:schemaRef ds:uri="e5b511b4-bb08-44a4-b53b-be1f090639ce"/>
    <ds:schemaRef ds:uri="http://www.w3.org/XML/1998/namespace"/>
    <ds:schemaRef ds:uri="http://purl.org/dc/dcmitype/"/>
  </ds:schemaRefs>
</ds:datastoreItem>
</file>

<file path=customXml/itemProps3.xml><?xml version="1.0" encoding="utf-8"?>
<ds:datastoreItem xmlns:ds="http://schemas.openxmlformats.org/officeDocument/2006/customXml" ds:itemID="{EBC139A3-EF93-45C6-94F5-1C64E740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1144</TotalTime>
  <Words>646</Words>
  <Application>Microsoft Office PowerPoint</Application>
  <PresentationFormat>Widescreen</PresentationFormat>
  <Paragraphs>102</Paragraphs>
  <Slides>10</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014b - SDGE PSPS Presentation (LIOB 030620)</dc:title>
  <dc:creator>Griffin, Zoraya</dc:creator>
  <cp:lastModifiedBy>Weaver, Gillian</cp:lastModifiedBy>
  <cp:revision>17</cp:revision>
  <dcterms:modified xsi:type="dcterms:W3CDTF">2020-02-29T00:32:57Z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