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14" r:id="rId3"/>
    <p:sldId id="399" r:id="rId4"/>
    <p:sldId id="471" r:id="rId5"/>
    <p:sldId id="482" r:id="rId6"/>
    <p:sldId id="501" r:id="rId7"/>
    <p:sldId id="502" r:id="rId8"/>
    <p:sldId id="503" r:id="rId9"/>
    <p:sldId id="492" r:id="rId10"/>
    <p:sldId id="428" r:id="rId11"/>
    <p:sldId id="495" r:id="rId12"/>
    <p:sldId id="500" r:id="rId13"/>
    <p:sldId id="498" r:id="rId14"/>
    <p:sldId id="504" r:id="rId15"/>
    <p:sldId id="497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ton, Jana" initials="MJ" lastIdx="2" clrIdx="0"/>
  <p:cmAuthor id="1" name="Wilkins, Kristi" initials="WK" lastIdx="3" clrIdx="1"/>
  <p:cmAuthor id="2" name="Patrick, Michelle" initials="M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32F"/>
    <a:srgbClr val="0089C4"/>
    <a:srgbClr val="A8D8DB"/>
    <a:srgbClr val="F2B01E"/>
    <a:srgbClr val="F4F8C2"/>
    <a:srgbClr val="EEA420"/>
    <a:srgbClr val="0087BE"/>
    <a:srgbClr val="93B29E"/>
    <a:srgbClr val="58B1BB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2362" autoAdjust="0"/>
  </p:normalViewPr>
  <p:slideViewPr>
    <p:cSldViewPr snapToGrid="0"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1463A-E60C-4187-B218-7D7AFD24C141}" type="doc">
      <dgm:prSet loTypeId="urn:microsoft.com/office/officeart/2005/8/layout/venn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4A98AD-61C8-4432-B6CB-3D9BD4A18DE2}">
      <dgm:prSet phldrT="[Text]" custT="1"/>
      <dgm:spPr/>
      <dgm:t>
        <a:bodyPr/>
        <a:lstStyle/>
        <a:p>
          <a:r>
            <a:rPr lang="en-US" sz="2400" dirty="0" smtClean="0"/>
            <a:t>Overall Rates Impacts  </a:t>
          </a:r>
          <a:endParaRPr lang="en-US" sz="2400" dirty="0"/>
        </a:p>
      </dgm:t>
    </dgm:pt>
    <dgm:pt modelId="{7D5709AC-0406-4238-9FA0-44ACA6E47B45}" type="parTrans" cxnId="{265DDC4C-988A-438C-A570-ECEB736FEF29}">
      <dgm:prSet/>
      <dgm:spPr/>
      <dgm:t>
        <a:bodyPr/>
        <a:lstStyle/>
        <a:p>
          <a:endParaRPr lang="en-US" sz="3200"/>
        </a:p>
      </dgm:t>
    </dgm:pt>
    <dgm:pt modelId="{5901074E-76F0-4F49-A0B0-3424D5C6087A}" type="sibTrans" cxnId="{265DDC4C-988A-438C-A570-ECEB736FEF29}">
      <dgm:prSet/>
      <dgm:spPr/>
      <dgm:t>
        <a:bodyPr/>
        <a:lstStyle/>
        <a:p>
          <a:endParaRPr lang="en-US" sz="3200"/>
        </a:p>
      </dgm:t>
    </dgm:pt>
    <dgm:pt modelId="{A1BAF0DB-57B2-457E-9502-4C338A5ECFBF}">
      <dgm:prSet phldrT="[Text]" custT="1"/>
      <dgm:spPr/>
      <dgm:t>
        <a:bodyPr/>
        <a:lstStyle/>
        <a:p>
          <a:r>
            <a:rPr lang="en-US" sz="2400" dirty="0" smtClean="0"/>
            <a:t>Rate Reform Impacts</a:t>
          </a:r>
          <a:endParaRPr lang="en-US" sz="2400" dirty="0"/>
        </a:p>
      </dgm:t>
    </dgm:pt>
    <dgm:pt modelId="{29C90C4B-D4AF-436F-9331-5316D33253D0}" type="parTrans" cxnId="{6CDA77A2-6444-44E9-9612-3547EECEB10E}">
      <dgm:prSet/>
      <dgm:spPr/>
      <dgm:t>
        <a:bodyPr/>
        <a:lstStyle/>
        <a:p>
          <a:endParaRPr lang="en-US" sz="3200"/>
        </a:p>
      </dgm:t>
    </dgm:pt>
    <dgm:pt modelId="{66E9A978-7DAE-4132-9F57-D4FB782113B3}" type="sibTrans" cxnId="{6CDA77A2-6444-44E9-9612-3547EECEB10E}">
      <dgm:prSet/>
      <dgm:spPr/>
      <dgm:t>
        <a:bodyPr/>
        <a:lstStyle/>
        <a:p>
          <a:endParaRPr lang="en-US" sz="3200"/>
        </a:p>
      </dgm:t>
    </dgm:pt>
    <dgm:pt modelId="{6AB491EC-C870-43A7-939E-FBA388549C64}">
      <dgm:prSet phldrT="[Text]" custT="1"/>
      <dgm:spPr/>
      <dgm:t>
        <a:bodyPr/>
        <a:lstStyle/>
        <a:p>
          <a:r>
            <a:rPr lang="en-US" sz="2400" dirty="0" smtClean="0"/>
            <a:t>Customer Bill Impact</a:t>
          </a:r>
          <a:endParaRPr lang="en-US" sz="2400" dirty="0"/>
        </a:p>
      </dgm:t>
    </dgm:pt>
    <dgm:pt modelId="{1EF79AAD-B558-44BA-9342-4110F37722D5}" type="parTrans" cxnId="{472227F9-81E6-41EB-8FC5-D53A8E4CC51F}">
      <dgm:prSet/>
      <dgm:spPr/>
      <dgm:t>
        <a:bodyPr/>
        <a:lstStyle/>
        <a:p>
          <a:endParaRPr lang="en-US" sz="3200"/>
        </a:p>
      </dgm:t>
    </dgm:pt>
    <dgm:pt modelId="{5BB77F81-52FE-42E4-AC28-2D785333163A}" type="sibTrans" cxnId="{472227F9-81E6-41EB-8FC5-D53A8E4CC51F}">
      <dgm:prSet/>
      <dgm:spPr/>
      <dgm:t>
        <a:bodyPr/>
        <a:lstStyle/>
        <a:p>
          <a:endParaRPr lang="en-US" sz="3200"/>
        </a:p>
      </dgm:t>
    </dgm:pt>
    <dgm:pt modelId="{DBA8383B-F479-442E-9FC0-AE62A519006D}" type="pres">
      <dgm:prSet presAssocID="{09F1463A-E60C-4187-B218-7D7AFD24C14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E01D2-F6DB-4210-9595-A91C46CBA69C}" type="pres">
      <dgm:prSet presAssocID="{09F1463A-E60C-4187-B218-7D7AFD24C141}" presName="comp1" presStyleCnt="0"/>
      <dgm:spPr/>
    </dgm:pt>
    <dgm:pt modelId="{7C6C1592-ED3D-4D7C-A2F9-2B69BCE53CBA}" type="pres">
      <dgm:prSet presAssocID="{09F1463A-E60C-4187-B218-7D7AFD24C141}" presName="circle1" presStyleLbl="node1" presStyleIdx="0" presStyleCnt="3"/>
      <dgm:spPr/>
      <dgm:t>
        <a:bodyPr/>
        <a:lstStyle/>
        <a:p>
          <a:endParaRPr lang="en-US"/>
        </a:p>
      </dgm:t>
    </dgm:pt>
    <dgm:pt modelId="{F50B3F92-7D94-410F-A51E-30420D4FE4DD}" type="pres">
      <dgm:prSet presAssocID="{09F1463A-E60C-4187-B218-7D7AFD24C14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7D216-2CF2-4A5C-BF97-5593910D5630}" type="pres">
      <dgm:prSet presAssocID="{09F1463A-E60C-4187-B218-7D7AFD24C141}" presName="comp2" presStyleCnt="0"/>
      <dgm:spPr/>
    </dgm:pt>
    <dgm:pt modelId="{41603CC8-DC88-4AAD-893F-A5E5A46D3536}" type="pres">
      <dgm:prSet presAssocID="{09F1463A-E60C-4187-B218-7D7AFD24C141}" presName="circle2" presStyleLbl="node1" presStyleIdx="1" presStyleCnt="3"/>
      <dgm:spPr/>
      <dgm:t>
        <a:bodyPr/>
        <a:lstStyle/>
        <a:p>
          <a:endParaRPr lang="en-US"/>
        </a:p>
      </dgm:t>
    </dgm:pt>
    <dgm:pt modelId="{22D8C2AC-9385-46E2-9998-549F0EB102CF}" type="pres">
      <dgm:prSet presAssocID="{09F1463A-E60C-4187-B218-7D7AFD24C14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F030-6603-412D-8A18-448002BC6FD1}" type="pres">
      <dgm:prSet presAssocID="{09F1463A-E60C-4187-B218-7D7AFD24C141}" presName="comp3" presStyleCnt="0"/>
      <dgm:spPr/>
    </dgm:pt>
    <dgm:pt modelId="{3FC70A1F-7E91-4F34-92DC-0A83DA8FED23}" type="pres">
      <dgm:prSet presAssocID="{09F1463A-E60C-4187-B218-7D7AFD24C141}" presName="circle3" presStyleLbl="node1" presStyleIdx="2" presStyleCnt="3"/>
      <dgm:spPr/>
      <dgm:t>
        <a:bodyPr/>
        <a:lstStyle/>
        <a:p>
          <a:endParaRPr lang="en-US"/>
        </a:p>
      </dgm:t>
    </dgm:pt>
    <dgm:pt modelId="{BBBFB742-EA7D-4BCE-AAD5-9169FC44A9EC}" type="pres">
      <dgm:prSet presAssocID="{09F1463A-E60C-4187-B218-7D7AFD24C14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5DDC4C-988A-438C-A570-ECEB736FEF29}" srcId="{09F1463A-E60C-4187-B218-7D7AFD24C141}" destId="{2F4A98AD-61C8-4432-B6CB-3D9BD4A18DE2}" srcOrd="0" destOrd="0" parTransId="{7D5709AC-0406-4238-9FA0-44ACA6E47B45}" sibTransId="{5901074E-76F0-4F49-A0B0-3424D5C6087A}"/>
    <dgm:cxn modelId="{472227F9-81E6-41EB-8FC5-D53A8E4CC51F}" srcId="{09F1463A-E60C-4187-B218-7D7AFD24C141}" destId="{6AB491EC-C870-43A7-939E-FBA388549C64}" srcOrd="2" destOrd="0" parTransId="{1EF79AAD-B558-44BA-9342-4110F37722D5}" sibTransId="{5BB77F81-52FE-42E4-AC28-2D785333163A}"/>
    <dgm:cxn modelId="{14C48D1A-F20F-420D-9A7B-01B967FE8112}" type="presOf" srcId="{2F4A98AD-61C8-4432-B6CB-3D9BD4A18DE2}" destId="{7C6C1592-ED3D-4D7C-A2F9-2B69BCE53CBA}" srcOrd="0" destOrd="0" presId="urn:microsoft.com/office/officeart/2005/8/layout/venn2"/>
    <dgm:cxn modelId="{A3254281-D111-4DA6-80B7-B3BAADDCBC10}" type="presOf" srcId="{2F4A98AD-61C8-4432-B6CB-3D9BD4A18DE2}" destId="{F50B3F92-7D94-410F-A51E-30420D4FE4DD}" srcOrd="1" destOrd="0" presId="urn:microsoft.com/office/officeart/2005/8/layout/venn2"/>
    <dgm:cxn modelId="{E73AF6F6-195D-49C4-BA81-11B42802DECD}" type="presOf" srcId="{6AB491EC-C870-43A7-939E-FBA388549C64}" destId="{BBBFB742-EA7D-4BCE-AAD5-9169FC44A9EC}" srcOrd="1" destOrd="0" presId="urn:microsoft.com/office/officeart/2005/8/layout/venn2"/>
    <dgm:cxn modelId="{6CDA77A2-6444-44E9-9612-3547EECEB10E}" srcId="{09F1463A-E60C-4187-B218-7D7AFD24C141}" destId="{A1BAF0DB-57B2-457E-9502-4C338A5ECFBF}" srcOrd="1" destOrd="0" parTransId="{29C90C4B-D4AF-436F-9331-5316D33253D0}" sibTransId="{66E9A978-7DAE-4132-9F57-D4FB782113B3}"/>
    <dgm:cxn modelId="{BA145806-C18B-4392-B186-74F55D180F98}" type="presOf" srcId="{6AB491EC-C870-43A7-939E-FBA388549C64}" destId="{3FC70A1F-7E91-4F34-92DC-0A83DA8FED23}" srcOrd="0" destOrd="0" presId="urn:microsoft.com/office/officeart/2005/8/layout/venn2"/>
    <dgm:cxn modelId="{144E9B09-04E6-4219-891B-4C8ECD19C57D}" type="presOf" srcId="{09F1463A-E60C-4187-B218-7D7AFD24C141}" destId="{DBA8383B-F479-442E-9FC0-AE62A519006D}" srcOrd="0" destOrd="0" presId="urn:microsoft.com/office/officeart/2005/8/layout/venn2"/>
    <dgm:cxn modelId="{B68B55AE-59EE-4F43-8912-E8028A3D2168}" type="presOf" srcId="{A1BAF0DB-57B2-457E-9502-4C338A5ECFBF}" destId="{22D8C2AC-9385-46E2-9998-549F0EB102CF}" srcOrd="1" destOrd="0" presId="urn:microsoft.com/office/officeart/2005/8/layout/venn2"/>
    <dgm:cxn modelId="{5D8848CA-CA29-4519-9C80-CC9107F05BCA}" type="presOf" srcId="{A1BAF0DB-57B2-457E-9502-4C338A5ECFBF}" destId="{41603CC8-DC88-4AAD-893F-A5E5A46D3536}" srcOrd="0" destOrd="0" presId="urn:microsoft.com/office/officeart/2005/8/layout/venn2"/>
    <dgm:cxn modelId="{921BC7C6-5898-4EE4-BEC2-5D6A85124664}" type="presParOf" srcId="{DBA8383B-F479-442E-9FC0-AE62A519006D}" destId="{4A1E01D2-F6DB-4210-9595-A91C46CBA69C}" srcOrd="0" destOrd="0" presId="urn:microsoft.com/office/officeart/2005/8/layout/venn2"/>
    <dgm:cxn modelId="{79722BA7-181A-472B-8975-1F20D79DCE49}" type="presParOf" srcId="{4A1E01D2-F6DB-4210-9595-A91C46CBA69C}" destId="{7C6C1592-ED3D-4D7C-A2F9-2B69BCE53CBA}" srcOrd="0" destOrd="0" presId="urn:microsoft.com/office/officeart/2005/8/layout/venn2"/>
    <dgm:cxn modelId="{3ECA7B63-B14C-4A7D-9A82-B1F1922A854F}" type="presParOf" srcId="{4A1E01D2-F6DB-4210-9595-A91C46CBA69C}" destId="{F50B3F92-7D94-410F-A51E-30420D4FE4DD}" srcOrd="1" destOrd="0" presId="urn:microsoft.com/office/officeart/2005/8/layout/venn2"/>
    <dgm:cxn modelId="{532DA956-46E5-4372-ABDA-DF73AED31D18}" type="presParOf" srcId="{DBA8383B-F479-442E-9FC0-AE62A519006D}" destId="{A917D216-2CF2-4A5C-BF97-5593910D5630}" srcOrd="1" destOrd="0" presId="urn:microsoft.com/office/officeart/2005/8/layout/venn2"/>
    <dgm:cxn modelId="{C99319DA-DC6C-428D-A488-2F40D0C0EA9E}" type="presParOf" srcId="{A917D216-2CF2-4A5C-BF97-5593910D5630}" destId="{41603CC8-DC88-4AAD-893F-A5E5A46D3536}" srcOrd="0" destOrd="0" presId="urn:microsoft.com/office/officeart/2005/8/layout/venn2"/>
    <dgm:cxn modelId="{30D4EED3-D471-4642-A71D-00E3EEB86CA4}" type="presParOf" srcId="{A917D216-2CF2-4A5C-BF97-5593910D5630}" destId="{22D8C2AC-9385-46E2-9998-549F0EB102CF}" srcOrd="1" destOrd="0" presId="urn:microsoft.com/office/officeart/2005/8/layout/venn2"/>
    <dgm:cxn modelId="{5BEAFC30-DF93-48E8-BF59-1094186D85F2}" type="presParOf" srcId="{DBA8383B-F479-442E-9FC0-AE62A519006D}" destId="{2935F030-6603-412D-8A18-448002BC6FD1}" srcOrd="2" destOrd="0" presId="urn:microsoft.com/office/officeart/2005/8/layout/venn2"/>
    <dgm:cxn modelId="{BAE51F61-06EA-4913-BB4C-ED2E60CD5770}" type="presParOf" srcId="{2935F030-6603-412D-8A18-448002BC6FD1}" destId="{3FC70A1F-7E91-4F34-92DC-0A83DA8FED23}" srcOrd="0" destOrd="0" presId="urn:microsoft.com/office/officeart/2005/8/layout/venn2"/>
    <dgm:cxn modelId="{E67C7E3B-1B54-44E1-9ADD-D68561ABD335}" type="presParOf" srcId="{2935F030-6603-412D-8A18-448002BC6FD1}" destId="{BBBFB742-EA7D-4BCE-AAD5-9169FC44A9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C1592-ED3D-4D7C-A2F9-2B69BCE53CBA}">
      <dsp:nvSpPr>
        <dsp:cNvPr id="0" name=""/>
        <dsp:cNvSpPr/>
      </dsp:nvSpPr>
      <dsp:spPr>
        <a:xfrm>
          <a:off x="216385" y="0"/>
          <a:ext cx="4722864" cy="47228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Overall Rates Impacts  </a:t>
          </a:r>
          <a:endParaRPr lang="en-US" sz="2400" kern="1200" dirty="0"/>
        </a:p>
      </dsp:txBody>
      <dsp:txXfrm>
        <a:off x="1752497" y="236143"/>
        <a:ext cx="1650640" cy="708429"/>
      </dsp:txXfrm>
    </dsp:sp>
    <dsp:sp modelId="{41603CC8-DC88-4AAD-893F-A5E5A46D3536}">
      <dsp:nvSpPr>
        <dsp:cNvPr id="0" name=""/>
        <dsp:cNvSpPr/>
      </dsp:nvSpPr>
      <dsp:spPr>
        <a:xfrm>
          <a:off x="806743" y="1180715"/>
          <a:ext cx="3542148" cy="35421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Rate Reform Impacts</a:t>
          </a:r>
          <a:endParaRPr lang="en-US" sz="2400" kern="1200" dirty="0"/>
        </a:p>
      </dsp:txBody>
      <dsp:txXfrm>
        <a:off x="1752497" y="1402100"/>
        <a:ext cx="1650640" cy="664152"/>
      </dsp:txXfrm>
    </dsp:sp>
    <dsp:sp modelId="{3FC70A1F-7E91-4F34-92DC-0A83DA8FED23}">
      <dsp:nvSpPr>
        <dsp:cNvPr id="0" name=""/>
        <dsp:cNvSpPr/>
      </dsp:nvSpPr>
      <dsp:spPr>
        <a:xfrm>
          <a:off x="1397101" y="2361432"/>
          <a:ext cx="2361432" cy="23614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Customer Bill Impact</a:t>
          </a:r>
          <a:endParaRPr lang="en-US" sz="2400" kern="1200" dirty="0"/>
        </a:p>
      </dsp:txBody>
      <dsp:txXfrm>
        <a:off x="1742925" y="2951789"/>
        <a:ext cx="1669784" cy="1180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46FE-08B4-4B0D-971D-903DE7F2656E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C26E-32DE-4B24-8DFB-04B7476438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4D242656-97C7-42D4-AFC4-1EF4E4EB7FEA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8F4C3FE-E059-417B-A25E-E024F8BC92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3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0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5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0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5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8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040" y="4415790"/>
            <a:ext cx="5919216" cy="418338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8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0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4C3FE-E059-417B-A25E-E024F8BC925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3C6D5-5955-452F-9E29-2937C0DF00A7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EF5F646-9DFC-446F-B452-436BE278B398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40E2083-9928-4A5C-ADC6-818DCAB01E1D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6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F44D-ADF4-4971-9643-078D6794D4A4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2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92C3-5109-46CD-B8C4-49E6FAA4DB11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0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AB10-B3FE-4EF2-BF1C-53326C93061B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236D-3957-4828-95B1-3072E1239B3B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9DB3-5E72-4BCD-B191-8988BE0BA3DB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6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8438-765A-4121-A818-949BE98C8F85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6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E703-5789-4988-B997-DA6B99E37CD2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9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FA0B-EB92-4A0C-826E-9C6613CA2EE3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E25750-3491-47DA-90B5-150AC28D4F6F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45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598E-AD57-46E3-ACAA-6987876A0D6C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633C-7FA1-43B6-81C9-E435150FA540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AD3C-B63E-4477-BCCB-D2CC7A5BA017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6C48B6-B515-43B6-9D48-BABB6344124B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12966AF-9192-4E66-9F87-443A1B421EB2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3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3A5B49F-B78A-47B2-84D4-19A02138C393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4B8A68E-BED0-428C-A0E4-5C17A039628E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9FD3C-0998-E843-8B00-769374726A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Tagline_PPT_templat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FA14A35-310E-4FF3-935D-8E50B92D9B29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7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848A0FD-73A3-4E02-B850-E13AB2D92D41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CA2314D-C75F-4BB0-93C0-987D338EF343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689766" y="63391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9730AC-8858-41F1-85C1-ACF297286DF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2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3619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919FD3C-0998-E843-8B00-769374726A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Blank-1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5242-D45A-4F00-A66C-7CA3479157A3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9D0A-D028-467E-B606-D853AA786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6545"/>
            <a:ext cx="8686800" cy="1143000"/>
          </a:xfrm>
        </p:spPr>
        <p:txBody>
          <a:bodyPr/>
          <a:lstStyle/>
          <a:p>
            <a:r>
              <a:rPr lang="en-US" sz="3200" dirty="0" smtClean="0"/>
              <a:t>CPUC </a:t>
            </a:r>
            <a:r>
              <a:rPr lang="en-US" sz="3200" dirty="0" err="1" smtClean="0"/>
              <a:t>En</a:t>
            </a:r>
            <a:r>
              <a:rPr lang="en-US" sz="3200" dirty="0" smtClean="0"/>
              <a:t> Banc </a:t>
            </a:r>
            <a:br>
              <a:rPr lang="en-US" sz="3200" dirty="0" smtClean="0"/>
            </a:br>
            <a:r>
              <a:rPr lang="en-US" sz="3200" dirty="0" smtClean="0"/>
              <a:t>on</a:t>
            </a:r>
            <a:br>
              <a:rPr lang="en-US" sz="3200" dirty="0" smtClean="0"/>
            </a:br>
            <a:r>
              <a:rPr lang="en-US" sz="3200" dirty="0" smtClean="0"/>
              <a:t>Time of Use Marketing, Education &amp; Outreach</a:t>
            </a:r>
            <a:br>
              <a:rPr lang="en-US" sz="3200" dirty="0" smtClean="0"/>
            </a:br>
            <a:r>
              <a:rPr lang="en-US" sz="3200" dirty="0" smtClean="0"/>
              <a:t>LIOB Presentation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92442" y="3254421"/>
            <a:ext cx="8555096" cy="9578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February 23, 2016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92442" y="3831309"/>
            <a:ext cx="8555096" cy="9578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Kristi Wilkins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Senior </a:t>
            </a:r>
            <a:r>
              <a:rPr lang="en-US" sz="2400" dirty="0" smtClean="0">
                <a:solidFill>
                  <a:schemeClr val="bg1"/>
                </a:solidFill>
              </a:rPr>
              <a:t>Director Solutions Marketing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706" y="369423"/>
            <a:ext cx="877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TOU Communication Plan–A Phased Approach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17839"/>
              </p:ext>
            </p:extLst>
          </p:nvPr>
        </p:nvGraphicFramePr>
        <p:xfrm>
          <a:off x="940366" y="1005840"/>
          <a:ext cx="7949635" cy="5227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9934"/>
                <a:gridCol w="1587500"/>
                <a:gridCol w="1562100"/>
                <a:gridCol w="1638300"/>
                <a:gridCol w="1701801"/>
              </a:tblGrid>
              <a:tr h="317945"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2016:</a:t>
                      </a:r>
                      <a:r>
                        <a:rPr lang="en-US" sz="1100" baseline="0" dirty="0" smtClean="0"/>
                        <a:t> Introduce the “what” and the “why”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2017: Explain TOU vs. Monthly Rate Plans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2018: TOU is coming, here</a:t>
                      </a:r>
                      <a:r>
                        <a:rPr lang="fr-FR" sz="1100" dirty="0" smtClean="0"/>
                        <a:t>’</a:t>
                      </a:r>
                      <a:r>
                        <a:rPr lang="en-US" sz="1100" dirty="0" smtClean="0"/>
                        <a:t>s how to succeed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2019: TOU is here</a:t>
                      </a:r>
                      <a:endParaRPr lang="en-US" sz="1100" dirty="0"/>
                    </a:p>
                  </a:txBody>
                  <a:tcPr/>
                </a:tc>
              </a:tr>
              <a:tr h="1067387">
                <a:tc>
                  <a:txBody>
                    <a:bodyPr/>
                    <a:lstStyle/>
                    <a:p>
                      <a:r>
                        <a:rPr lang="en-US" dirty="0" smtClean="0"/>
                        <a:t>Needs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Keep it simple.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Rate Reform may impact your rates and bills. Are you on your best rate?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Offer rate analysis and introduce TOU concept.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TOU gives you the chance to lower your bills.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Introduce tips for shifting behavior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and tools to reduce energy usage to save money.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Here’s how you can succeed with your rate plan.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Promote</a:t>
                      </a:r>
                      <a:r>
                        <a:rPr lang="en-US" sz="1100" baseline="0" dirty="0" smtClean="0"/>
                        <a:t> ESA, CARE, Balanced Payment Plan, etc.</a:t>
                      </a: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Lower your bills now.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Continue to promote</a:t>
                      </a:r>
                      <a:r>
                        <a:rPr lang="en-US" sz="1100" baseline="0" dirty="0" smtClean="0"/>
                        <a:t> ESA, CARE, Balanced Payment Plan, etc.</a:t>
                      </a: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Additional tools </a:t>
                      </a:r>
                      <a:r>
                        <a:rPr lang="en-US" sz="1100" baseline="0" dirty="0" smtClean="0"/>
                        <a:t>(alerts, stickers, etc.).</a:t>
                      </a:r>
                      <a:endParaRPr lang="en-US" sz="1100" dirty="0" smtClean="0"/>
                    </a:p>
                  </a:txBody>
                  <a:tcPr/>
                </a:tc>
              </a:tr>
              <a:tr h="1182831">
                <a:tc>
                  <a:txBody>
                    <a:bodyPr/>
                    <a:lstStyle/>
                    <a:p>
                      <a:r>
                        <a:rPr lang="en-US" dirty="0" smtClean="0"/>
                        <a:t>In It</a:t>
                      </a:r>
                      <a:r>
                        <a:rPr lang="en-US" baseline="0" dirty="0" smtClean="0"/>
                        <a:t>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Better for all of us and environment.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Rate Reform  is supporting the State’s Energy Conservation mandate.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Promote TOU concept as better for the grid and offer a rate analysis.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TOU gives you the chance to do your part.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Introduce tips for shifting behavior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and tools to reduce energy usage  and support sustainability.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Here’s how you can succeed with your rate plan.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Promote Energy Upgrade CA, SmartAC, Lighting,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Do your part now.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Continue to promote</a:t>
                      </a:r>
                      <a:r>
                        <a:rPr lang="en-US" sz="1100" baseline="0" dirty="0" smtClean="0"/>
                        <a:t> Energy Upgrade CA, SmartAC, Lighting, etc.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Additional tools</a:t>
                      </a:r>
                      <a:r>
                        <a:rPr lang="en-US" sz="1100" baseline="0" dirty="0" smtClean="0"/>
                        <a:t> (alerts, stickers, etc.).</a:t>
                      </a:r>
                      <a:endParaRPr lang="en-US" sz="1100" dirty="0" smtClean="0"/>
                    </a:p>
                  </a:txBody>
                  <a:tcPr/>
                </a:tc>
              </a:tr>
              <a:tr h="1398047">
                <a:tc>
                  <a:txBody>
                    <a:bodyPr/>
                    <a:lstStyle/>
                    <a:p>
                      <a:r>
                        <a:rPr lang="en-US" dirty="0" smtClean="0"/>
                        <a:t>Cool and Connected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More sophisticated system, priming grid for shift to renewables. 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Rate Reform is adapting rate structures to support today’s grid.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Promote TOU concept as better for the grid and offer a rate analysis.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TOU gives you the chance to embrace a smarter approach to energy.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Introduce tips for shifting behavior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and online tools to manage your energy usage.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baseline="0" dirty="0" smtClean="0"/>
                        <a:t>Here’s how you can succeed with your rate plan.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Promote Energy Upgrade CA, SmartAC, Lighting, Home Energy Checkup, Solar,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dirty="0" smtClean="0"/>
                        <a:t>Take control now.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Continue to promote</a:t>
                      </a:r>
                      <a:r>
                        <a:rPr lang="en-US" sz="1100" baseline="0" dirty="0" smtClean="0"/>
                        <a:t> Energy Upgrade CA, SmartAC, Lighting, Home Energy Checkup, Solar, etc.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10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100" dirty="0" smtClean="0"/>
                        <a:t>Additional tools </a:t>
                      </a:r>
                      <a:r>
                        <a:rPr lang="en-US" sz="1100" baseline="0" dirty="0" smtClean="0"/>
                        <a:t>(alerts, stickers, etc.).</a:t>
                      </a:r>
                      <a:endParaRPr lang="en-US" sz="1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640" y="389607"/>
            <a:ext cx="80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cs typeface="Arial MT Bd"/>
              </a:rPr>
              <a:t>Communication Plan – Segment Outreach</a:t>
            </a:r>
            <a:endParaRPr lang="en-US" sz="3600" dirty="0">
              <a:solidFill>
                <a:srgbClr val="FFFFFF"/>
              </a:solidFill>
              <a:cs typeface="Arial MT Bd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02057"/>
              </p:ext>
            </p:extLst>
          </p:nvPr>
        </p:nvGraphicFramePr>
        <p:xfrm>
          <a:off x="1207066" y="1174656"/>
          <a:ext cx="7327334" cy="5338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717"/>
                <a:gridCol w="2523496"/>
                <a:gridCol w="2483121"/>
              </a:tblGrid>
              <a:tr h="418720"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Segment-Specific Core Tactics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General Tactics</a:t>
                      </a:r>
                      <a:endParaRPr lang="en-US" sz="1200" dirty="0"/>
                    </a:p>
                  </a:txBody>
                  <a:tcPr/>
                </a:tc>
              </a:tr>
              <a:tr h="1360842">
                <a:tc>
                  <a:txBody>
                    <a:bodyPr/>
                    <a:lstStyle/>
                    <a:p>
                      <a:r>
                        <a:rPr lang="en-US" dirty="0" smtClean="0"/>
                        <a:t>Needs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Additional direct mail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Outbound calling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CBO co-marketing &amp; support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Landlord channel support/outreach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Co-marketing with CARE, ESA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Direct mail/inserts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Owned media content – pge.com, social channels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Brand communications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Co-marketing tactics 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Channel communications</a:t>
                      </a:r>
                    </a:p>
                  </a:txBody>
                  <a:tcPr/>
                </a:tc>
              </a:tr>
              <a:tr h="1779562">
                <a:tc>
                  <a:txBody>
                    <a:bodyPr/>
                    <a:lstStyle/>
                    <a:p>
                      <a:r>
                        <a:rPr lang="en-US" dirty="0" smtClean="0"/>
                        <a:t>In It</a:t>
                      </a:r>
                      <a:r>
                        <a:rPr lang="en-US" baseline="0" dirty="0" smtClean="0"/>
                        <a:t>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Email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Google search</a:t>
                      </a:r>
                    </a:p>
                    <a:p>
                      <a:pPr marL="393700" lvl="1" indent="-114300">
                        <a:buFont typeface="Arial" charset="0"/>
                        <a:buChar char="•"/>
                        <a:tabLst/>
                      </a:pPr>
                      <a:r>
                        <a:rPr lang="en-US" sz="1200" baseline="0" dirty="0" smtClean="0"/>
                        <a:t>Lock into “do it yourself” mentality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Community groups/organizations co-marketing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Co-marketing with </a:t>
                      </a:r>
                      <a:r>
                        <a:rPr lang="en-US" sz="1200" baseline="0" dirty="0" err="1" smtClean="0"/>
                        <a:t>SmartAC</a:t>
                      </a:r>
                      <a:r>
                        <a:rPr lang="en-US" sz="1200" baseline="0" dirty="0" smtClean="0"/>
                        <a:t>, Energy Upgrade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1779562">
                <a:tc>
                  <a:txBody>
                    <a:bodyPr/>
                    <a:lstStyle/>
                    <a:p>
                      <a:r>
                        <a:rPr lang="en-US" dirty="0" smtClean="0"/>
                        <a:t>Cool and Connected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Targeted online media – mobile and apps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Heavier messaging on PG&amp;E social media channels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Email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Google search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Co-marketing with Home Energy Checkup, solar programs, EV, etc.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2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916" y="381994"/>
            <a:ext cx="80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cs typeface="Arial MT Bd"/>
              </a:rPr>
              <a:t>Integration Points for Exploration </a:t>
            </a:r>
            <a:endParaRPr lang="en-US" sz="3600" dirty="0">
              <a:solidFill>
                <a:srgbClr val="FFFFFF"/>
              </a:solidFill>
              <a:cs typeface="Arial MT Bd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9677"/>
              </p:ext>
            </p:extLst>
          </p:nvPr>
        </p:nvGraphicFramePr>
        <p:xfrm>
          <a:off x="1223889" y="1260390"/>
          <a:ext cx="7447688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3140"/>
                <a:gridCol w="4614548"/>
              </a:tblGrid>
              <a:tr h="2790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Audience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Opportunity</a:t>
                      </a:r>
                      <a:endParaRPr lang="en-US" sz="1400" dirty="0"/>
                    </a:p>
                  </a:txBody>
                  <a:tcPr/>
                </a:tc>
              </a:tr>
              <a:tr h="13926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r>
                        <a:rPr lang="en-US" sz="1400" baseline="0" dirty="0" smtClean="0"/>
                        <a:t> Income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CARE Acquisition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CARE</a:t>
                      </a:r>
                      <a:r>
                        <a:rPr lang="en-US" sz="1400" baseline="0" dirty="0" smtClean="0"/>
                        <a:t> Welcome Kits 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CARE High Usage Communications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Low Income Residential Newsletter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Community Based Outreach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ESA</a:t>
                      </a:r>
                      <a:r>
                        <a:rPr lang="en-US" sz="1400" baseline="0" dirty="0" smtClean="0"/>
                        <a:t> Contractor Training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Communities of Color campaign</a:t>
                      </a:r>
                      <a:endParaRPr lang="en-US" sz="1400" dirty="0" smtClean="0"/>
                    </a:p>
                  </a:txBody>
                  <a:tcPr/>
                </a:tc>
              </a:tr>
              <a:tr h="6976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NEM &amp; Renewables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NEM Welcome Communications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Solar Choice Welcome Kits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Solar Choice Newsletter </a:t>
                      </a:r>
                    </a:p>
                  </a:txBody>
                  <a:tcPr/>
                </a:tc>
              </a:tr>
              <a:tr h="19551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</a:t>
                      </a:r>
                      <a:r>
                        <a:rPr lang="en-US" sz="1400" baseline="0" dirty="0" smtClean="0"/>
                        <a:t> Audience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Residential Newsletter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Local</a:t>
                      </a:r>
                      <a:r>
                        <a:rPr lang="en-US" sz="1400" baseline="0" dirty="0" smtClean="0"/>
                        <a:t> Offices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Hold Messages in call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Regional Energy Networks (RENS)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Energy Upgrade California Contractors  &amp; Statewide Campaign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Pge.com Home Page pod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Home Energy Reports module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 smtClean="0"/>
                        <a:t>SmartRate</a:t>
                      </a:r>
                      <a:r>
                        <a:rPr lang="en-US" sz="1400" baseline="0" dirty="0" smtClean="0"/>
                        <a:t> Customer Communications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PG&amp;E new service welcome Kit 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149" y="348684"/>
            <a:ext cx="80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cs typeface="Arial MT Bd"/>
              </a:rPr>
              <a:t>PG&amp;E Partner Toolkit</a:t>
            </a:r>
            <a:endParaRPr lang="en-US" sz="3600" dirty="0">
              <a:solidFill>
                <a:srgbClr val="FFFFFF"/>
              </a:solidFill>
              <a:cs typeface="Arial MT B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038" y="966148"/>
            <a:ext cx="7321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dirty="0" smtClean="0"/>
              <a:t>Develop “kit” of content and promotional tools that can be easily branded, customized and leveraged by external channels (CBOs, cultural organizations, etc.)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22686"/>
              </p:ext>
            </p:extLst>
          </p:nvPr>
        </p:nvGraphicFramePr>
        <p:xfrm>
          <a:off x="1066800" y="2121494"/>
          <a:ext cx="733897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1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Messaging</a:t>
                      </a:r>
                      <a:endParaRPr lang="en-US" sz="2000" dirty="0"/>
                    </a:p>
                  </a:txBody>
                  <a:tcPr>
                    <a:solidFill>
                      <a:srgbClr val="33B6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Turnkey Assets</a:t>
                      </a:r>
                      <a:endParaRPr lang="en-US" sz="2000" dirty="0"/>
                    </a:p>
                  </a:txBody>
                  <a:tcPr>
                    <a:solidFill>
                      <a:srgbClr val="33B6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0480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dirty="0" smtClean="0"/>
                        <a:t>Key message</a:t>
                      </a:r>
                      <a:r>
                        <a:rPr lang="en-US" sz="1600" b="0" baseline="0" dirty="0" smtClean="0"/>
                        <a:t>s, benefits and ready-to-use copy points for each message phase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For placement on website pages, use in social media, event talking points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Segmented content for identified, common audience groups (i.e. diverse customers and communities)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FAQs for conversations, events and customer service</a:t>
                      </a:r>
                      <a:endParaRPr lang="en-US" sz="16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Sidebars for print and e-newsletters, direct mail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Social media posts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Website widget with button to PGE.com Rate Reform page(s)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Customizable e-mail blasts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RR-related tips lists to be used online and in print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600" b="0" baseline="0" dirty="0" smtClean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baseline="0" dirty="0" smtClean="0"/>
                        <a:t>PowerPoint template for community events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b="0" baseline="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38" y="1433624"/>
            <a:ext cx="86868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56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75" y="269767"/>
            <a:ext cx="853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 ME&amp;O Approach</a:t>
            </a:r>
          </a:p>
        </p:txBody>
      </p:sp>
      <p:pic>
        <p:nvPicPr>
          <p:cNvPr id="3076" name="Picture 4" descr="http://venture-house.org/wp-content/themes/Avada/images/icons/VTH-WhatAreOpportunit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8" y="1655451"/>
            <a:ext cx="1467842" cy="14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2.iconfinder.com/data/icons/seo-web-optomization-ultimate-set/512/market_research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16" y="1633373"/>
            <a:ext cx="1377251" cy="13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5.ggpht.com/TL4qoGSEgXnUTHi9kUaImw9OhcyZHuozj5TzNz2y8-VCYMrkzTDP4hzKVc48AeryV4U=w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2" y="1817535"/>
            <a:ext cx="1102240" cy="11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80" y="1826606"/>
            <a:ext cx="1161009" cy="11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6119" y="3297867"/>
            <a:ext cx="1668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Identify </a:t>
            </a:r>
          </a:p>
          <a:p>
            <a:pPr lvl="0" algn="ctr"/>
            <a:r>
              <a:rPr lang="en-US" dirty="0" smtClean="0"/>
              <a:t>Need for Communication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82116" y="3297867"/>
            <a:ext cx="144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Select</a:t>
            </a:r>
            <a:r>
              <a:rPr lang="en-US" dirty="0"/>
              <a:t> </a:t>
            </a:r>
            <a:endParaRPr lang="en-US" dirty="0" smtClean="0"/>
          </a:p>
          <a:p>
            <a:pPr lvl="0" algn="ctr"/>
            <a:r>
              <a:rPr lang="en-US" dirty="0" smtClean="0"/>
              <a:t>the Customer based on Data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84601" y="3297867"/>
            <a:ext cx="144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Understand What Motivates the Customer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74728" y="3297867"/>
            <a:ext cx="144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Determine Message Channel and Timing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16350" y="3297867"/>
            <a:ext cx="144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Drive </a:t>
            </a:r>
          </a:p>
          <a:p>
            <a:pPr lvl="0"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2" name="AutoShape 2" descr="data:image/jpeg;base64,/9j/4AAQSkZJRgABAQAAAQABAAD/2wCEAAkGBxQTEhQSEhQUEhUXFBcUGBYYFBQXFxQXFRUYFhUUFRcYHCggGBolHRcXITEhJSkrLi8uHB8zODMsNygtLysBCgoKDg0OGxAQGywkICQtLC03Mi8sLCwsLC8vLystLC0sNCwsLDQsLCwsLy0sLCwsLCwsLCwsLCwsLCwsLCwsLP/AABEIAGgAjgMBEQACEQEDEQH/xAAbAAABBQEBAAAAAAAAAAAAAAAAAgMEBQYBB//EAEMQAAEDAgQCBwMHCQkBAAAAAAEAAgMEEQUSITEGURMiQWFxgZEycqEUI0JSYrHhByQlQ1OCssHSY3OSoqPD0fDxFf/EABoBAAIDAQEAAAAAAAAAAAAAAAAEAgMFAQb/xAAzEQABBAEDAQQIBgMBAAAAAAABAAIDEQQSITETBUFRYRRxgZGhsdHwIiQyQlLBIzPx4f/aAAwDAQACEQMRAD8A9xQhCEIQhCEIQhJkeGi7iAB2k2HqugE8LhNcqBJjkA/WB3u3d/CrhjynuVRnjHeo7+I4uxsjv3bfeQrBhyeSrOZGmzxK39lJ6x/1KXoT/EfH6KPprPA/D6ro4lZ+yk/0/wCpc9Cf4j4/RHprPAp1nEUXaHt8WH+V1E4kimMuMqTDi8DjYSsvyJyn0dZVOgkbyCrWzMdwVOVSsQhCEIQhCEIQhCEIQhCEIVbX41HGS25e8fRbrb3jsPNXxYz5N+AqJMhkfPKoKziGV3aIhyb1j5uI+4BaEeC0c7pCTOceNlTT1YcczrvPNxLiPC+3knWQ0KGySfOXHfdIdWFTEQVRlKbNQealoC5rK50x5rukLmso6c81zQEaylCpPNHTC71ClisOx1Cj0gpCUqRSV+T2HOj7mmzf8O3wVMmOHci1dHkubwaV3R8SPGjwJBzHVePLZ3wSMmCP2mk/HnfyC0FDiMcvsOuRu06OHiCkJInx/qCeZK14/CVKVasQhCEIQhCaqahsbS95DWjclSa0uNBRc4NFlZHFuIHPuGkxs5DR7veP0R3D1Wrj4QG7tz8FlZGaTs3YfFUElV2N0HILSbF4rMdKSmDIrKVepczLtItGZFItGZFItGZFItGZFItGZFItGZFItGZFItKbKQuFtrodSlQ1uoJuCNnA2I8CqXwgilcycg2tThHEWzZjcbCTbyeOzx+5ZORhVuz3fRa+Pmh2z/etKCs5aCEISJ5gxpc42aBck9gC60FxoLhIAsrA41jBldmOgHsM+r9o/aPw2W9i4oYPNYOVll58lRSTk7rRDKWcXWkZ12lG0Z0Ui0Z0Ui0Z0Ui0Z0Ui0Z0Ui0Z0Ui0Z0Ui0Z0Ui0Z0Ui0Z0Ui0Z0Ui09BUlpUHR2ptkpavhrGshbE4/NuNmk/qydmn7J7OX3Y+Zi8vbz81tYWVwxy2CyVqrI8Y4j1hENm9Z3e76LfLfzC1ez4L/ABn2LL7Qnr8AWJmnubreaygsBz7KYmks0nuXSNlEFajiCtipIaQto4ZjLFdxc0Cxa2PXQG98xXnYWvlc78RFH6rfndHC1n4RuPp9Vmq/FxOY7U8VPY2IZ9PMWjraDa3xWhDE6NrjqJ2WdNM2VwpoHqW/xjB4JRNTwxsjnZG2Vpa0NvcuAGnYS0g+IWVBkSRua8kkXS158eOQOjaAHAWsxwtCySKtL2BxZDduZoJY7LJe19jcD0WhnSHqR6Ss7CjaY5C4d31SuETH8lrJ5ImTGJoc0PAOzHOtcjS6hnOcZWNBItTwWsET3EA0lcOY1FVTsp5KGGMPDrObuC1pP1Ry5queGWFmsPKthlileGFg3XeHsKjfVzxSXdHBmNiT1tbNDj22F1dkZb+gwjkqnGxGGdwduGqDHxfTkj9GxiMkC+cZgCd/Y891A4s1XrP37VMZMJ26Yr78lOxjD44sRpomAdFK6J+U6jV5Dm69mgPmuxZD34rtR3FqM2OxmU0NGxo/FQeImNZVzsYA1oLbACwF2NOgTvZ7i6EEpTPaGzEBSuDIGS1RZI1r2iFzrOAIvmbrYqntNzmsFGt1b2Yxr5TqF7H+lSNfq7uc4ejiE/DuwHySMuzyPNKzq2lC1JpKixsdjoqpGWFbHJRXo3DGIdLFlcbuZ1SfrD6LvTTxBXmcuHpybcFemxJupHvyFgMarMznu+s9zvK9m/Cy9BhxaWAeS8/my6nk+ap86fpIWmql/Vd4LjhsgHdb3iKvrIoKL5G1zs0XXtGX2syPLe227l5aCOJ73dQ1v9V6jIllYxnTBO3hfgsfjNZVyOiNWHNIcAy8ZZcFzS619+xakMcLGO6ZvZZM8sz3t6oI9lLQ8X4qaXFYpx7Iha145sc9+bzG/kkMaDq47h5rQyp+llB3kP7V9NhYj+XzMt0c9PnFts2STN63B8ylhIXaGnkFMuiDRI4cObfwKzfAc7WUVc97BI1rQ4sJsHgRklpNja6dz2kzMANJHs9wEMhIsf8Aif4P4gp5qgRR0YpXuY7LI1zXkWFyNWC2iryoJWM1PcSPP/quxZonSaWMDT4j/iRwM21XXQufme5rhmO7iHuBNvMKWZ/qjcBsoYX+6RhO6oouHaqwj+TyA3AvbQd+a9rLSdmwdP8AUs1uHPrA0laHieQf/WoYwblgiB8S86egv5rLxx+WkPrWnkn81GPCvmonFOFzurZ3shkc1xbZwaSDZjQbFOdn5MTIQHOAKUz8eV8xLWkhL4CY5tc9rgWuEDgWkWIOZm4Ue1HtfE1zTYtS7La5sxa4UaP9KpOEVIL/AJiX23G+Q7ZibpyHLgDAC4JSXFnLyQw8qDnTw3FhJHZdbIulqAVqeHsV6J2Y7FmU+III/msXtCDWNvFbfZ0+km/BZ3ED1W+C1MfcLKydiq/OmqSlrjzcWQRa6HKYziOuaA1tS4NAAAyx6ACwHsrMd2XETdLSb2nKBV/JIfUVdW5jHvfO9tywANuNiSLAcgu+jw4zSTsDsonImynADchdxplSXg1mfpCywLw0XaCdsum5KnhNg0kRHZQzHT6gZRunGVleynFpZBTEGMdVmUg3aWgkX5hL+jYzp9P7uVf6TkNgvfTx3JGFwVZZJHTCUxv6sgawFrtLWLiNND2FWZIxmvBkIsKvHOQ5hbGDRSpKOqpS2UMlgc3QPyaDNpYmxGvepukxskaNQKiGZGMdZaR5qOaeot8rBkb1z8+NOuTY6jv0QWwH8ve/ggOmA69beKn0WKYnNdkU8slhrlay4G1ybXSs2HjQ0X0E1FmZM1hllVbXStkz539OH3zHV+cG2t9zfRPdCIw1+2vgketIJb/dfxVxLimLNlbC6aUSO1azJHmIN9tPsn0WcMbELDIKoetaLsrLDxGbs+pV7q2qimfJ0ro6g3a9xDb9lwRa3YE43EhlhAbu3uSZypYpiXbO706OJq/tqnW92P8ApUB2VF4Kw9qS+PyUJjlptbQpZjnWbXc67S5as2gmMAc1n5BAO60sUEjZO49T5XPbycfQ6hVYE2qNp9nuVnaEOmQ+9Z/OtTUsvSjOjUjSjOjUjStF+Tx35+z3H/csntc/4fatTskf5lo8ZtiFLOGi89JNI23aQ0nQe80DzCzMaQ40zT3OAWlkM9KhcP3NJ+/aFSV8n6ChP9r/ALj0wx354n74S7m/kAPP+ypfFOJTUtFQx0z+iL2XcQBc2a09o5uuq8aFuRO8v33VuRM7HhjazbZL4AxOeqFVT1MhlaYdMwFxmu07LmdA3Hc1zfFdwZnZDXNebFKDwQ41GH1tLu4DpWDvLRYD95g9Srcs9PIZKqsQdTHki9qmcDVQpqN1W/8AW1EUQ9zO1hP+Z/oodoO60wYO4KXZ46MJee8j3fdpM+DXxoR26hcKnbSwF/TOLKbcqsGu/hRdi3neXP37VFjxDpcda6/VEpjH7kZb990aNGDXtXBIH5wPnSpuJpPz2p/vnLT7ONY7VndoC8h3rVdnT2pJaUZ0akaUqM3NlwuoLobZWw4co8xN9ms+JI/4Xn+05qAAXoezIeXH1Kx4yw6zukA02PePwSeDkdN2k8H5pzOx+o3UOQvP66HKe5ekjksLzUkdFRM6stV0jOi0UtD+T6oayuY57msGR+riGjbmVmdqAuioLR7MIbLZSsEx4UuKTPLgYZZnseQQRYvOV9+QPwJS8uP1MZviAr4cjp5B8CT81f8AH/QMw8wwyRu+fzhrXtJGd7nEWB2F0th63T6nDuTOX02waWkc37zaYcafEaSmb8pjgmhblc19uQBGpGmgN1Nj5MWZx02CoPZHlQtBcAR4pzDWU+GR1ErquKaV8eVjGW3AOUCxN7kjwRPI/Le0aaARBGzEY46wSR3LPfk4xEQ1jQ8hrJGOY4kgAG2ZpJPhbzTfaERdFY5CV7PlDJqPBU/8o1REyCmo6d7XNaXSkscCAbnLt3lxS+FG573PcExmvYxjY2HbyWqpcZpzAyvMkfStoy0sztzEjrZbXvfMCPNJuifrMVGtSbbLHoEti9K8wwHM6oiIlEL3SX6UgEMJuS4g6LdnAbAQRfksOEkzCjXmlYs0tnmDpBMQ83kFrPP1hbRWYjh0hQryUMpp6ps35qLnTNpekZkWilaYZT/SPkOZS08waEzBCXEL07hTDMsdzudT4ry88pleXL1MEQiYGq7xKjEjSFSrV5jjmEGMkEdX+H8FrYmZf4Xc/NZOZh/ubwspV0pae5bDZLWM+MhRMystV0kPAO64aPKkLHCLC1uxc2qkb3aRHC0G4C4GtHCk57jyiSFrtwgtaeUNe4cIjgaNggMaEF7jylvAIsVI0VEWOEmKMN2FlxoDeF1zi7lcMLb3tquaW3a7rdVJx1jopHdQFhDdNkDZB3SgV3UjSrKhor6u/wDVRJMAFdHCSVuOGcELnBzhtsOX4rBy8rqHS3j5r0GLiiIWefkvQoIg0ABJJxOIQq7FMMbKO9CFgMY4fcwmw05dn4J6DMczZ24+KSnw2v3bsVlKzC9dNDyP8lrRZAcLBtZEuMWmiKVVNTObuEwHgpcsITJKlajS5mRaKRmRaKRmRaKRmRaKRmRaKRmRaKXRco1IpSqeic5QdIApiMlXOH4VyGY8+xKT5TWcn2d6cgxHP4WzwLhwkhzv++Cx5sl0u3A8Frw47YuOVuKSlDBYJdMKQhCEIQhCZqKZrxYhCFnMU4ZDr5V1ri02FxzQ4UVlK/h5zew+lwnGZrh+oX8EnJhMP6dlSVOC82+icZmsPfXrSb8F47rVbLhFuY8Qmmzh3G6WdjlvIpMOwo9hCn1fFV9JIOFuR1QudIrowpyOqEdIpbcKPaQjq+S70lKhwfxPkqn5LW8kK5mK48AqzpcFPY23xSj85g43TTMB3fsr/DuGnOtcX8dvRJyZcjuNk7HiRt53Wtw3h9rLEpVMq7jjAFghCWhCEIQhCEIQhCEITckDXbhCFAqMFjd2IQq2bhgHZCFAl4T8D5KYkcOCfeoljTyAmDwkeQ9FLryfyKj0Y/4hdbwkeQ9EdaT+R96OlH/Ee5SoeFPAeSrLieSphoHAU+Dhpo3XF1WVPhUbexCFNYwDYIQlIQhCEIQh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TEhQSEhQUEhUXFBcUGBYYFBQXFxQXFRUYFhUUFRcYHCggGBolHRcXITEhJSkrLi8uHB8zODMsNygtLysBCgoKDg0OGxAQGywkICQtLC03Mi8sLCwsLC8vLystLC0sNCwsLDQsLCwsLy0sLCwsLCwsLCwsLCwsLCwsLCwsLP/AABEIAGgAjgMBEQACEQEDEQH/xAAbAAABBQEBAAAAAAAAAAAAAAAAAgMEBQYBB//EAEMQAAEDAgQCBwMHCQkBAAAAAAEAAgMEEQUSITEGURMiQWFxgZEycqEUI0JSYrHhByQlQ1OCssHSY3OSoqPD0fDxFf/EABoBAAIDAQEAAAAAAAAAAAAAAAAEAgMFAQb/xAAzEQABBAEDAQQIBgMBAAAAAAABAAIDEQQSITETBUFRYRRxgZGhsdHwIiQyQlLBIzPx4f/aAAwDAQACEQMRAD8A9xQhCEIQhCEIQhJkeGi7iAB2k2HqugE8LhNcqBJjkA/WB3u3d/CrhjynuVRnjHeo7+I4uxsjv3bfeQrBhyeSrOZGmzxK39lJ6x/1KXoT/EfH6KPprPA/D6ro4lZ+yk/0/wCpc9Cf4j4/RHprPAp1nEUXaHt8WH+V1E4kimMuMqTDi8DjYSsvyJyn0dZVOgkbyCrWzMdwVOVSsQhCEIQhCEIQhCEIQhCEIVbX41HGS25e8fRbrb3jsPNXxYz5N+AqJMhkfPKoKziGV3aIhyb1j5uI+4BaEeC0c7pCTOceNlTT1YcczrvPNxLiPC+3knWQ0KGySfOXHfdIdWFTEQVRlKbNQealoC5rK50x5rukLmso6c81zQEaylCpPNHTC71ClisOx1Cj0gpCUqRSV+T2HOj7mmzf8O3wVMmOHci1dHkubwaV3R8SPGjwJBzHVePLZ3wSMmCP2mk/HnfyC0FDiMcvsOuRu06OHiCkJInx/qCeZK14/CVKVasQhCEIQhCaqahsbS95DWjclSa0uNBRc4NFlZHFuIHPuGkxs5DR7veP0R3D1Wrj4QG7tz8FlZGaTs3YfFUElV2N0HILSbF4rMdKSmDIrKVepczLtItGZFItGZFItGZFItGZFItGZFItGZFItGZFItKbKQuFtrodSlQ1uoJuCNnA2I8CqXwgilcycg2tThHEWzZjcbCTbyeOzx+5ZORhVuz3fRa+Pmh2z/etKCs5aCEISJ5gxpc42aBck9gC60FxoLhIAsrA41jBldmOgHsM+r9o/aPw2W9i4oYPNYOVll58lRSTk7rRDKWcXWkZ12lG0Z0Ui0Z0Ui0Z0Ui0Z0Ui0Z0Ui0Z0Ui0Z0Ui0Z0Ui0Z0Ui0Z0Ui0Z0Ui09BUlpUHR2ptkpavhrGshbE4/NuNmk/qydmn7J7OX3Y+Zi8vbz81tYWVwxy2CyVqrI8Y4j1hENm9Z3e76LfLfzC1ez4L/ABn2LL7Qnr8AWJmnubreaygsBz7KYmks0nuXSNlEFajiCtipIaQto4ZjLFdxc0Cxa2PXQG98xXnYWvlc78RFH6rfndHC1n4RuPp9Vmq/FxOY7U8VPY2IZ9PMWjraDa3xWhDE6NrjqJ2WdNM2VwpoHqW/xjB4JRNTwxsjnZG2Vpa0NvcuAGnYS0g+IWVBkSRua8kkXS158eOQOjaAHAWsxwtCySKtL2BxZDduZoJY7LJe19jcD0WhnSHqR6Ss7CjaY5C4d31SuETH8lrJ5ImTGJoc0PAOzHOtcjS6hnOcZWNBItTwWsET3EA0lcOY1FVTsp5KGGMPDrObuC1pP1Ry5queGWFmsPKthlileGFg3XeHsKjfVzxSXdHBmNiT1tbNDj22F1dkZb+gwjkqnGxGGdwduGqDHxfTkj9GxiMkC+cZgCd/Y891A4s1XrP37VMZMJ26Yr78lOxjD44sRpomAdFK6J+U6jV5Dm69mgPmuxZD34rtR3FqM2OxmU0NGxo/FQeImNZVzsYA1oLbACwF2NOgTvZ7i6EEpTPaGzEBSuDIGS1RZI1r2iFzrOAIvmbrYqntNzmsFGt1b2Yxr5TqF7H+lSNfq7uc4ejiE/DuwHySMuzyPNKzq2lC1JpKixsdjoqpGWFbHJRXo3DGIdLFlcbuZ1SfrD6LvTTxBXmcuHpybcFemxJupHvyFgMarMznu+s9zvK9m/Cy9BhxaWAeS8/my6nk+ap86fpIWmql/Vd4LjhsgHdb3iKvrIoKL5G1zs0XXtGX2syPLe227l5aCOJ73dQ1v9V6jIllYxnTBO3hfgsfjNZVyOiNWHNIcAy8ZZcFzS619+xakMcLGO6ZvZZM8sz3t6oI9lLQ8X4qaXFYpx7Iha145sc9+bzG/kkMaDq47h5rQyp+llB3kP7V9NhYj+XzMt0c9PnFts2STN63B8ylhIXaGnkFMuiDRI4cObfwKzfAc7WUVc97BI1rQ4sJsHgRklpNja6dz2kzMANJHs9wEMhIsf8Aif4P4gp5qgRR0YpXuY7LI1zXkWFyNWC2iryoJWM1PcSPP/quxZonSaWMDT4j/iRwM21XXQufme5rhmO7iHuBNvMKWZ/qjcBsoYX+6RhO6oouHaqwj+TyA3AvbQd+a9rLSdmwdP8AUs1uHPrA0laHieQf/WoYwblgiB8S86egv5rLxx+WkPrWnkn81GPCvmonFOFzurZ3shkc1xbZwaSDZjQbFOdn5MTIQHOAKUz8eV8xLWkhL4CY5tc9rgWuEDgWkWIOZm4Ue1HtfE1zTYtS7La5sxa4UaP9KpOEVIL/AJiX23G+Q7ZibpyHLgDAC4JSXFnLyQw8qDnTw3FhJHZdbIulqAVqeHsV6J2Y7FmU+III/msXtCDWNvFbfZ0+km/BZ3ED1W+C1MfcLKydiq/OmqSlrjzcWQRa6HKYziOuaA1tS4NAAAyx6ACwHsrMd2XETdLSb2nKBV/JIfUVdW5jHvfO9tywANuNiSLAcgu+jw4zSTsDsonImynADchdxplSXg1mfpCywLw0XaCdsum5KnhNg0kRHZQzHT6gZRunGVleynFpZBTEGMdVmUg3aWgkX5hL+jYzp9P7uVf6TkNgvfTx3JGFwVZZJHTCUxv6sgawFrtLWLiNND2FWZIxmvBkIsKvHOQ5hbGDRSpKOqpS2UMlgc3QPyaDNpYmxGvepukxskaNQKiGZGMdZaR5qOaeot8rBkb1z8+NOuTY6jv0QWwH8ve/ggOmA69beKn0WKYnNdkU8slhrlay4G1ybXSs2HjQ0X0E1FmZM1hllVbXStkz539OH3zHV+cG2t9zfRPdCIw1+2vgketIJb/dfxVxLimLNlbC6aUSO1azJHmIN9tPsn0WcMbELDIKoetaLsrLDxGbs+pV7q2qimfJ0ro6g3a9xDb9lwRa3YE43EhlhAbu3uSZypYpiXbO706OJq/tqnW92P8ApUB2VF4Kw9qS+PyUJjlptbQpZjnWbXc67S5as2gmMAc1n5BAO60sUEjZO49T5XPbycfQ6hVYE2qNp9nuVnaEOmQ+9Z/OtTUsvSjOjUjSjOjUjStF+Tx35+z3H/csntc/4fatTskf5lo8ZtiFLOGi89JNI23aQ0nQe80DzCzMaQ40zT3OAWlkM9KhcP3NJ+/aFSV8n6ChP9r/ALj0wx354n74S7m/kAPP+ypfFOJTUtFQx0z+iL2XcQBc2a09o5uuq8aFuRO8v33VuRM7HhjazbZL4AxOeqFVT1MhlaYdMwFxmu07LmdA3Hc1zfFdwZnZDXNebFKDwQ41GH1tLu4DpWDvLRYD95g9Srcs9PIZKqsQdTHki9qmcDVQpqN1W/8AW1EUQ9zO1hP+Z/oodoO60wYO4KXZ46MJee8j3fdpM+DXxoR26hcKnbSwF/TOLKbcqsGu/hRdi3neXP37VFjxDpcda6/VEpjH7kZb990aNGDXtXBIH5wPnSpuJpPz2p/vnLT7ONY7VndoC8h3rVdnT2pJaUZ0akaUqM3NlwuoLobZWw4co8xN9ms+JI/4Xn+05qAAXoezIeXH1Kx4yw6zukA02PePwSeDkdN2k8H5pzOx+o3UOQvP66HKe5ekjksLzUkdFRM6stV0jOi0UtD+T6oayuY57msGR+riGjbmVmdqAuioLR7MIbLZSsEx4UuKTPLgYZZnseQQRYvOV9+QPwJS8uP1MZviAr4cjp5B8CT81f8AH/QMw8wwyRu+fzhrXtJGd7nEWB2F0th63T6nDuTOX02waWkc37zaYcafEaSmb8pjgmhblc19uQBGpGmgN1Nj5MWZx02CoPZHlQtBcAR4pzDWU+GR1ErquKaV8eVjGW3AOUCxN7kjwRPI/Le0aaARBGzEY46wSR3LPfk4xEQ1jQ8hrJGOY4kgAG2ZpJPhbzTfaERdFY5CV7PlDJqPBU/8o1REyCmo6d7XNaXSkscCAbnLt3lxS+FG573PcExmvYxjY2HbyWqpcZpzAyvMkfStoy0sztzEjrZbXvfMCPNJuifrMVGtSbbLHoEti9K8wwHM6oiIlEL3SX6UgEMJuS4g6LdnAbAQRfksOEkzCjXmlYs0tnmDpBMQ83kFrPP1hbRWYjh0hQryUMpp6ps35qLnTNpekZkWilaYZT/SPkOZS08waEzBCXEL07hTDMsdzudT4ry88pleXL1MEQiYGq7xKjEjSFSrV5jjmEGMkEdX+H8FrYmZf4Xc/NZOZh/ubwspV0pae5bDZLWM+MhRMystV0kPAO64aPKkLHCLC1uxc2qkb3aRHC0G4C4GtHCk57jyiSFrtwgtaeUNe4cIjgaNggMaEF7jylvAIsVI0VEWOEmKMN2FlxoDeF1zi7lcMLb3tquaW3a7rdVJx1jopHdQFhDdNkDZB3SgV3UjSrKhor6u/wDVRJMAFdHCSVuOGcELnBzhtsOX4rBy8rqHS3j5r0GLiiIWefkvQoIg0ABJJxOIQq7FMMbKO9CFgMY4fcwmw05dn4J6DMczZ24+KSnw2v3bsVlKzC9dNDyP8lrRZAcLBtZEuMWmiKVVNTObuEwHgpcsITJKlajS5mRaKRmRaKRmRaKRmRaKRmRaKRmRaKXRco1IpSqeic5QdIApiMlXOH4VyGY8+xKT5TWcn2d6cgxHP4WzwLhwkhzv++Cx5sl0u3A8Frw47YuOVuKSlDBYJdMKQhCEIQhCZqKZrxYhCFnMU4ZDr5V1ri02FxzQ4UVlK/h5zew+lwnGZrh+oX8EnJhMP6dlSVOC82+icZmsPfXrSb8F47rVbLhFuY8Qmmzh3G6WdjlvIpMOwo9hCn1fFV9JIOFuR1QudIrowpyOqEdIpbcKPaQjq+S70lKhwfxPkqn5LW8kK5mK48AqzpcFPY23xSj85g43TTMB3fsr/DuGnOtcX8dvRJyZcjuNk7HiRt53Wtw3h9rLEpVMq7jjAFghCWhCEIQhCEIQhCEITckDXbhCFAqMFjd2IQq2bhgHZCFAl4T8D5KYkcOCfeoljTyAmDwkeQ9FLryfyKj0Y/4hdbwkeQ9EdaT+R96OlH/Ee5SoeFPAeSrLieSphoHAU+Dhpo3XF1WVPhUbexCFNYwDYIQlIQhCEIQhCF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s://online.berklee.edu/images/enroll_butt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21" y="2140054"/>
            <a:ext cx="14001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>
            <a:spLocks noChangeAspect="1"/>
          </p:cNvSpPr>
          <p:nvPr/>
        </p:nvSpPr>
        <p:spPr>
          <a:xfrm>
            <a:off x="2100269" y="3539994"/>
            <a:ext cx="286390" cy="346249"/>
          </a:xfrm>
          <a:prstGeom prst="rightArrow">
            <a:avLst/>
          </a:prstGeom>
          <a:solidFill>
            <a:srgbClr val="EEA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>
            <a:spLocks noChangeAspect="1"/>
          </p:cNvSpPr>
          <p:nvPr/>
        </p:nvSpPr>
        <p:spPr>
          <a:xfrm>
            <a:off x="3946733" y="3539994"/>
            <a:ext cx="286390" cy="346249"/>
          </a:xfrm>
          <a:prstGeom prst="rightArrow">
            <a:avLst/>
          </a:prstGeom>
          <a:solidFill>
            <a:srgbClr val="EEA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>
            <a:spLocks noChangeAspect="1"/>
          </p:cNvSpPr>
          <p:nvPr/>
        </p:nvSpPr>
        <p:spPr>
          <a:xfrm>
            <a:off x="5440326" y="3539994"/>
            <a:ext cx="286390" cy="346249"/>
          </a:xfrm>
          <a:prstGeom prst="rightArrow">
            <a:avLst/>
          </a:prstGeom>
          <a:solidFill>
            <a:srgbClr val="EEA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>
            <a:spLocks noChangeAspect="1"/>
          </p:cNvSpPr>
          <p:nvPr/>
        </p:nvSpPr>
        <p:spPr>
          <a:xfrm>
            <a:off x="7321380" y="3539994"/>
            <a:ext cx="286390" cy="346249"/>
          </a:xfrm>
          <a:prstGeom prst="rightArrow">
            <a:avLst/>
          </a:prstGeom>
          <a:solidFill>
            <a:srgbClr val="EEA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4590" y="237871"/>
            <a:ext cx="805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Residential Rates Approach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5450887"/>
              </p:ext>
            </p:extLst>
          </p:nvPr>
        </p:nvGraphicFramePr>
        <p:xfrm>
          <a:off x="940365" y="1471357"/>
          <a:ext cx="5155635" cy="472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562565" y="1505144"/>
            <a:ext cx="23233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AET/AGT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GT&amp;S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GRC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7766" y="1752600"/>
            <a:ext cx="1706809" cy="381000"/>
          </a:xfrm>
          <a:prstGeom prst="rightArrow">
            <a:avLst/>
          </a:prstGeom>
          <a:solidFill>
            <a:srgbClr val="F8C32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81476" y="2783646"/>
            <a:ext cx="256252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Minimum Bill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Tier Collapse/Narrowing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E7/E8 Elimination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E6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New TOU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TOU </a:t>
            </a:r>
            <a:r>
              <a:rPr lang="en-US" sz="1600" dirty="0">
                <a:solidFill>
                  <a:srgbClr val="000000"/>
                </a:solidFill>
              </a:rPr>
              <a:t>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140" y="5044663"/>
            <a:ext cx="2323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Impact of the changes at the individual customer bill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436816" y="3400425"/>
            <a:ext cx="1706809" cy="381000"/>
          </a:xfrm>
          <a:prstGeom prst="rightArrow">
            <a:avLst/>
          </a:prstGeom>
          <a:solidFill>
            <a:srgbClr val="F8C32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484441" y="5048250"/>
            <a:ext cx="1706809" cy="381000"/>
          </a:xfrm>
          <a:prstGeom prst="rightArrow">
            <a:avLst/>
          </a:prstGeom>
          <a:solidFill>
            <a:srgbClr val="F8C32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2010" y="255309"/>
            <a:ext cx="7772400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Residential </a:t>
            </a:r>
            <a:r>
              <a:rPr lang="en-US" dirty="0">
                <a:solidFill>
                  <a:schemeClr val="bg1"/>
                </a:solidFill>
              </a:rPr>
              <a:t>Personas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51674" y="6354788"/>
            <a:ext cx="2133600" cy="365125"/>
          </a:xfrm>
        </p:spPr>
        <p:txBody>
          <a:bodyPr/>
          <a:lstStyle/>
          <a:p>
            <a:fld id="{3919FD3C-0998-E843-8B00-769374726A0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20267"/>
              </p:ext>
            </p:extLst>
          </p:nvPr>
        </p:nvGraphicFramePr>
        <p:xfrm>
          <a:off x="76200" y="1645921"/>
          <a:ext cx="1066800" cy="4231004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840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Living for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Today</a:t>
                      </a: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(In Need of Assistance)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F253F"/>
                          </a:solidFill>
                          <a:latin typeface="Arial"/>
                        </a:rPr>
                        <a:t>14%</a:t>
                      </a:r>
                      <a:endParaRPr lang="en-US" sz="1000" b="1" i="0" u="none" strike="noStrike" dirty="0">
                        <a:solidFill>
                          <a:srgbClr val="0F253F"/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38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Mix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renters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and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home owners. 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They receive 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late payment notices &amp;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call 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IVR frequently.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have medium-to-high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bills.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I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general,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are less likely  </a:t>
                      </a:r>
                    </a:p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 have the means to invest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 EE upgrades.</a:t>
                      </a: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34074"/>
              </p:ext>
            </p:extLst>
          </p:nvPr>
        </p:nvGraphicFramePr>
        <p:xfrm>
          <a:off x="2202015" y="1645415"/>
          <a:ext cx="1150785" cy="4221985"/>
        </p:xfrm>
        <a:graphic>
          <a:graphicData uri="http://schemas.openxmlformats.org/drawingml/2006/table">
            <a:tbl>
              <a:tblPr/>
              <a:tblGrid>
                <a:gridCol w="1150785"/>
              </a:tblGrid>
              <a:tr h="828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Style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Seekers</a:t>
                      </a:r>
                    </a:p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(Convenience Driven)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5</a:t>
                      </a:r>
                      <a:r>
                        <a:rPr lang="en-US" sz="1000" b="1" i="0" u="none" strike="noStrike" dirty="0" smtClean="0">
                          <a:solidFill>
                            <a:srgbClr val="0F253F"/>
                          </a:solidFill>
                          <a:latin typeface="Arial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rgbClr val="0F253F"/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6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These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young, </a:t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pre-family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households renting in the Bay Area/North Coast. 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They are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likely to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soon enter a new life stage 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marriage/children)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&amp; own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home in the future.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Their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lifestyle leads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lower engagement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&amp;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is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accessible via email.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97489"/>
              </p:ext>
            </p:extLst>
          </p:nvPr>
        </p:nvGraphicFramePr>
        <p:xfrm>
          <a:off x="1097544" y="1645415"/>
          <a:ext cx="1112256" cy="4221985"/>
        </p:xfrm>
        <a:graphic>
          <a:graphicData uri="http://schemas.openxmlformats.org/drawingml/2006/table">
            <a:tbl>
              <a:tblPr/>
              <a:tblGrid>
                <a:gridCol w="1112256"/>
              </a:tblGrid>
              <a:tr h="828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Stable Living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Sustaining Renters)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F253F"/>
                          </a:solidFill>
                          <a:latin typeface="Arial"/>
                        </a:rPr>
                        <a:t>11%</a:t>
                      </a:r>
                      <a:endParaRPr lang="en-US" sz="1000" b="1" i="0" u="none" strike="noStrike" dirty="0">
                        <a:solidFill>
                          <a:srgbClr val="0F253F"/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6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Primarily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renters living in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temperate areas.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These households are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typically of family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stage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&amp;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beyond.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rely on relatively low income, but are able to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manage their money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 They are often on CARE, but do not miss payments.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2582"/>
              </p:ext>
            </p:extLst>
          </p:nvPr>
        </p:nvGraphicFramePr>
        <p:xfrm>
          <a:off x="3332736" y="1645122"/>
          <a:ext cx="1163064" cy="4222278"/>
        </p:xfrm>
        <a:graphic>
          <a:graphicData uri="http://schemas.openxmlformats.org/drawingml/2006/table">
            <a:tbl>
              <a:tblPr/>
              <a:tblGrid>
                <a:gridCol w="1163064"/>
              </a:tblGrid>
              <a:tr h="828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Eco-Active </a:t>
                      </a:r>
                      <a:b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Go-Getters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Energy Efficient </a:t>
                      </a:r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</a:br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City 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Dwellers)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6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Mix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renters and homeowners living in the Bay Area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North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Coast.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While low engaged, these customers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have low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bills, low cost to serve,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and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efficient energy usage when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compared to other similar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households.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78719"/>
              </p:ext>
            </p:extLst>
          </p:nvPr>
        </p:nvGraphicFramePr>
        <p:xfrm>
          <a:off x="4495801" y="1642150"/>
          <a:ext cx="1142999" cy="4225250"/>
        </p:xfrm>
        <a:graphic>
          <a:graphicData uri="http://schemas.openxmlformats.org/drawingml/2006/table">
            <a:tbl>
              <a:tblPr/>
              <a:tblGrid>
                <a:gridCol w="1142999"/>
              </a:tblGrid>
              <a:tr h="831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Gadget Family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High End EE </a:t>
                      </a:r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Opportunity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rgbClr val="0F253F"/>
                          </a:solidFill>
                          <a:latin typeface="Arial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rgbClr val="0F253F"/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6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More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affluent,  established homeowners with large homes and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above norm energy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usage for their requirements.  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Confronted 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with a lack of time,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these customers are generally not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focused on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usage, but will engage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given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 right product/message.</a:t>
                      </a: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75005"/>
              </p:ext>
            </p:extLst>
          </p:nvPr>
        </p:nvGraphicFramePr>
        <p:xfrm>
          <a:off x="7924800" y="1645920"/>
          <a:ext cx="1140790" cy="4221479"/>
        </p:xfrm>
        <a:graphic>
          <a:graphicData uri="http://schemas.openxmlformats.org/drawingml/2006/table">
            <a:tbl>
              <a:tblPr/>
              <a:tblGrid>
                <a:gridCol w="1140790"/>
              </a:tblGrid>
              <a:tr h="85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Beyond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Their Means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(Need Support)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34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Homeowners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who struggle with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managing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money.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often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receive late payment notices and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many are on CARE.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live in moderately sized homes with high energy bills.  Similar to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 Gadget Family, they use energy at a higher rate than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their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peers.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39604"/>
              </p:ext>
            </p:extLst>
          </p:nvPr>
        </p:nvGraphicFramePr>
        <p:xfrm>
          <a:off x="5638800" y="1645921"/>
          <a:ext cx="1156180" cy="4223579"/>
        </p:xfrm>
        <a:graphic>
          <a:graphicData uri="http://schemas.openxmlformats.org/drawingml/2006/table">
            <a:tbl>
              <a:tblPr/>
              <a:tblGrid>
                <a:gridCol w="1156180"/>
              </a:tblGrid>
              <a:tr h="79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Way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Wired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Established &amp; Savvy</a:t>
                      </a:r>
                      <a:r>
                        <a:rPr lang="en-US" sz="1000" b="1" i="1" u="none" strike="noStrike" dirty="0">
                          <a:solidFill>
                            <a:srgbClr val="C5BE97"/>
                          </a:solidFill>
                          <a:latin typeface="Arial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22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910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Customers are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more affluent, established households living in the Bay Area or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North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Coast.  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typically have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higher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bills,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yet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are savvy about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their usage and utility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company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offers.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Rebate use is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well established.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There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are fewer enrolled in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My Energy  </a:t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and E-Bill.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32831"/>
              </p:ext>
            </p:extLst>
          </p:nvPr>
        </p:nvGraphicFramePr>
        <p:xfrm>
          <a:off x="6766843" y="1645921"/>
          <a:ext cx="1157957" cy="4221480"/>
        </p:xfrm>
        <a:graphic>
          <a:graphicData uri="http://schemas.openxmlformats.org/drawingml/2006/table">
            <a:tbl>
              <a:tblPr/>
              <a:tblGrid>
                <a:gridCol w="1157957"/>
              </a:tblGrid>
              <a:tr h="828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Heart &amp; Home</a:t>
                      </a:r>
                      <a:b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en-US" sz="1000" b="1" i="1" u="none" strike="noStrike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(</a:t>
                      </a:r>
                      <a:r>
                        <a:rPr lang="en-US" sz="1000" b="1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/>
                        </a:rPr>
                        <a:t>Mainstream Homeowner)</a:t>
                      </a:r>
                      <a:endParaRPr lang="en-US" sz="1000" b="1" i="0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/>
                      </a:endParaRP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69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F253F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5780" marR="5780" marT="57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64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Low-to-moderate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income homeowners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living in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smaller homes.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tend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 engage with PG&amp;E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through more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traditional channels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(pay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by check,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lower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My Energy </a:t>
                      </a:r>
                      <a:b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enrollment).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80" marR="5780" marT="5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53085" y="1159176"/>
            <a:ext cx="7940181" cy="24793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New customer level data for direct targeting &amp; </a:t>
            </a:r>
          </a:p>
          <a:p>
            <a:pPr marL="0" indent="0">
              <a:buFont typeface="Arial"/>
              <a:buNone/>
            </a:pPr>
            <a:r>
              <a:rPr lang="en-US" sz="1600" b="1" dirty="0" smtClean="0"/>
              <a:t>geographic targeting</a:t>
            </a:r>
          </a:p>
          <a:p>
            <a:r>
              <a:rPr lang="en-US" sz="1400" dirty="0" smtClean="0"/>
              <a:t>19 dominant countries of origin</a:t>
            </a:r>
          </a:p>
          <a:p>
            <a:r>
              <a:rPr lang="en-US" sz="1400" dirty="0" smtClean="0"/>
              <a:t>7 language usage segmentations</a:t>
            </a:r>
          </a:p>
          <a:p>
            <a:r>
              <a:rPr lang="en-US" sz="1400" dirty="0" smtClean="0"/>
              <a:t>Hispanic and </a:t>
            </a:r>
            <a:r>
              <a:rPr lang="en-US" sz="1400" dirty="0" err="1" smtClean="0"/>
              <a:t>Asianicity</a:t>
            </a:r>
            <a:r>
              <a:rPr lang="en-US" sz="1400" dirty="0" smtClean="0"/>
              <a:t> levels of acculturation</a:t>
            </a:r>
          </a:p>
          <a:p>
            <a:endParaRPr lang="en-US" sz="1400" dirty="0" smtClean="0"/>
          </a:p>
          <a:p>
            <a:pPr>
              <a:buFont typeface="Arial"/>
              <a:buNone/>
            </a:pPr>
            <a:r>
              <a:rPr lang="en-US" sz="1600" b="1" dirty="0" smtClean="0"/>
              <a:t>Applications</a:t>
            </a:r>
          </a:p>
          <a:p>
            <a:r>
              <a:rPr lang="en-US" sz="1400" dirty="0" smtClean="0"/>
              <a:t>In-language direct communications</a:t>
            </a:r>
          </a:p>
          <a:p>
            <a:r>
              <a:rPr lang="en-US" sz="1400" dirty="0" smtClean="0"/>
              <a:t>In-language media buys</a:t>
            </a:r>
          </a:p>
          <a:p>
            <a:r>
              <a:rPr lang="en-US" sz="1400" dirty="0" smtClean="0"/>
              <a:t>Go local location selection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Font typeface="Arial"/>
              <a:buNone/>
            </a:pPr>
            <a:endParaRPr lang="en-US" sz="1400" dirty="0" smtClean="0">
              <a:solidFill>
                <a:srgbClr val="575757"/>
              </a:solidFill>
            </a:endParaRPr>
          </a:p>
          <a:p>
            <a:endParaRPr lang="en-US" sz="1200" dirty="0" smtClean="0">
              <a:solidFill>
                <a:srgbClr val="575757"/>
              </a:solidFill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575757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11993"/>
              </p:ext>
            </p:extLst>
          </p:nvPr>
        </p:nvGraphicFramePr>
        <p:xfrm>
          <a:off x="4653046" y="1541722"/>
          <a:ext cx="4614705" cy="2454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5249938" imgH="1872619" progId="Word.Document.12">
                  <p:embed/>
                </p:oleObj>
              </mc:Choice>
              <mc:Fallback>
                <p:oleObj name="Document" r:id="rId5" imgW="5249938" imgH="18726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046" y="1541722"/>
                        <a:ext cx="4614705" cy="24548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81557"/>
              </p:ext>
            </p:extLst>
          </p:nvPr>
        </p:nvGraphicFramePr>
        <p:xfrm>
          <a:off x="827517" y="3980267"/>
          <a:ext cx="8229599" cy="2655611"/>
        </p:xfrm>
        <a:graphic>
          <a:graphicData uri="http://schemas.openxmlformats.org/drawingml/2006/table">
            <a:tbl>
              <a:tblPr/>
              <a:tblGrid>
                <a:gridCol w="2941819"/>
                <a:gridCol w="868029"/>
                <a:gridCol w="100508"/>
                <a:gridCol w="4319243"/>
              </a:tblGrid>
              <a:tr h="4403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Hispanic Language Usage Segment </a:t>
                      </a:r>
                    </a:p>
                  </a:txBody>
                  <a:tcPr marL="10210" marR="10210" marT="13613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Segment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10" marR="10210" marT="13613" marB="0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HL1: English Dependent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Individualized Hispanic Language Usage Segment indicates the overall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HL2: Bi-Lingual English Preferred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 preference (English versus Spanish) for individuals. The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HL3: Bi-Lingual English &amp; Spanish Equally Used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segments are based on the language capabilities of the individual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HL4: Bi-Lingual Spanish Preferred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Hispanic, overall capability of their household and the language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HL5: Spanish Dependent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 of their Hispanic neighbors.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Only for Dominant Region:  Hispanic</a:t>
                      </a:r>
                    </a:p>
                  </a:txBody>
                  <a:tcPr marL="10210" marR="10210" marT="1361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82010" y="255309"/>
            <a:ext cx="7772400" cy="685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Enhanced Language Preference Data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6333" y="350228"/>
            <a:ext cx="80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cs typeface="Arial MT Bd"/>
              </a:rPr>
              <a:t>Leveraging Usage Data - Example</a:t>
            </a:r>
            <a:endParaRPr lang="en-US" sz="3600" dirty="0">
              <a:solidFill>
                <a:srgbClr val="FFFFFF"/>
              </a:solidFill>
              <a:cs typeface="Arial MT Bd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8" y="1165654"/>
            <a:ext cx="3674578" cy="4784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23236" y="4851009"/>
            <a:ext cx="3019381" cy="1803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90978" y="1367233"/>
            <a:ext cx="35872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CARE Retention for High Energy Users: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Segmentation: </a:t>
            </a:r>
            <a:r>
              <a:rPr lang="en-US" dirty="0" smtClean="0"/>
              <a:t>CARE customers who exceed 400% of their monthly baseline allowance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Objective: </a:t>
            </a:r>
            <a:r>
              <a:rPr lang="en-US" dirty="0" smtClean="0"/>
              <a:t>Notify impacted customers that they must complete a verification process to stay in the program and educate them about baseline allowance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Results: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3% increase in customers adhering to program guidelines to retain CARE discount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685" y="322932"/>
            <a:ext cx="805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 MT Bd"/>
                <a:cs typeface="Arial MT Bd"/>
              </a:rPr>
              <a:t>Leveraging Multiple Sources of Data </a:t>
            </a:r>
            <a:endParaRPr lang="en-US" sz="3600" dirty="0">
              <a:solidFill>
                <a:srgbClr val="FFFFFF"/>
              </a:solidFill>
              <a:latin typeface="Arial MT Bd"/>
              <a:cs typeface="Arial MT B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2849" y="1198417"/>
            <a:ext cx="46672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Communities of Color Outreach:</a:t>
            </a:r>
          </a:p>
          <a:p>
            <a:endParaRPr lang="en-US" b="1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Segmentation: </a:t>
            </a:r>
            <a:r>
              <a:rPr lang="en-US" dirty="0" smtClean="0"/>
              <a:t>Six ethnic groups targeted by income level and current program participation (22 versions total)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Objective: </a:t>
            </a:r>
            <a:r>
              <a:rPr lang="en-US" dirty="0" smtClean="0"/>
              <a:t>Communicate with ethnic customers in-language about ways to make smart energy choices.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Integration: </a:t>
            </a:r>
            <a:r>
              <a:rPr lang="en-US" dirty="0" smtClean="0"/>
              <a:t>CARE, ESA, </a:t>
            </a:r>
            <a:r>
              <a:rPr lang="en-US" dirty="0" err="1" smtClean="0"/>
              <a:t>SmartRate</a:t>
            </a:r>
            <a:r>
              <a:rPr lang="en-US" dirty="0" smtClean="0"/>
              <a:t>, Energy Upgrade CA, Billing Options, Home Energy Checkup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Results: </a:t>
            </a:r>
            <a:r>
              <a:rPr lang="en-US" dirty="0" smtClean="0">
                <a:cs typeface="Arial" panose="020B0604020202020204" pitchFamily="34" charset="0"/>
              </a:rPr>
              <a:t>Direct </a:t>
            </a:r>
            <a:r>
              <a:rPr lang="en-US" dirty="0">
                <a:cs typeface="Arial" panose="020B0604020202020204" pitchFamily="34" charset="0"/>
              </a:rPr>
              <a:t>outreach to 1 million customers in 6 ethnic groups, average email open rates of 32.85% and Click-through rate of 3.18%. Industry Average: Open Rate  20%, CTR 1.77%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9"/>
          <a:stretch/>
        </p:blipFill>
        <p:spPr bwMode="auto">
          <a:xfrm>
            <a:off x="841679" y="1194296"/>
            <a:ext cx="1968483" cy="4469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2" y="1194296"/>
            <a:ext cx="1815595" cy="4258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4" y="2329431"/>
            <a:ext cx="1899065" cy="4411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81" y="253374"/>
            <a:ext cx="7884942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Rate Reform ME&amp;O to-date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89" y="1111019"/>
            <a:ext cx="3994199" cy="4916342"/>
          </a:xfrm>
        </p:spPr>
        <p:txBody>
          <a:bodyPr/>
          <a:lstStyle/>
          <a:p>
            <a:r>
              <a:rPr lang="en-US" sz="2200" dirty="0" smtClean="0"/>
              <a:t>Phase II Rate Reform (2014)</a:t>
            </a:r>
          </a:p>
          <a:p>
            <a:pPr marL="630238" lvl="1"/>
            <a:r>
              <a:rPr lang="en-US" sz="1600" dirty="0" smtClean="0"/>
              <a:t>Wave 1 August:  versioned by impact 10-15% &amp; 15-20% </a:t>
            </a:r>
          </a:p>
          <a:p>
            <a:pPr marL="630238" lvl="1"/>
            <a:r>
              <a:rPr lang="en-US" sz="1600" dirty="0" smtClean="0"/>
              <a:t>Waves 2 &amp; 3</a:t>
            </a:r>
          </a:p>
          <a:p>
            <a:pPr marL="1030288" lvl="2"/>
            <a:r>
              <a:rPr lang="en-US" sz="1200" dirty="0" smtClean="0"/>
              <a:t>Income qualified Non-CARE</a:t>
            </a:r>
          </a:p>
          <a:p>
            <a:pPr marL="1030288" lvl="2"/>
            <a:r>
              <a:rPr lang="en-US" sz="1200" dirty="0" smtClean="0"/>
              <a:t>Income qualified CARE</a:t>
            </a:r>
          </a:p>
          <a:p>
            <a:pPr marL="1030288" lvl="2"/>
            <a:r>
              <a:rPr lang="en-US" sz="1200" dirty="0" smtClean="0"/>
              <a:t>General Market</a:t>
            </a:r>
          </a:p>
          <a:p>
            <a:r>
              <a:rPr lang="en-US" sz="2200" dirty="0" smtClean="0"/>
              <a:t>Summer </a:t>
            </a:r>
            <a:r>
              <a:rPr lang="en-US" sz="2200" dirty="0"/>
              <a:t>Heat </a:t>
            </a:r>
            <a:r>
              <a:rPr lang="en-US" sz="2200" dirty="0" smtClean="0"/>
              <a:t>(2014/2015)</a:t>
            </a:r>
            <a:endParaRPr lang="en-US" sz="2200" dirty="0"/>
          </a:p>
          <a:p>
            <a:pPr lvl="1"/>
            <a:r>
              <a:rPr lang="en-US" sz="1600" dirty="0"/>
              <a:t>Most-Impacted, General Market </a:t>
            </a:r>
          </a:p>
          <a:p>
            <a:pPr lvl="1"/>
            <a:r>
              <a:rPr lang="en-US" sz="1600" dirty="0"/>
              <a:t>Direct Mail with summer heat tips</a:t>
            </a:r>
          </a:p>
          <a:p>
            <a:pPr lvl="1"/>
            <a:r>
              <a:rPr lang="en-US" sz="1600" dirty="0"/>
              <a:t>Targeted digital and radio </a:t>
            </a:r>
            <a:r>
              <a:rPr lang="en-US" sz="1600" dirty="0" smtClean="0"/>
              <a:t>ads</a:t>
            </a:r>
          </a:p>
          <a:p>
            <a:r>
              <a:rPr lang="en-US" sz="2200" dirty="0"/>
              <a:t>Minimum Bill (Sept, 2015 )</a:t>
            </a:r>
          </a:p>
          <a:p>
            <a:pPr lvl="1"/>
            <a:r>
              <a:rPr lang="en-US" sz="1600" dirty="0"/>
              <a:t>Non-CARE NEM</a:t>
            </a:r>
          </a:p>
          <a:p>
            <a:pPr lvl="1"/>
            <a:r>
              <a:rPr lang="en-US" sz="1600" dirty="0"/>
              <a:t>CARE NEM</a:t>
            </a:r>
          </a:p>
          <a:p>
            <a:pPr lvl="1"/>
            <a:r>
              <a:rPr lang="en-US" sz="1600" dirty="0"/>
              <a:t>Non-CARE Non-NEM</a:t>
            </a:r>
          </a:p>
          <a:p>
            <a:pPr lvl="1"/>
            <a:r>
              <a:rPr lang="en-US" sz="1600" dirty="0"/>
              <a:t>CARE </a:t>
            </a:r>
            <a:r>
              <a:rPr lang="en-US" sz="1600" dirty="0" smtClean="0"/>
              <a:t>Non-NEM</a:t>
            </a:r>
          </a:p>
          <a:p>
            <a:r>
              <a:rPr lang="en-US" sz="2200" dirty="0"/>
              <a:t>Minimum Bill (Feb, 2015)</a:t>
            </a:r>
          </a:p>
          <a:p>
            <a:pPr lvl="1"/>
            <a:r>
              <a:rPr lang="en-US" sz="1600" dirty="0"/>
              <a:t>Non-NEM</a:t>
            </a:r>
          </a:p>
          <a:p>
            <a:pPr lvl="1"/>
            <a:r>
              <a:rPr lang="en-US" sz="1600" dirty="0"/>
              <a:t>NEM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8382" y="1108671"/>
            <a:ext cx="3828670" cy="49163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Tier 1/2</a:t>
            </a:r>
          </a:p>
          <a:p>
            <a:pPr lvl="1"/>
            <a:r>
              <a:rPr lang="en-US" sz="1600" dirty="0" smtClean="0"/>
              <a:t>Income Qualified Non-CARE – CARE &amp; Home Energy Check-up</a:t>
            </a:r>
          </a:p>
          <a:p>
            <a:pPr lvl="1"/>
            <a:r>
              <a:rPr lang="en-US" sz="1600" dirty="0" smtClean="0"/>
              <a:t>CARE Customers – Home Energy Check up and ESA</a:t>
            </a:r>
          </a:p>
          <a:p>
            <a:pPr lvl="1"/>
            <a:r>
              <a:rPr lang="en-US" sz="1600" dirty="0" smtClean="0"/>
              <a:t>General Market – Home Energy Check up &amp; Balanced Payment Plan </a:t>
            </a:r>
          </a:p>
          <a:p>
            <a:pPr lvl="1"/>
            <a:r>
              <a:rPr lang="en-US" sz="1600" dirty="0" smtClean="0"/>
              <a:t>CCA, NEM &amp; ESA Customers – Home Energy Check-up </a:t>
            </a:r>
          </a:p>
          <a:p>
            <a:r>
              <a:rPr lang="en-US" sz="2200" dirty="0" smtClean="0"/>
              <a:t>E7 Elimination</a:t>
            </a:r>
            <a:endParaRPr lang="en-US" sz="2200" dirty="0"/>
          </a:p>
          <a:p>
            <a:pPr lvl="1"/>
            <a:r>
              <a:rPr lang="en-US" sz="1600" dirty="0"/>
              <a:t>NEM Customers (3 versions)</a:t>
            </a:r>
          </a:p>
          <a:p>
            <a:pPr lvl="1"/>
            <a:r>
              <a:rPr lang="en-US" sz="1600" dirty="0"/>
              <a:t>Non-NEM Customers (5 versions)</a:t>
            </a:r>
          </a:p>
          <a:p>
            <a:pPr lvl="1"/>
            <a:r>
              <a:rPr lang="en-US" sz="1600" dirty="0"/>
              <a:t>Customers with disabled SmartMeters or no SmartMeter</a:t>
            </a:r>
          </a:p>
          <a:p>
            <a:pPr marL="342900" lvl="2" indent="-342900"/>
            <a:r>
              <a:rPr lang="en-US" sz="2200" dirty="0" smtClean="0"/>
              <a:t>E8 Elimination</a:t>
            </a:r>
            <a:endParaRPr lang="en-US" sz="2200" dirty="0"/>
          </a:p>
          <a:p>
            <a:pPr lvl="1"/>
            <a:r>
              <a:rPr lang="en-US" sz="1600" dirty="0"/>
              <a:t>NEM customers  </a:t>
            </a:r>
          </a:p>
          <a:p>
            <a:pPr lvl="1"/>
            <a:r>
              <a:rPr lang="en-US" sz="1600" dirty="0"/>
              <a:t>Non-NEM Customers (8 versions)</a:t>
            </a:r>
          </a:p>
          <a:p>
            <a:pPr lvl="1"/>
            <a:endParaRPr lang="en-US" sz="24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9310" y="269771"/>
            <a:ext cx="805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TOU Targeted Outreach</a:t>
            </a:r>
          </a:p>
        </p:txBody>
      </p:sp>
      <p:sp>
        <p:nvSpPr>
          <p:cNvPr id="9" name="Rectangle 8"/>
          <p:cNvSpPr/>
          <p:nvPr/>
        </p:nvSpPr>
        <p:spPr>
          <a:xfrm>
            <a:off x="949412" y="2343731"/>
            <a:ext cx="25187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Needs First</a:t>
            </a:r>
          </a:p>
          <a:p>
            <a:pPr lvl="0" algn="ctr"/>
            <a:endParaRPr lang="en-US" sz="16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1600" b="1" dirty="0" smtClean="0"/>
              <a:t>Personas</a:t>
            </a:r>
          </a:p>
          <a:p>
            <a:pPr lvl="0" algn="ctr"/>
            <a:r>
              <a:rPr lang="en-US" sz="1600" dirty="0" smtClean="0"/>
              <a:t>Living for Today</a:t>
            </a:r>
          </a:p>
          <a:p>
            <a:pPr lvl="0" algn="ctr"/>
            <a:r>
              <a:rPr lang="en-US" sz="1600" dirty="0" smtClean="0"/>
              <a:t>Beyond Their Means</a:t>
            </a:r>
          </a:p>
          <a:p>
            <a:pPr lvl="0" algn="ctr"/>
            <a:endParaRPr lang="en-US" sz="1600" dirty="0"/>
          </a:p>
          <a:p>
            <a:pPr lvl="0" algn="ctr"/>
            <a:endParaRPr lang="en-US" sz="1600" dirty="0"/>
          </a:p>
          <a:p>
            <a:pPr lvl="0" algn="ctr"/>
            <a:r>
              <a:rPr lang="en-US" sz="1600" b="1" dirty="0" smtClean="0"/>
              <a:t>Motivations</a:t>
            </a:r>
          </a:p>
          <a:p>
            <a:pPr lvl="0" algn="ctr"/>
            <a:r>
              <a:rPr lang="en-US" sz="1600" dirty="0" smtClean="0"/>
              <a:t>Search for security</a:t>
            </a:r>
          </a:p>
          <a:p>
            <a:pPr lvl="0" algn="ctr"/>
            <a:r>
              <a:rPr lang="en-US" sz="1600" dirty="0" smtClean="0"/>
              <a:t>Open to Assistance</a:t>
            </a:r>
          </a:p>
          <a:p>
            <a:pPr lvl="0" algn="ctr"/>
            <a:r>
              <a:rPr lang="en-US" sz="1600" dirty="0" smtClean="0"/>
              <a:t>Bargain Hunters</a:t>
            </a:r>
          </a:p>
          <a:p>
            <a:pPr lvl="0" algn="ctr"/>
            <a:r>
              <a:rPr lang="en-US" sz="1600" dirty="0" smtClean="0"/>
              <a:t>Somewhat Fearful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347" y="1520548"/>
            <a:ext cx="639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PSYCHOGRAPHIC SEGMENTATION FOR TOU DEFAULT IN 2019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949412" y="4002780"/>
            <a:ext cx="7393717" cy="61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49412" y="5377839"/>
            <a:ext cx="7393717" cy="1288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68131" y="2165768"/>
            <a:ext cx="0" cy="3215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25452" y="2175298"/>
            <a:ext cx="6179" cy="3215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68131" y="2343731"/>
            <a:ext cx="259258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In It Together</a:t>
            </a:r>
          </a:p>
          <a:p>
            <a:pPr lvl="0" algn="ctr"/>
            <a:endParaRPr lang="en-US" sz="16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1600" b="1" dirty="0" smtClean="0"/>
              <a:t>Personas</a:t>
            </a:r>
          </a:p>
          <a:p>
            <a:pPr lvl="0" algn="ctr"/>
            <a:r>
              <a:rPr lang="en-US" sz="1600" dirty="0" smtClean="0"/>
              <a:t>Heart &amp; Home</a:t>
            </a:r>
          </a:p>
          <a:p>
            <a:pPr lvl="0" algn="ctr"/>
            <a:r>
              <a:rPr lang="en-US" sz="1600" dirty="0" smtClean="0"/>
              <a:t>Eco-Actives</a:t>
            </a:r>
          </a:p>
          <a:p>
            <a:pPr lvl="0" algn="ctr"/>
            <a:r>
              <a:rPr lang="en-US" sz="1600" dirty="0" smtClean="0"/>
              <a:t>Stable Living</a:t>
            </a:r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r>
              <a:rPr lang="en-US" sz="1600" b="1" dirty="0"/>
              <a:t>Motivations</a:t>
            </a:r>
          </a:p>
          <a:p>
            <a:pPr lvl="0" algn="ctr"/>
            <a:r>
              <a:rPr lang="en-US" sz="1600" dirty="0" smtClean="0"/>
              <a:t>Doing the right thing</a:t>
            </a:r>
          </a:p>
          <a:p>
            <a:pPr lvl="0" algn="ctr"/>
            <a:r>
              <a:rPr lang="en-US" sz="1600" dirty="0" smtClean="0"/>
              <a:t>Respect and responsibility</a:t>
            </a:r>
          </a:p>
          <a:p>
            <a:pPr lvl="0" algn="ctr"/>
            <a:r>
              <a:rPr lang="en-US" sz="1600" dirty="0" smtClean="0"/>
              <a:t>Part of community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7741" y="2343731"/>
            <a:ext cx="231303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Cool and Connected</a:t>
            </a:r>
          </a:p>
          <a:p>
            <a:pPr lvl="0" algn="ctr"/>
            <a:endParaRPr lang="en-US" sz="16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1600" b="1" dirty="0" smtClean="0"/>
              <a:t>Personas</a:t>
            </a:r>
          </a:p>
          <a:p>
            <a:pPr lvl="0" algn="ctr"/>
            <a:r>
              <a:rPr lang="en-US" sz="1600" dirty="0" smtClean="0"/>
              <a:t>Way Wired</a:t>
            </a:r>
          </a:p>
          <a:p>
            <a:pPr lvl="0" algn="ctr"/>
            <a:r>
              <a:rPr lang="en-US" sz="1600" dirty="0" smtClean="0"/>
              <a:t>Gadget Family</a:t>
            </a:r>
          </a:p>
          <a:p>
            <a:pPr lvl="0" algn="ctr"/>
            <a:r>
              <a:rPr lang="en-US" sz="1600" dirty="0" smtClean="0"/>
              <a:t>Style Seekers</a:t>
            </a:r>
          </a:p>
          <a:p>
            <a:pPr lvl="0" algn="ctr"/>
            <a:endParaRPr lang="en-US" sz="1600" dirty="0" smtClean="0"/>
          </a:p>
          <a:p>
            <a:pPr lvl="0" algn="ctr"/>
            <a:r>
              <a:rPr lang="en-US" sz="1600" b="1" dirty="0"/>
              <a:t>Motivations</a:t>
            </a:r>
          </a:p>
          <a:p>
            <a:pPr lvl="0" algn="ctr"/>
            <a:r>
              <a:rPr lang="en-US" sz="1600" dirty="0" smtClean="0"/>
              <a:t>Cool new thing</a:t>
            </a:r>
          </a:p>
          <a:p>
            <a:pPr lvl="0" algn="ctr"/>
            <a:r>
              <a:rPr lang="en-US" sz="1600" dirty="0" smtClean="0"/>
              <a:t>Proven to be a winner</a:t>
            </a:r>
          </a:p>
          <a:p>
            <a:pPr lvl="0" algn="ctr"/>
            <a:r>
              <a:rPr lang="en-US" sz="1600" dirty="0" smtClean="0"/>
              <a:t>Smart &amp; Savvy</a:t>
            </a:r>
            <a:endParaRPr lang="en-US" sz="1600" dirty="0"/>
          </a:p>
          <a:p>
            <a:pPr lvl="0" algn="ctr"/>
            <a:r>
              <a:rPr lang="en-US" sz="1600" dirty="0" smtClean="0"/>
              <a:t>Independent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37054" y="2162941"/>
            <a:ext cx="7406075" cy="123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37054" y="2705096"/>
            <a:ext cx="7406075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37054" y="2162941"/>
            <a:ext cx="3311" cy="322777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30771" y="2162941"/>
            <a:ext cx="0" cy="32148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3E8C77-FEFA-4955-8FD2-4E376BFDB459}"/>
</file>

<file path=customXml/itemProps2.xml><?xml version="1.0" encoding="utf-8"?>
<ds:datastoreItem xmlns:ds="http://schemas.openxmlformats.org/officeDocument/2006/customXml" ds:itemID="{48F6A65A-2AF1-4F18-B50A-06302983794F}"/>
</file>

<file path=customXml/itemProps3.xml><?xml version="1.0" encoding="utf-8"?>
<ds:datastoreItem xmlns:ds="http://schemas.openxmlformats.org/officeDocument/2006/customXml" ds:itemID="{63977810-3F6B-494D-8661-4BD7106FF0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19227</TotalTime>
  <Words>1405</Words>
  <Application>Microsoft Office PowerPoint</Application>
  <PresentationFormat>On-screen Show (4:3)</PresentationFormat>
  <Paragraphs>362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Document</vt:lpstr>
      <vt:lpstr>CPUC En Banc  on Time of Use Marketing, Education &amp; Outreach LIOB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Reform ME&amp;O to-date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Studio 19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Barajas</dc:creator>
  <cp:lastModifiedBy>max</cp:lastModifiedBy>
  <cp:revision>495</cp:revision>
  <cp:lastPrinted>2016-02-23T19:25:48Z</cp:lastPrinted>
  <dcterms:created xsi:type="dcterms:W3CDTF">2013-12-04T22:06:02Z</dcterms:created>
  <dcterms:modified xsi:type="dcterms:W3CDTF">2016-02-23T21:02:58Z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0x0101000BFEEC100252E44FB9BACF31BCC995F3</vt:lpwstr>
  </property>
</Properties>
</file>