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791" r:id="rId3"/>
    <p:sldId id="806" r:id="rId4"/>
    <p:sldId id="859" r:id="rId5"/>
    <p:sldId id="863" r:id="rId6"/>
    <p:sldId id="862" r:id="rId7"/>
    <p:sldId id="975" r:id="rId8"/>
    <p:sldId id="864" r:id="rId9"/>
    <p:sldId id="865" r:id="rId10"/>
    <p:sldId id="830" r:id="rId11"/>
    <p:sldId id="818" r:id="rId12"/>
    <p:sldId id="868" r:id="rId13"/>
    <p:sldId id="820" r:id="rId14"/>
    <p:sldId id="829" r:id="rId15"/>
    <p:sldId id="821" r:id="rId16"/>
    <p:sldId id="822" r:id="rId17"/>
    <p:sldId id="971" r:id="rId18"/>
    <p:sldId id="973" r:id="rId19"/>
    <p:sldId id="823" r:id="rId20"/>
    <p:sldId id="826" r:id="rId21"/>
    <p:sldId id="866" r:id="rId22"/>
    <p:sldId id="867" r:id="rId23"/>
    <p:sldId id="974" r:id="rId24"/>
    <p:sldId id="780" r:id="rId2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816">
          <p15:clr>
            <a:srgbClr val="A4A3A4"/>
          </p15:clr>
        </p15:guide>
        <p15:guide id="2" pos="192">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quel Cinat" initials="R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99"/>
    <a:srgbClr val="0033CC"/>
    <a:srgbClr val="3333FF"/>
    <a:srgbClr val="66FFFF"/>
    <a:srgbClr val="CCECFF"/>
    <a:srgbClr val="EBF7FF"/>
    <a:srgbClr val="0000CC"/>
    <a:srgbClr val="0000FF"/>
    <a:srgbClr val="0035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63F62-7690-4F04-8CA1-D7F8AD0A3BCD}" v="4" dt="2018-11-20T23:28:10.873"/>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9" autoAdjust="0"/>
    <p:restoredTop sz="98044" autoAdjust="0"/>
  </p:normalViewPr>
  <p:slideViewPr>
    <p:cSldViewPr>
      <p:cViewPr>
        <p:scale>
          <a:sx n="103" d="100"/>
          <a:sy n="103" d="100"/>
        </p:scale>
        <p:origin x="132" y="246"/>
      </p:cViewPr>
      <p:guideLst>
        <p:guide orient="horz" pos="816"/>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707" y="-8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2721"/>
          </a:xfrm>
          <a:prstGeom prst="rect">
            <a:avLst/>
          </a:prstGeom>
        </p:spPr>
        <p:txBody>
          <a:bodyPr vert="horz" lIns="93166" tIns="46583" rIns="93166" bIns="46583"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734" y="1"/>
            <a:ext cx="3038145" cy="462721"/>
          </a:xfrm>
          <a:prstGeom prst="rect">
            <a:avLst/>
          </a:prstGeom>
        </p:spPr>
        <p:txBody>
          <a:bodyPr vert="horz" lIns="93166" tIns="46583" rIns="93166" bIns="46583" rtlCol="0"/>
          <a:lstStyle>
            <a:lvl1pPr algn="r">
              <a:defRPr sz="1200">
                <a:latin typeface="Arial" charset="0"/>
              </a:defRPr>
            </a:lvl1pPr>
          </a:lstStyle>
          <a:p>
            <a:pPr>
              <a:defRPr/>
            </a:pPr>
            <a:fld id="{015470D1-3A9D-4D61-A19C-C2E8BA1EEB2C}" type="datetimeFigureOut">
              <a:rPr lang="en-US"/>
              <a:pPr>
                <a:defRPr/>
              </a:pPr>
              <a:t>11/30/2018</a:t>
            </a:fld>
            <a:endParaRPr lang="en-US" dirty="0"/>
          </a:p>
        </p:txBody>
      </p:sp>
      <p:sp>
        <p:nvSpPr>
          <p:cNvPr id="4" name="Footer Placeholder 3"/>
          <p:cNvSpPr>
            <a:spLocks noGrp="1"/>
          </p:cNvSpPr>
          <p:nvPr>
            <p:ph type="ftr" sz="quarter" idx="2"/>
          </p:nvPr>
        </p:nvSpPr>
        <p:spPr>
          <a:xfrm>
            <a:off x="0" y="8771830"/>
            <a:ext cx="3038145" cy="462721"/>
          </a:xfrm>
          <a:prstGeom prst="rect">
            <a:avLst/>
          </a:prstGeom>
        </p:spPr>
        <p:txBody>
          <a:bodyPr vert="horz" lIns="93166" tIns="46583" rIns="93166" bIns="46583"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734" y="8771830"/>
            <a:ext cx="3038145" cy="462721"/>
          </a:xfrm>
          <a:prstGeom prst="rect">
            <a:avLst/>
          </a:prstGeom>
        </p:spPr>
        <p:txBody>
          <a:bodyPr vert="horz" lIns="93166" tIns="46583" rIns="93166" bIns="46583" rtlCol="0" anchor="b"/>
          <a:lstStyle>
            <a:lvl1pPr algn="r">
              <a:defRPr sz="1200">
                <a:latin typeface="Arial" charset="0"/>
              </a:defRPr>
            </a:lvl1pPr>
          </a:lstStyle>
          <a:p>
            <a:pPr>
              <a:defRPr/>
            </a:pPr>
            <a:fld id="{7088300B-B24B-418E-B65F-30E488044FCE}" type="slidenum">
              <a:rPr lang="en-US"/>
              <a:pPr>
                <a:defRPr/>
              </a:pPr>
              <a:t>‹#›</a:t>
            </a:fld>
            <a:endParaRPr lang="en-US" dirty="0"/>
          </a:p>
        </p:txBody>
      </p:sp>
    </p:spTree>
    <p:extLst>
      <p:ext uri="{BB962C8B-B14F-4D97-AF65-F5344CB8AC3E}">
        <p14:creationId xmlns:p14="http://schemas.microsoft.com/office/powerpoint/2010/main" val="36602714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08T23:48:07.931"/>
    </inkml:context>
    <inkml:brush xml:id="br0">
      <inkml:brushProperty name="width" value="0.1" units="cm"/>
      <inkml:brushProperty name="height" value="0.1" units="cm"/>
      <inkml:brushProperty name="color" value="#E71224"/>
      <inkml:brushProperty name="ignorePressure" value="1"/>
    </inkml:brush>
  </inkml:definitions>
  <inkml:trace contextRef="#ctx0" brushRef="#br0">2328 163,'0'4,"0"-4,1 1,-1-1,0 0,0 0,0 1,0-1,0 0,0 1,0-1,0 0,0 1,0-1,0 0,0 1,0-1,0 0,0 0,0 1,-1-1,1 0,0 0,0 1,0-1,0 0,-1 1,1-1,0 0,0 0,0 0,-1 1,1-1,0 0,0 0,-1 0,1 0,0 1,0-1,-1 0,1 0,0 0,-1 0,1 0,0 0,-1 0,1 0,0 0,0 0,-1 0,1 0,0 0,-1 0,1 0,-24 0,10 0,1 0,-5-2,14 1,-1 1,1-1,-1-1,1 1,0-1,0 1,0-1,-4-3,-32-18,-1 1,-1 2,0 2,-2 1,0 3,-1 1,-16-1,13 6,-1 3,0 1,-1 2,1 3,-14 3,-7 3,0 4,1 3,-25 10,31-5,0 4,-35 19,-117 66,105-51,18-11,-198 106,261-135,1 2,1 1,1 1,0 1,-2 5,9-8,1 2,1 0,1 1,1 1,1 1,-6 14,15-29,1 0,1 1,0 0,0 0,1 0,0 0,1 0,0 1,1-1,0 0,0 4,1-6,1 1,-1-1,1 0,1 0,-1 1,1-1,1-1,0 1,0 0,0-1,1 0,0 0,4 5,6 3,0-1,1 0,13 9,55 33,-17-17,68 30,77 17,-116-53,59 10,-89-29,0-2,61 2,-34-10,0-3,16-6,-56 0,0-2,0-3,0-1,25-12,39-17,80-42,-129 50,-2-4,-2-2,28-24,-74 49,-1-1,-1 0,-1-1,0-1,10-13,-17 19,-1-1,-1 1,0-2,0 1,-1 0,0-1,-1 0,-1 0,0-1,1-5,-1-3,-1 0,-1 1,-1-1,-1 0,0 0,-3-9,1 17,0 0,0 0,-2 0,0 0,0 1,-1 0,0 0,-1 0,0 1,-5-5,-7-6,-1 1,0 1,-2 1,0 0,-11-5,-8-3,-2 1,-34-14,33 19,-2 3,0 2,0 2,-1 2,-1 1,-36-1,-9 4,-66 4,-91 12,231-7,-67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2721"/>
          </a:xfrm>
          <a:prstGeom prst="rect">
            <a:avLst/>
          </a:prstGeom>
        </p:spPr>
        <p:txBody>
          <a:bodyPr vert="horz" lIns="93166" tIns="46583" rIns="93166" bIns="4658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2721"/>
          </a:xfrm>
          <a:prstGeom prst="rect">
            <a:avLst/>
          </a:prstGeom>
        </p:spPr>
        <p:txBody>
          <a:bodyPr vert="horz" lIns="93166" tIns="46583" rIns="93166" bIns="46583" rtlCol="0"/>
          <a:lstStyle>
            <a:lvl1pPr algn="r" fontAlgn="auto">
              <a:spcBef>
                <a:spcPts val="0"/>
              </a:spcBef>
              <a:spcAft>
                <a:spcPts val="0"/>
              </a:spcAft>
              <a:defRPr sz="1200">
                <a:latin typeface="+mn-lt"/>
              </a:defRPr>
            </a:lvl1pPr>
          </a:lstStyle>
          <a:p>
            <a:pPr>
              <a:defRPr/>
            </a:pPr>
            <a:fld id="{6806725D-9769-42DE-9552-1995C044984E}" type="datetimeFigureOut">
              <a:rPr lang="en-US"/>
              <a:pPr>
                <a:defRPr/>
              </a:pPr>
              <a:t>11/30/2018</a:t>
            </a:fld>
            <a:endParaRPr lang="en-US" dirty="0"/>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3166" tIns="46583" rIns="93166" bIns="46583" rtlCol="0" anchor="ctr"/>
          <a:lstStyle/>
          <a:p>
            <a:pPr lvl="0"/>
            <a:endParaRPr lang="en-US" noProof="0" dirty="0"/>
          </a:p>
        </p:txBody>
      </p:sp>
      <p:sp>
        <p:nvSpPr>
          <p:cNvPr id="5" name="Notes Placeholder 4"/>
          <p:cNvSpPr>
            <a:spLocks noGrp="1"/>
          </p:cNvSpPr>
          <p:nvPr>
            <p:ph type="body" sz="quarter" idx="3"/>
          </p:nvPr>
        </p:nvSpPr>
        <p:spPr>
          <a:xfrm>
            <a:off x="701346" y="4387442"/>
            <a:ext cx="5607712" cy="4156845"/>
          </a:xfrm>
          <a:prstGeom prst="rect">
            <a:avLst/>
          </a:prstGeom>
        </p:spPr>
        <p:txBody>
          <a:bodyPr vert="horz" lIns="93166" tIns="46583" rIns="93166" bIns="465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1830"/>
            <a:ext cx="3038145" cy="462721"/>
          </a:xfrm>
          <a:prstGeom prst="rect">
            <a:avLst/>
          </a:prstGeom>
        </p:spPr>
        <p:txBody>
          <a:bodyPr vert="horz" lIns="93166" tIns="46583" rIns="93166" bIns="4658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771830"/>
            <a:ext cx="3038145" cy="462721"/>
          </a:xfrm>
          <a:prstGeom prst="rect">
            <a:avLst/>
          </a:prstGeom>
        </p:spPr>
        <p:txBody>
          <a:bodyPr vert="horz" lIns="93166" tIns="46583" rIns="93166" bIns="46583" rtlCol="0" anchor="b"/>
          <a:lstStyle>
            <a:lvl1pPr algn="r" fontAlgn="auto">
              <a:spcBef>
                <a:spcPts val="0"/>
              </a:spcBef>
              <a:spcAft>
                <a:spcPts val="0"/>
              </a:spcAft>
              <a:defRPr sz="1200">
                <a:latin typeface="+mn-lt"/>
              </a:defRPr>
            </a:lvl1pPr>
          </a:lstStyle>
          <a:p>
            <a:pPr>
              <a:defRPr/>
            </a:pPr>
            <a:fld id="{66D50445-C048-4DEC-B0B3-65086DF8D38B}" type="slidenum">
              <a:rPr lang="en-US"/>
              <a:pPr>
                <a:defRPr/>
              </a:pPr>
              <a:t>‹#›</a:t>
            </a:fld>
            <a:endParaRPr lang="en-US" dirty="0"/>
          </a:p>
        </p:txBody>
      </p:sp>
    </p:spTree>
    <p:extLst>
      <p:ext uri="{BB962C8B-B14F-4D97-AF65-F5344CB8AC3E}">
        <p14:creationId xmlns:p14="http://schemas.microsoft.com/office/powerpoint/2010/main" val="298186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46D58-F2BF-4ECB-9C26-ED706F093A34}" type="slidenum">
              <a:rPr lang="en-US" smtClean="0"/>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15</a:t>
            </a:fld>
            <a:endParaRPr lang="en-US" dirty="0"/>
          </a:p>
        </p:txBody>
      </p:sp>
    </p:spTree>
    <p:extLst>
      <p:ext uri="{BB962C8B-B14F-4D97-AF65-F5344CB8AC3E}">
        <p14:creationId xmlns:p14="http://schemas.microsoft.com/office/powerpoint/2010/main" val="259973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16</a:t>
            </a:fld>
            <a:endParaRPr lang="en-US" dirty="0"/>
          </a:p>
        </p:txBody>
      </p:sp>
    </p:spTree>
    <p:extLst>
      <p:ext uri="{BB962C8B-B14F-4D97-AF65-F5344CB8AC3E}">
        <p14:creationId xmlns:p14="http://schemas.microsoft.com/office/powerpoint/2010/main" val="68024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D50445-C048-4DEC-B0B3-65086DF8D38B}" type="slidenum">
              <a:rPr lang="en-US" smtClean="0"/>
              <a:pPr>
                <a:defRPr/>
              </a:pPr>
              <a:t>17</a:t>
            </a:fld>
            <a:endParaRPr lang="en-US" dirty="0"/>
          </a:p>
        </p:txBody>
      </p:sp>
    </p:spTree>
    <p:extLst>
      <p:ext uri="{BB962C8B-B14F-4D97-AF65-F5344CB8AC3E}">
        <p14:creationId xmlns:p14="http://schemas.microsoft.com/office/powerpoint/2010/main" val="313669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6D50445-C048-4DEC-B0B3-65086DF8D38B}" type="slidenum">
              <a:rPr lang="en-US" smtClean="0"/>
              <a:pPr>
                <a:defRPr/>
              </a:pPr>
              <a:t>18</a:t>
            </a:fld>
            <a:endParaRPr lang="en-US" dirty="0"/>
          </a:p>
        </p:txBody>
      </p:sp>
    </p:spTree>
    <p:extLst>
      <p:ext uri="{BB962C8B-B14F-4D97-AF65-F5344CB8AC3E}">
        <p14:creationId xmlns:p14="http://schemas.microsoft.com/office/powerpoint/2010/main" val="385424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19</a:t>
            </a:fld>
            <a:endParaRPr lang="en-US" dirty="0"/>
          </a:p>
        </p:txBody>
      </p:sp>
    </p:spTree>
    <p:extLst>
      <p:ext uri="{BB962C8B-B14F-4D97-AF65-F5344CB8AC3E}">
        <p14:creationId xmlns:p14="http://schemas.microsoft.com/office/powerpoint/2010/main" val="1039160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20</a:t>
            </a:fld>
            <a:endParaRPr lang="en-US" dirty="0"/>
          </a:p>
        </p:txBody>
      </p:sp>
    </p:spTree>
    <p:extLst>
      <p:ext uri="{BB962C8B-B14F-4D97-AF65-F5344CB8AC3E}">
        <p14:creationId xmlns:p14="http://schemas.microsoft.com/office/powerpoint/2010/main" val="10790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21</a:t>
            </a:fld>
            <a:endParaRPr lang="en-US" dirty="0"/>
          </a:p>
        </p:txBody>
      </p:sp>
    </p:spTree>
    <p:extLst>
      <p:ext uri="{BB962C8B-B14F-4D97-AF65-F5344CB8AC3E}">
        <p14:creationId xmlns:p14="http://schemas.microsoft.com/office/powerpoint/2010/main" val="302929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8038" cy="34623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50445-C048-4DEC-B0B3-65086DF8D38B}"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693738"/>
            <a:ext cx="4618038" cy="346233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50445-C048-4DEC-B0B3-65086DF8D38B}"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775459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4</a:t>
            </a:fld>
            <a:endParaRPr lang="en-US" dirty="0"/>
          </a:p>
        </p:txBody>
      </p:sp>
    </p:spTree>
    <p:extLst>
      <p:ext uri="{BB962C8B-B14F-4D97-AF65-F5344CB8AC3E}">
        <p14:creationId xmlns:p14="http://schemas.microsoft.com/office/powerpoint/2010/main" val="423300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8</a:t>
            </a:fld>
            <a:endParaRPr lang="en-US" dirty="0"/>
          </a:p>
        </p:txBody>
      </p:sp>
    </p:spTree>
    <p:extLst>
      <p:ext uri="{BB962C8B-B14F-4D97-AF65-F5344CB8AC3E}">
        <p14:creationId xmlns:p14="http://schemas.microsoft.com/office/powerpoint/2010/main" val="185841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50445-C048-4DEC-B0B3-65086DF8D38B}" type="slidenum">
              <a:rPr lang="en-US" smtClean="0"/>
              <a:pPr>
                <a:defRPr/>
              </a:pPr>
              <a:t>9</a:t>
            </a:fld>
            <a:endParaRPr lang="en-US" dirty="0"/>
          </a:p>
        </p:txBody>
      </p:sp>
    </p:spTree>
    <p:extLst>
      <p:ext uri="{BB962C8B-B14F-4D97-AF65-F5344CB8AC3E}">
        <p14:creationId xmlns:p14="http://schemas.microsoft.com/office/powerpoint/2010/main" val="394108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50445-C048-4DEC-B0B3-65086DF8D38B}" type="slidenum">
              <a:rPr lang="en-US" smtClean="0"/>
              <a:pPr>
                <a:defRPr/>
              </a:pPr>
              <a:t>10</a:t>
            </a:fld>
            <a:endParaRPr lang="en-US" dirty="0"/>
          </a:p>
        </p:txBody>
      </p:sp>
    </p:spTree>
    <p:extLst>
      <p:ext uri="{BB962C8B-B14F-4D97-AF65-F5344CB8AC3E}">
        <p14:creationId xmlns:p14="http://schemas.microsoft.com/office/powerpoint/2010/main" val="60042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96975" y="692150"/>
            <a:ext cx="4618038" cy="3463925"/>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4E57A0E-E9D8-4A86-B354-293A20889366}" type="slidenum">
              <a:rPr lang="en-US" smtClean="0"/>
              <a:pPr>
                <a:defRPr/>
              </a:pPr>
              <a:t>13</a:t>
            </a:fld>
            <a:endParaRPr lang="en-US" dirty="0"/>
          </a:p>
        </p:txBody>
      </p:sp>
    </p:spTree>
    <p:extLst>
      <p:ext uri="{BB962C8B-B14F-4D97-AF65-F5344CB8AC3E}">
        <p14:creationId xmlns:p14="http://schemas.microsoft.com/office/powerpoint/2010/main" val="123534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D50445-C048-4DEC-B0B3-65086DF8D38B}" type="slidenum">
              <a:rPr lang="en-US" smtClean="0"/>
              <a:pPr>
                <a:defRPr/>
              </a:pPr>
              <a:t>14</a:t>
            </a:fld>
            <a:endParaRPr lang="en-US" dirty="0"/>
          </a:p>
        </p:txBody>
      </p:sp>
    </p:spTree>
    <p:extLst>
      <p:ext uri="{BB962C8B-B14F-4D97-AF65-F5344CB8AC3E}">
        <p14:creationId xmlns:p14="http://schemas.microsoft.com/office/powerpoint/2010/main" val="423457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1"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Title 28"/>
          <p:cNvSpPr>
            <a:spLocks noGrp="1"/>
          </p:cNvSpPr>
          <p:nvPr>
            <p:ph type="ctrTitle"/>
          </p:nvPr>
        </p:nvSpPr>
        <p:spPr>
          <a:xfrm>
            <a:off x="381001" y="4853414"/>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1"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fld id="{3058E854-649F-4E98-944E-C2AAC80A954E}" type="datetime1">
              <a:rPr lang="en-US"/>
              <a:pPr>
                <a:defRPr/>
              </a:pPr>
              <a:t>11/30/2018</a:t>
            </a:fld>
            <a:endParaRPr lang="en-US" dirty="0"/>
          </a:p>
        </p:txBody>
      </p:sp>
      <p:sp>
        <p:nvSpPr>
          <p:cNvPr id="6" name="Footer Placeholder 1"/>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7" name="Title 16"/>
          <p:cNvSpPr>
            <a:spLocks noGrp="1"/>
          </p:cNvSpPr>
          <p:nvPr>
            <p:ph type="title"/>
          </p:nvPr>
        </p:nvSpPr>
        <p:spPr>
          <a:xfrm>
            <a:off x="381001"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1"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6"/>
          <p:cNvSpPr>
            <a:spLocks noGrp="1"/>
          </p:cNvSpPr>
          <p:nvPr>
            <p:ph type="dt" sz="half" idx="10"/>
          </p:nvPr>
        </p:nvSpPr>
        <p:spPr/>
        <p:txBody>
          <a:bodyPr/>
          <a:lstStyle>
            <a:lvl1pPr>
              <a:defRPr/>
            </a:lvl1pPr>
          </a:lstStyle>
          <a:p>
            <a:pPr>
              <a:defRPr/>
            </a:pPr>
            <a:fld id="{AFC86D1E-BD00-4D65-9C10-DA3D83041955}" type="datetime1">
              <a:rPr lang="en-US"/>
              <a:pPr>
                <a:defRPr/>
              </a:pPr>
              <a:t>11/30/2018</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pic>
        <p:nvPicPr>
          <p:cNvPr id="7"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0"/>
          <p:cNvSpPr>
            <a:spLocks noGrp="1"/>
          </p:cNvSpPr>
          <p:nvPr>
            <p:ph type="dt" sz="half" idx="10"/>
          </p:nvPr>
        </p:nvSpPr>
        <p:spPr/>
        <p:txBody>
          <a:bodyPr/>
          <a:lstStyle>
            <a:lvl1pPr>
              <a:defRPr/>
            </a:lvl1pPr>
          </a:lstStyle>
          <a:p>
            <a:pPr>
              <a:defRPr/>
            </a:pPr>
            <a:fld id="{6D07EE70-ABC3-44F2-9807-0A7CADCABC22}" type="datetime1">
              <a:rPr lang="en-US"/>
              <a:pPr>
                <a:defRPr/>
              </a:pPr>
              <a:t>11/30/2018</a:t>
            </a:fld>
            <a:endParaRPr lang="en-US" dirty="0"/>
          </a:p>
        </p:txBody>
      </p:sp>
      <p:sp>
        <p:nvSpPr>
          <p:cNvPr id="8" name="Footer Placeholder 27"/>
          <p:cNvSpPr>
            <a:spLocks noGrp="1"/>
          </p:cNvSpPr>
          <p:nvPr>
            <p:ph type="ftr" sz="quarter" idx="11"/>
          </p:nvPr>
        </p:nvSpPr>
        <p:spPr/>
        <p:txBody>
          <a:bodyPr/>
          <a:lstStyle>
            <a:lvl1pPr>
              <a:defRPr/>
            </a:lvl1pPr>
          </a:lstStyle>
          <a:p>
            <a:pPr>
              <a:defRPr/>
            </a:pPr>
            <a:endParaRPr lang="en-US"/>
          </a:p>
        </p:txBody>
      </p:sp>
      <p:pic>
        <p:nvPicPr>
          <p:cNvPr id="9"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7"/>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15D3C2A-A669-4A34-874E-CD2E7ED07004}" type="datetime1">
              <a:rPr lang="en-US"/>
              <a:pPr>
                <a:defRPr/>
              </a:pPr>
              <a:t>11/30/2018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9"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lgn="ctr">
              <a:defRPr b="1">
                <a:solidFill>
                  <a:srgbClr val="EBF7FF"/>
                </a:solidFill>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C000"/>
              </a:buClr>
              <a:buSzPct val="72000"/>
              <a:buFont typeface="Wingdings" pitchFamily="2" charset="2"/>
              <a:buChar char="Ø"/>
              <a:defRPr sz="3000" b="1">
                <a:solidFill>
                  <a:srgbClr val="EBF7FF"/>
                </a:solidFill>
                <a:effectLst/>
              </a:defRPr>
            </a:lvl1pPr>
            <a:lvl2pPr>
              <a:buClr>
                <a:srgbClr val="FFC000"/>
              </a:buClr>
              <a:buFont typeface="Webdings" pitchFamily="18" charset="2"/>
              <a:buChar char=""/>
              <a:defRPr b="1">
                <a:solidFill>
                  <a:srgbClr val="EBF7FF"/>
                </a:solidFill>
                <a:effectLst/>
              </a:defRPr>
            </a:lvl2pPr>
            <a:lvl3pPr>
              <a:buClr>
                <a:srgbClr val="FFC000"/>
              </a:buClr>
              <a:buFont typeface="Wingdings 3" pitchFamily="18" charset="2"/>
              <a:buChar char=""/>
              <a:defRPr b="1">
                <a:solidFill>
                  <a:srgbClr val="EBF7FF"/>
                </a:solidFill>
                <a:effectLst/>
              </a:defRPr>
            </a:lvl3pPr>
            <a:lvl4pPr>
              <a:defRPr b="1">
                <a:solidFill>
                  <a:srgbClr val="EBF7FF"/>
                </a:solidFill>
                <a:effectLst/>
              </a:defRPr>
            </a:lvl4pPr>
            <a:lvl5pPr>
              <a:defRPr b="1">
                <a:solidFill>
                  <a:srgbClr val="EBF7FF"/>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50000" t="50000" r="50000" b="50000"/>
            </a:path>
            <a:tileRect/>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50000" t="50000" r="50000" b="50000"/>
            </a:path>
            <a:tileRect/>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1"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Text Placeholder 5"/>
          <p:cNvSpPr>
            <a:spLocks noGrp="1"/>
          </p:cNvSpPr>
          <p:nvPr>
            <p:ph type="body" idx="1"/>
          </p:nvPr>
        </p:nvSpPr>
        <p:spPr>
          <a:xfrm>
            <a:off x="381001"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lang="en-US"/>
              <a:t>Click to edit Master title style</a:t>
            </a:r>
          </a:p>
        </p:txBody>
      </p:sp>
      <p:sp>
        <p:nvSpPr>
          <p:cNvPr id="10" name="Date Placeholder 18"/>
          <p:cNvSpPr>
            <a:spLocks noGrp="1"/>
          </p:cNvSpPr>
          <p:nvPr>
            <p:ph type="dt" sz="half" idx="10"/>
          </p:nvPr>
        </p:nvSpPr>
        <p:spPr/>
        <p:txBody>
          <a:bodyPr/>
          <a:lstStyle>
            <a:lvl1pPr>
              <a:defRPr/>
            </a:lvl1pPr>
          </a:lstStyle>
          <a:p>
            <a:pPr>
              <a:defRPr/>
            </a:pPr>
            <a:fld id="{7BB127E2-D227-40B5-8949-DB28C852ABD4}" type="datetime1">
              <a:rPr lang="en-US"/>
              <a:pPr>
                <a:defRPr/>
              </a:pPr>
              <a:t>11/30/2018</a:t>
            </a:fld>
            <a:endParaRPr lang="en-US" dirty="0"/>
          </a:p>
        </p:txBody>
      </p:sp>
      <p:sp>
        <p:nvSpPr>
          <p:cNvPr id="11" name="Footer Placeholder 10"/>
          <p:cNvSpPr>
            <a:spLocks noGrp="1"/>
          </p:cNvSpPr>
          <p:nvPr>
            <p:ph type="ftr" sz="quarter" idx="11"/>
          </p:nvPr>
        </p:nvSpPr>
        <p:spPr/>
        <p:txBody>
          <a:bodyPr/>
          <a:lstStyle>
            <a:lvl1pPr>
              <a:defRPr/>
            </a:lvl1pPr>
          </a:lstStyle>
          <a:p>
            <a:pPr>
              <a:defRPr/>
            </a:pPr>
            <a:endParaRPr lang="en-US"/>
          </a:p>
        </p:txBody>
      </p:sp>
      <p:pic>
        <p:nvPicPr>
          <p:cNvPr id="9"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304801"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1"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1"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Title 28"/>
          <p:cNvSpPr>
            <a:spLocks noGrp="1"/>
          </p:cNvSpPr>
          <p:nvPr>
            <p:ph type="title"/>
          </p:nvPr>
        </p:nvSpPr>
        <p:spPr>
          <a:xfrm>
            <a:off x="304801" y="5410201"/>
            <a:ext cx="8610600" cy="882651"/>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5" y="666749"/>
            <a:ext cx="4290557"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8" y="666749"/>
            <a:ext cx="4292242"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5" y="1316037"/>
            <a:ext cx="4290557"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9"/>
          <p:cNvSpPr>
            <a:spLocks noGrp="1"/>
          </p:cNvSpPr>
          <p:nvPr>
            <p:ph type="dt" sz="half" idx="10"/>
          </p:nvPr>
        </p:nvSpPr>
        <p:spPr/>
        <p:txBody>
          <a:bodyPr/>
          <a:lstStyle>
            <a:lvl1pPr>
              <a:defRPr/>
            </a:lvl1pPr>
          </a:lstStyle>
          <a:p>
            <a:pPr>
              <a:defRPr/>
            </a:pPr>
            <a:fld id="{E076D367-5212-451B-B2C0-02B02AF4DE0A}" type="datetime1">
              <a:rPr lang="en-US"/>
              <a:pPr>
                <a:defRPr/>
              </a:pPr>
              <a:t>11/30/2018</a:t>
            </a:fld>
            <a:endParaRPr lang="en-US" dirty="0"/>
          </a:p>
        </p:txBody>
      </p:sp>
      <p:sp>
        <p:nvSpPr>
          <p:cNvPr id="12" name="Footer Placeholder 5"/>
          <p:cNvSpPr>
            <a:spLocks noGrp="1"/>
          </p:cNvSpPr>
          <p:nvPr>
            <p:ph type="ftr" sz="quarter" idx="11"/>
          </p:nvPr>
        </p:nvSpPr>
        <p:spPr/>
        <p:txBody>
          <a:bodyPr/>
          <a:lstStyle>
            <a:lvl1pPr>
              <a:defRPr/>
            </a:lvl1pPr>
          </a:lstStyle>
          <a:p>
            <a:pPr>
              <a:defRPr/>
            </a:pPr>
            <a:endParaRPr lang="en-US"/>
          </a:p>
        </p:txBody>
      </p:sp>
      <p:pic>
        <p:nvPicPr>
          <p:cNvPr id="14"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6" name="Date Placeholder 10"/>
          <p:cNvSpPr>
            <a:spLocks noGrp="1"/>
          </p:cNvSpPr>
          <p:nvPr>
            <p:ph type="dt" sz="half" idx="10"/>
          </p:nvPr>
        </p:nvSpPr>
        <p:spPr/>
        <p:txBody>
          <a:bodyPr/>
          <a:lstStyle>
            <a:lvl1pPr>
              <a:defRPr/>
            </a:lvl1pPr>
          </a:lstStyle>
          <a:p>
            <a:pPr>
              <a:defRPr/>
            </a:pPr>
            <a:fld id="{399ADCC0-9604-43F4-94B6-B92B39103E51}" type="datetime1">
              <a:rPr lang="en-US"/>
              <a:pPr>
                <a:defRPr/>
              </a:pPr>
              <a:t>11/30/2018</a:t>
            </a:fld>
            <a:endParaRPr lang="en-US" dirty="0"/>
          </a:p>
        </p:txBody>
      </p:sp>
      <p:sp>
        <p:nvSpPr>
          <p:cNvPr id="7" name="Footer Placeholder 27"/>
          <p:cNvSpPr>
            <a:spLocks noGrp="1"/>
          </p:cNvSpPr>
          <p:nvPr>
            <p:ph type="ftr" sz="quarter" idx="11"/>
          </p:nvPr>
        </p:nvSpPr>
        <p:spPr/>
        <p:txBody>
          <a:bodyPr/>
          <a:lstStyle>
            <a:lvl1pPr>
              <a:defRPr/>
            </a:lvl1pPr>
          </a:lstStyle>
          <a:p>
            <a:pPr>
              <a:defRPr/>
            </a:pPr>
            <a:endParaRPr lang="en-US"/>
          </a:p>
        </p:txBody>
      </p:sp>
      <p:pic>
        <p:nvPicPr>
          <p:cNvPr id="9"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1"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Title 11"/>
          <p:cNvSpPr>
            <a:spLocks noGrp="1"/>
          </p:cNvSpPr>
          <p:nvPr>
            <p:ph type="title"/>
          </p:nvPr>
        </p:nvSpPr>
        <p:spPr>
          <a:xfrm>
            <a:off x="457201" y="5486403"/>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1" y="609600"/>
            <a:ext cx="300831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1"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24"/>
          <p:cNvSpPr>
            <a:spLocks noGrp="1"/>
          </p:cNvSpPr>
          <p:nvPr>
            <p:ph type="dt" sz="half" idx="10"/>
          </p:nvPr>
        </p:nvSpPr>
        <p:spPr/>
        <p:txBody>
          <a:bodyPr/>
          <a:lstStyle>
            <a:lvl1pPr>
              <a:defRPr/>
            </a:lvl1pPr>
          </a:lstStyle>
          <a:p>
            <a:pPr>
              <a:defRPr/>
            </a:pPr>
            <a:fld id="{079D629D-9816-4483-863F-68156ED99AB2}" type="datetime1">
              <a:rPr lang="en-US"/>
              <a:pPr>
                <a:defRPr/>
              </a:pPr>
              <a:t>11/30/2018</a:t>
            </a:fld>
            <a:endParaRPr lang="en-US" dirty="0"/>
          </a:p>
        </p:txBody>
      </p:sp>
      <p:sp>
        <p:nvSpPr>
          <p:cNvPr id="10" name="Footer Placeholder 28"/>
          <p:cNvSpPr>
            <a:spLocks noGrp="1"/>
          </p:cNvSpPr>
          <p:nvPr>
            <p:ph type="ftr" sz="quarter" idx="11"/>
          </p:nvPr>
        </p:nvSpPr>
        <p:spPr/>
        <p:txBody>
          <a:bodyPr/>
          <a:lstStyle>
            <a:lvl1pPr>
              <a:defRPr/>
            </a:lvl1pPr>
          </a:lstStyle>
          <a:p>
            <a:pPr>
              <a:defRPr/>
            </a:pPr>
            <a:endParaRPr lang="en-US"/>
          </a:p>
        </p:txBody>
      </p:sp>
      <p:pic>
        <p:nvPicPr>
          <p:cNvPr id="11" name="Content Placeholder 3" descr="CETFlogoFinalRGBweb.jpg"/>
          <p:cNvPicPr>
            <a:picLocks noChangeAspect="1"/>
          </p:cNvPicPr>
          <p:nvPr userDrawn="1"/>
        </p:nvPicPr>
        <p:blipFill>
          <a:blip r:embed="rId2" cstate="print"/>
          <a:srcRect/>
          <a:stretch>
            <a:fillRect/>
          </a:stretch>
        </p:blipFill>
        <p:spPr bwMode="auto">
          <a:xfrm>
            <a:off x="7696200" y="6248400"/>
            <a:ext cx="1195165" cy="36576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100000" b="100000"/>
            </a:path>
            <a:tileRect t="-100000" r="-100000"/>
          </a:gradFill>
          <a:ln w="9525">
            <a:noFill/>
            <a:miter lim="800000"/>
            <a:headEnd/>
            <a:tailEnd/>
          </a:ln>
          <a:effectLst>
            <a:glow rad="63500">
              <a:schemeClr val="accent1">
                <a:satMod val="175000"/>
                <a:alpha val="40000"/>
              </a:schemeClr>
            </a:glo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000CC"/>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1"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149" name="Text Placeholder 7"/>
          <p:cNvSpPr>
            <a:spLocks noGrp="1"/>
          </p:cNvSpPr>
          <p:nvPr>
            <p:ph type="body" idx="1"/>
          </p:nvPr>
        </p:nvSpPr>
        <p:spPr bwMode="auto">
          <a:xfrm>
            <a:off x="304800" y="1554164"/>
            <a:ext cx="868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1" y="76201"/>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E2316D59-E498-4ED1-9377-66B1648336F8}" type="datetime1">
              <a:rPr lang="en-US"/>
              <a:pPr>
                <a:defRPr/>
              </a:pPr>
              <a:t>11/30/2018</a:t>
            </a:fld>
            <a:endParaRPr lang="en-US" dirty="0"/>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4"/>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D93DB912-EA34-46C9-ABBB-AD7FDE256F4A}"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1"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514351"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dk1" tx1="lt1" bg2="dk2" tx2="lt2" accent1="accent1" accent2="accent2" accent3="accent3" accent4="accent4" accent5="accent5" accent6="accent6" hlink="hlink" folHlink="folHlink"/>
  <p:sldLayoutIdLst>
    <p:sldLayoutId id="2147484490" r:id="rId1"/>
    <p:sldLayoutId id="2147484501"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Lst>
  <p:hf sldNum="0" hdr="0" dt="0"/>
  <p:txStyles>
    <p:titleStyle>
      <a:lvl1pPr algn="l" rtl="0"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1" fontAlgn="base" hangingPunct="1">
        <a:spcBef>
          <a:spcPct val="0"/>
        </a:spcBef>
        <a:spcAft>
          <a:spcPct val="0"/>
        </a:spcAft>
        <a:defRPr sz="3600">
          <a:solidFill>
            <a:schemeClr val="tx2"/>
          </a:solidFill>
          <a:latin typeface="Franklin Gothic Medium" pitchFamily="34" charset="0"/>
        </a:defRPr>
      </a:lvl2pPr>
      <a:lvl3pPr algn="l" rtl="0" eaLnBrk="1" fontAlgn="base" hangingPunct="1">
        <a:spcBef>
          <a:spcPct val="0"/>
        </a:spcBef>
        <a:spcAft>
          <a:spcPct val="0"/>
        </a:spcAft>
        <a:defRPr sz="3600">
          <a:solidFill>
            <a:schemeClr val="tx2"/>
          </a:solidFill>
          <a:latin typeface="Franklin Gothic Medium" pitchFamily="34" charset="0"/>
        </a:defRPr>
      </a:lvl3pPr>
      <a:lvl4pPr algn="l" rtl="0" eaLnBrk="1" fontAlgn="base" hangingPunct="1">
        <a:spcBef>
          <a:spcPct val="0"/>
        </a:spcBef>
        <a:spcAft>
          <a:spcPct val="0"/>
        </a:spcAft>
        <a:defRPr sz="3600">
          <a:solidFill>
            <a:schemeClr val="tx2"/>
          </a:solidFill>
          <a:latin typeface="Franklin Gothic Medium" pitchFamily="34" charset="0"/>
        </a:defRPr>
      </a:lvl4pPr>
      <a:lvl5pPr algn="l" rtl="0" eaLnBrk="1" fontAlgn="base" hangingPunct="1">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57200" y="2590800"/>
            <a:ext cx="2767013" cy="320040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2" name="Title 1"/>
          <p:cNvSpPr>
            <a:spLocks noGrp="1"/>
          </p:cNvSpPr>
          <p:nvPr>
            <p:ph type="ctrTitle"/>
          </p:nvPr>
        </p:nvSpPr>
        <p:spPr>
          <a:xfrm>
            <a:off x="-457200" y="3733800"/>
            <a:ext cx="9144000" cy="1828800"/>
          </a:xfrm>
        </p:spPr>
        <p:txBody>
          <a:bodyPr>
            <a:noAutofit/>
          </a:bodyPr>
          <a:lstStyle/>
          <a:p>
            <a:pPr algn="r" eaLnBrk="1" fontAlgn="auto" hangingPunct="1">
              <a:spcAft>
                <a:spcPts val="0"/>
              </a:spcAft>
              <a:defRPr/>
            </a:pPr>
            <a:r>
              <a:rPr lang="en-US" b="1" cap="none" dirty="0">
                <a:solidFill>
                  <a:schemeClr val="tx1"/>
                </a:solidFill>
                <a:effectLst>
                  <a:outerShdw blurRad="38100" dist="38100" dir="2700000" algn="tl">
                    <a:srgbClr val="000000">
                      <a:alpha val="43137"/>
                    </a:srgbClr>
                  </a:outerShdw>
                  <a:reflection blurRad="12700" stA="48000" endA="300" endPos="55000" dir="5400000" sy="-90000" algn="bl" rotWithShape="0"/>
                </a:effectLst>
              </a:rPr>
              <a:t> Low Income Oversight Board</a:t>
            </a:r>
            <a:br>
              <a:rPr lang="en-US" sz="3200" b="1" cap="none" dirty="0">
                <a:solidFill>
                  <a:schemeClr val="tx1"/>
                </a:solidFill>
                <a:effectLst>
                  <a:outerShdw blurRad="38100" dist="38100" dir="2700000" algn="tl">
                    <a:srgbClr val="000000">
                      <a:alpha val="43137"/>
                    </a:srgbClr>
                  </a:outerShdw>
                  <a:reflection blurRad="12700" stA="48000" endA="300" endPos="55000" dir="5400000" sy="-90000" algn="bl" rotWithShape="0"/>
                </a:effectLst>
              </a:rPr>
            </a:br>
            <a:r>
              <a:rPr lang="en-US" sz="2800" b="1" cap="none" dirty="0">
                <a:solidFill>
                  <a:schemeClr val="tx1"/>
                </a:solidFill>
                <a:effectLst>
                  <a:outerShdw blurRad="38100" dist="38100" dir="2700000" algn="tl">
                    <a:srgbClr val="000000">
                      <a:alpha val="43137"/>
                    </a:srgbClr>
                  </a:outerShdw>
                  <a:reflection blurRad="12700" stA="48000" endA="300" endPos="55000" dir="5400000" sy="-90000" algn="bl" rotWithShape="0"/>
                </a:effectLst>
              </a:rPr>
              <a:t>Affordable Broadband Pilot Project </a:t>
            </a:r>
            <a:br>
              <a:rPr lang="en-US" sz="2800" b="1" cap="none" dirty="0">
                <a:solidFill>
                  <a:schemeClr val="tx1"/>
                </a:solidFill>
                <a:effectLst>
                  <a:outerShdw blurRad="38100" dist="38100" dir="2700000" algn="tl">
                    <a:srgbClr val="000000">
                      <a:alpha val="43137"/>
                    </a:srgbClr>
                  </a:outerShdw>
                  <a:reflection blurRad="12700" stA="48000" endA="300" endPos="55000" dir="5400000" sy="-90000" algn="bl" rotWithShape="0"/>
                </a:effectLst>
              </a:rPr>
            </a:br>
            <a:r>
              <a:rPr lang="en-US" sz="2800" b="1" cap="none" dirty="0">
                <a:solidFill>
                  <a:schemeClr val="tx1"/>
                </a:solidFill>
                <a:effectLst>
                  <a:outerShdw blurRad="38100" dist="38100" dir="2700000" algn="tl">
                    <a:srgbClr val="000000">
                      <a:alpha val="43137"/>
                    </a:srgbClr>
                  </a:outerShdw>
                  <a:reflection blurRad="12700" stA="48000" endA="300" endPos="55000" dir="5400000" sy="-90000" algn="bl" rotWithShape="0"/>
                </a:effectLst>
              </a:rPr>
              <a:t>Utility CARE Customer Outreach</a:t>
            </a:r>
            <a:br>
              <a:rPr lang="en-US" sz="3200" b="1" cap="none" dirty="0">
                <a:solidFill>
                  <a:schemeClr val="tx1"/>
                </a:solidFill>
                <a:effectLst>
                  <a:outerShdw blurRad="38100" dist="38100" dir="2700000" algn="tl">
                    <a:srgbClr val="000000">
                      <a:alpha val="43137"/>
                    </a:srgbClr>
                  </a:outerShdw>
                  <a:reflection blurRad="12700" stA="48000" endA="300" endPos="55000" dir="5400000" sy="-90000" algn="bl" rotWithShape="0"/>
                </a:effectLst>
              </a:rPr>
            </a:br>
            <a:r>
              <a:rPr lang="en-US" sz="2800" b="1" cap="none" dirty="0">
                <a:solidFill>
                  <a:schemeClr val="tx1"/>
                </a:solidFill>
                <a:effectLst>
                  <a:outerShdw blurRad="38100" dist="38100" dir="2700000" algn="tl">
                    <a:srgbClr val="000000">
                      <a:alpha val="43137"/>
                    </a:srgbClr>
                  </a:outerShdw>
                  <a:reflection blurRad="12700" stA="48000" endA="300" endPos="55000" dir="5400000" sy="-90000" algn="bl" rotWithShape="0"/>
                </a:effectLst>
              </a:rPr>
              <a:t>December 2018</a:t>
            </a:r>
            <a:endParaRPr lang="en-US" sz="2800" b="1" dirty="0">
              <a:solidFill>
                <a:schemeClr val="tx1"/>
              </a:solidFill>
              <a:effectLst>
                <a:outerShdw blurRad="38100" dist="38100" dir="2700000" algn="tl">
                  <a:srgbClr val="000000">
                    <a:alpha val="43137"/>
                  </a:srgbClr>
                </a:outerShdw>
                <a:reflection blurRad="12700" stA="48000" endA="300" endPos="55000" dir="5400000" sy="-90000" algn="bl" rotWithShape="0"/>
              </a:effectLst>
            </a:endParaRPr>
          </a:p>
        </p:txBody>
      </p:sp>
      <p:grpSp>
        <p:nvGrpSpPr>
          <p:cNvPr id="16" name="Group 15"/>
          <p:cNvGrpSpPr/>
          <p:nvPr/>
        </p:nvGrpSpPr>
        <p:grpSpPr>
          <a:xfrm>
            <a:off x="2209800" y="2667000"/>
            <a:ext cx="6477000" cy="914400"/>
            <a:chOff x="1447800" y="3200400"/>
            <a:chExt cx="7543800" cy="1052513"/>
          </a:xfrm>
        </p:grpSpPr>
        <p:pic>
          <p:nvPicPr>
            <p:cNvPr id="20485" name="Picture 5" descr="fibre.jpg"/>
            <p:cNvPicPr>
              <a:picLocks noChangeAspect="1"/>
            </p:cNvPicPr>
            <p:nvPr/>
          </p:nvPicPr>
          <p:blipFill>
            <a:blip r:embed="rId4" cstate="print"/>
            <a:srcRect/>
            <a:stretch>
              <a:fillRect/>
            </a:stretch>
          </p:blipFill>
          <p:spPr bwMode="auto">
            <a:xfrm>
              <a:off x="1447800" y="3200400"/>
              <a:ext cx="666750" cy="1052513"/>
            </a:xfrm>
            <a:prstGeom prst="rect">
              <a:avLst/>
            </a:prstGeom>
            <a:noFill/>
            <a:ln w="9525">
              <a:noFill/>
              <a:miter lim="800000"/>
              <a:headEnd/>
              <a:tailEnd/>
            </a:ln>
          </p:spPr>
        </p:pic>
        <p:pic>
          <p:nvPicPr>
            <p:cNvPr id="20486" name="Picture 6" descr="broadband-fiber.jpg"/>
            <p:cNvPicPr>
              <a:picLocks noChangeAspect="1"/>
            </p:cNvPicPr>
            <p:nvPr/>
          </p:nvPicPr>
          <p:blipFill>
            <a:blip r:embed="rId5" cstate="print"/>
            <a:srcRect/>
            <a:stretch>
              <a:fillRect/>
            </a:stretch>
          </p:blipFill>
          <p:spPr bwMode="auto">
            <a:xfrm>
              <a:off x="6915150" y="3200400"/>
              <a:ext cx="630238" cy="1052513"/>
            </a:xfrm>
            <a:prstGeom prst="rect">
              <a:avLst/>
            </a:prstGeom>
            <a:noFill/>
            <a:ln w="9525">
              <a:noFill/>
              <a:miter lim="800000"/>
              <a:headEnd/>
              <a:tailEnd/>
            </a:ln>
          </p:spPr>
        </p:pic>
        <p:pic>
          <p:nvPicPr>
            <p:cNvPr id="20487" name="Picture 7" descr="globe.jpg"/>
            <p:cNvPicPr>
              <a:picLocks noChangeAspect="1"/>
            </p:cNvPicPr>
            <p:nvPr/>
          </p:nvPicPr>
          <p:blipFill>
            <a:blip r:embed="rId6" cstate="print"/>
            <a:srcRect/>
            <a:stretch>
              <a:fillRect/>
            </a:stretch>
          </p:blipFill>
          <p:spPr bwMode="auto">
            <a:xfrm>
              <a:off x="4171950" y="3200400"/>
              <a:ext cx="1066800" cy="1050925"/>
            </a:xfrm>
            <a:prstGeom prst="rect">
              <a:avLst/>
            </a:prstGeom>
            <a:noFill/>
            <a:ln w="9525">
              <a:noFill/>
              <a:miter lim="800000"/>
              <a:headEnd/>
              <a:tailEnd/>
            </a:ln>
          </p:spPr>
        </p:pic>
        <p:pic>
          <p:nvPicPr>
            <p:cNvPr id="20488" name="Picture 48" descr="http://www.corda.com/images/left_braille.png"/>
            <p:cNvPicPr>
              <a:picLocks noChangeAspect="1"/>
            </p:cNvPicPr>
            <p:nvPr/>
          </p:nvPicPr>
          <p:blipFill>
            <a:blip r:embed="rId7" cstate="print"/>
            <a:srcRect/>
            <a:stretch>
              <a:fillRect/>
            </a:stretch>
          </p:blipFill>
          <p:spPr bwMode="auto">
            <a:xfrm>
              <a:off x="5238750" y="3200400"/>
              <a:ext cx="685800" cy="1052513"/>
            </a:xfrm>
            <a:prstGeom prst="rect">
              <a:avLst/>
            </a:prstGeom>
            <a:noFill/>
            <a:ln w="9525">
              <a:noFill/>
              <a:miter lim="800000"/>
              <a:headEnd/>
              <a:tailEnd/>
            </a:ln>
          </p:spPr>
        </p:pic>
        <p:pic>
          <p:nvPicPr>
            <p:cNvPr id="20489" name="Picture 49" descr="http://online.altec.org/pt3/teacher_kids_computer2.jpg"/>
            <p:cNvPicPr>
              <a:picLocks noChangeAspect="1"/>
            </p:cNvPicPr>
            <p:nvPr/>
          </p:nvPicPr>
          <p:blipFill>
            <a:blip r:embed="rId8" cstate="print"/>
            <a:srcRect/>
            <a:stretch>
              <a:fillRect/>
            </a:stretch>
          </p:blipFill>
          <p:spPr bwMode="auto">
            <a:xfrm>
              <a:off x="5892800" y="3200400"/>
              <a:ext cx="1022350" cy="1052513"/>
            </a:xfrm>
            <a:prstGeom prst="rect">
              <a:avLst/>
            </a:prstGeom>
            <a:noFill/>
            <a:ln w="9525">
              <a:noFill/>
              <a:miter lim="800000"/>
              <a:headEnd/>
              <a:tailEnd/>
            </a:ln>
          </p:spPr>
        </p:pic>
        <p:pic>
          <p:nvPicPr>
            <p:cNvPr id="20490" name="Picture 54" descr="pcb04090022.jpg"/>
            <p:cNvPicPr>
              <a:picLocks noChangeAspect="1"/>
            </p:cNvPicPr>
            <p:nvPr/>
          </p:nvPicPr>
          <p:blipFill>
            <a:blip r:embed="rId9" cstate="print"/>
            <a:srcRect/>
            <a:stretch>
              <a:fillRect/>
            </a:stretch>
          </p:blipFill>
          <p:spPr bwMode="auto">
            <a:xfrm>
              <a:off x="2876550" y="3200400"/>
              <a:ext cx="560388" cy="1052513"/>
            </a:xfrm>
            <a:prstGeom prst="rect">
              <a:avLst/>
            </a:prstGeom>
            <a:noFill/>
            <a:ln w="9525">
              <a:noFill/>
              <a:miter lim="800000"/>
              <a:headEnd/>
              <a:tailEnd/>
            </a:ln>
          </p:spPr>
        </p:pic>
        <p:pic>
          <p:nvPicPr>
            <p:cNvPr id="20491" name="Picture 55" descr="パソコンを使っている人たち"/>
            <p:cNvPicPr>
              <a:picLocks noChangeAspect="1" noChangeArrowheads="1"/>
            </p:cNvPicPr>
            <p:nvPr/>
          </p:nvPicPr>
          <p:blipFill>
            <a:blip r:embed="rId10" cstate="print"/>
            <a:srcRect/>
            <a:stretch>
              <a:fillRect/>
            </a:stretch>
          </p:blipFill>
          <p:spPr bwMode="auto">
            <a:xfrm>
              <a:off x="2114550" y="3200400"/>
              <a:ext cx="788988" cy="1052513"/>
            </a:xfrm>
            <a:prstGeom prst="rect">
              <a:avLst/>
            </a:prstGeom>
            <a:noFill/>
            <a:ln w="9525">
              <a:noFill/>
              <a:miter lim="800000"/>
              <a:headEnd/>
              <a:tailEnd/>
            </a:ln>
          </p:spPr>
        </p:pic>
        <p:pic>
          <p:nvPicPr>
            <p:cNvPr id="20492" name="Picture 62"/>
            <p:cNvPicPr>
              <a:picLocks noChangeAspect="1" noChangeArrowheads="1"/>
            </p:cNvPicPr>
            <p:nvPr/>
          </p:nvPicPr>
          <p:blipFill>
            <a:blip r:embed="rId11" cstate="print"/>
            <a:srcRect/>
            <a:stretch>
              <a:fillRect/>
            </a:stretch>
          </p:blipFill>
          <p:spPr bwMode="auto">
            <a:xfrm>
              <a:off x="3409950" y="3200400"/>
              <a:ext cx="762000" cy="1052513"/>
            </a:xfrm>
            <a:prstGeom prst="rect">
              <a:avLst/>
            </a:prstGeom>
            <a:noFill/>
            <a:ln w="9525" algn="ctr">
              <a:noFill/>
              <a:miter lim="800000"/>
              <a:headEnd/>
              <a:tailEnd/>
            </a:ln>
          </p:spPr>
        </p:pic>
        <p:pic>
          <p:nvPicPr>
            <p:cNvPr id="20496" name="Picture 18" descr="Children in a Circle Holding Hands"/>
            <p:cNvPicPr>
              <a:picLocks noChangeAspect="1" noChangeArrowheads="1"/>
            </p:cNvPicPr>
            <p:nvPr/>
          </p:nvPicPr>
          <p:blipFill>
            <a:blip r:embed="rId12" cstate="print"/>
            <a:srcRect/>
            <a:stretch>
              <a:fillRect/>
            </a:stretch>
          </p:blipFill>
          <p:spPr bwMode="auto">
            <a:xfrm>
              <a:off x="7505700" y="3200400"/>
              <a:ext cx="1485900" cy="1050925"/>
            </a:xfrm>
            <a:prstGeom prst="rect">
              <a:avLst/>
            </a:prstGeom>
            <a:noFill/>
            <a:ln w="9525">
              <a:noFill/>
              <a:miter lim="800000"/>
              <a:headEnd/>
              <a:tailEnd/>
            </a:ln>
          </p:spPr>
        </p:pic>
      </p:grpSp>
      <p:pic>
        <p:nvPicPr>
          <p:cNvPr id="15364" name="Content Placeholder 3" descr="CETFlogoFinalRGBweb.jpg"/>
          <p:cNvPicPr>
            <a:picLocks noChangeAspect="1"/>
          </p:cNvPicPr>
          <p:nvPr/>
        </p:nvPicPr>
        <p:blipFill>
          <a:blip r:embed="rId13" cstate="print"/>
          <a:srcRect/>
          <a:stretch>
            <a:fillRect/>
          </a:stretch>
        </p:blipFill>
        <p:spPr bwMode="auto">
          <a:xfrm>
            <a:off x="2209802" y="304800"/>
            <a:ext cx="4780658" cy="1463040"/>
          </a:xfrm>
          <a:prstGeom prst="rect">
            <a:avLst/>
          </a:prstGeom>
          <a:gradFill flip="none" rotWithShape="1">
            <a:gsLst>
              <a:gs pos="0">
                <a:srgbClr val="E6DCAC">
                  <a:alpha val="41000"/>
                </a:srgbClr>
              </a:gs>
              <a:gs pos="12000">
                <a:srgbClr val="E6D78A"/>
              </a:gs>
              <a:gs pos="30000">
                <a:srgbClr val="C7AC4C"/>
              </a:gs>
              <a:gs pos="45000">
                <a:srgbClr val="E6D78A"/>
              </a:gs>
              <a:gs pos="77000">
                <a:srgbClr val="C7AC4C"/>
              </a:gs>
              <a:gs pos="100000">
                <a:srgbClr val="E6DCAC"/>
              </a:gs>
            </a:gsLst>
            <a:path path="circle">
              <a:fillToRect l="50000" t="50000" r="50000" b="50000"/>
            </a:path>
            <a:tileRect/>
          </a:gradFill>
          <a:ln w="9525">
            <a:noFill/>
            <a:miter lim="800000"/>
            <a:headEnd/>
            <a:tailEnd/>
          </a:ln>
          <a:effectLst>
            <a:glow rad="63500">
              <a:schemeClr val="accent1">
                <a:satMod val="175000"/>
                <a:alpha val="40000"/>
              </a:schemeClr>
            </a:glow>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br>
              <a:rPr lang="en-US" sz="3200" cap="none" dirty="0"/>
            </a:br>
            <a:r>
              <a:rPr lang="en-US" sz="3200" cap="none" dirty="0"/>
              <a:t> 2017 Fresno Survey</a:t>
            </a:r>
            <a:endParaRPr lang="en-US" sz="3200" dirty="0">
              <a:solidFill>
                <a:srgbClr val="EBF7FF"/>
              </a:solidFill>
            </a:endParaRPr>
          </a:p>
        </p:txBody>
      </p:sp>
      <p:sp>
        <p:nvSpPr>
          <p:cNvPr id="3" name="Content Placeholder 2"/>
          <p:cNvSpPr>
            <a:spLocks noGrp="1"/>
          </p:cNvSpPr>
          <p:nvPr>
            <p:ph idx="1"/>
          </p:nvPr>
        </p:nvSpPr>
        <p:spPr>
          <a:xfrm>
            <a:off x="228600" y="1219200"/>
            <a:ext cx="8763000" cy="4648200"/>
          </a:xfrm>
        </p:spPr>
        <p:txBody>
          <a:bodyPr/>
          <a:lstStyle/>
          <a:p>
            <a:pPr algn="ctr">
              <a:spcBef>
                <a:spcPts val="300"/>
              </a:spcBef>
              <a:buNone/>
            </a:pPr>
            <a:r>
              <a:rPr lang="en-US" sz="2800" u="sng" dirty="0"/>
              <a:t>Detailed Survey - Fresno’s Lowest Income Census Tract</a:t>
            </a:r>
            <a:endParaRPr lang="en-US" sz="800" u="sng" dirty="0"/>
          </a:p>
          <a:p>
            <a:pPr marL="742950" lvl="0" indent="-285750"/>
            <a:r>
              <a:rPr lang="en-US" sz="2800" dirty="0"/>
              <a:t>However, ONLY 33% actually have low-cost Internet.</a:t>
            </a:r>
          </a:p>
          <a:p>
            <a:pPr marL="742950" lvl="0" indent="-285750"/>
            <a:endParaRPr lang="en-US" sz="2800" dirty="0"/>
          </a:p>
          <a:p>
            <a:pPr marL="457200" lvl="0" indent="0">
              <a:buNone/>
            </a:pPr>
            <a:endParaRPr lang="en-US" sz="2800" dirty="0"/>
          </a:p>
          <a:p>
            <a:pPr marL="742950" lvl="0" indent="-285750"/>
            <a:endParaRPr lang="en-US" sz="2800" dirty="0"/>
          </a:p>
          <a:p>
            <a:pPr marL="742950" lvl="0" indent="-285750"/>
            <a:r>
              <a:rPr lang="en-US" sz="2800" dirty="0"/>
              <a:t>AND…virtually everyone who wants the Internet and doesn’t have low-cost Internet service wants information on low-cost Internet. </a:t>
            </a:r>
            <a:endParaRPr lang="en-US" dirty="0"/>
          </a:p>
          <a:p>
            <a:pPr lvl="1">
              <a:spcBef>
                <a:spcPts val="300"/>
              </a:spcBef>
            </a:pPr>
            <a:endParaRPr lang="en-US" sz="2000" dirty="0"/>
          </a:p>
          <a:p>
            <a:pPr lvl="1">
              <a:spcBef>
                <a:spcPts val="300"/>
              </a:spcBef>
            </a:pPr>
            <a:endParaRPr lang="en-US" dirty="0"/>
          </a:p>
          <a:p>
            <a:pPr>
              <a:spcBef>
                <a:spcPts val="300"/>
              </a:spcBef>
            </a:pPr>
            <a:endParaRPr lang="en-US" sz="2800" dirty="0"/>
          </a:p>
          <a:p>
            <a:pPr>
              <a:spcBef>
                <a:spcPts val="600"/>
              </a:spcBef>
              <a:buNone/>
            </a:pPr>
            <a:endParaRPr lang="en-US" sz="2800" dirty="0"/>
          </a:p>
          <a:p>
            <a:pPr>
              <a:spcBef>
                <a:spcPts val="1200"/>
              </a:spcBef>
              <a:buNone/>
            </a:pPr>
            <a:endParaRPr lang="en-US" sz="3000" b="1" dirty="0">
              <a:solidFill>
                <a:srgbClr val="EBF7FF"/>
              </a:solidFill>
            </a:endParaRPr>
          </a:p>
          <a:p>
            <a:pPr lvl="0">
              <a:spcBef>
                <a:spcPts val="1200"/>
              </a:spcBef>
              <a:buNone/>
            </a:pPr>
            <a:endParaRPr lang="en-US" sz="3000" b="1" dirty="0">
              <a:solidFill>
                <a:srgbClr val="EBF7FF"/>
              </a:solidFill>
            </a:endParaRPr>
          </a:p>
          <a:p>
            <a:pPr>
              <a:spcBef>
                <a:spcPts val="1200"/>
              </a:spcBef>
            </a:pPr>
            <a:endParaRPr lang="en-US" sz="3000" b="1" dirty="0">
              <a:solidFill>
                <a:srgbClr val="EBF7FF"/>
              </a:solidFill>
            </a:endParaRPr>
          </a:p>
        </p:txBody>
      </p:sp>
      <p:pic>
        <p:nvPicPr>
          <p:cNvPr id="5" name="Picture 4">
            <a:extLst>
              <a:ext uri="{FF2B5EF4-FFF2-40B4-BE49-F238E27FC236}">
                <a16:creationId xmlns:a16="http://schemas.microsoft.com/office/drawing/2014/main" id="{90DEAAA4-8F05-4EE3-A6A4-D8A7C93A53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286000"/>
            <a:ext cx="4419600" cy="1371600"/>
          </a:xfrm>
          <a:prstGeom prst="rect">
            <a:avLst/>
          </a:prstGeom>
          <a:solidFill>
            <a:srgbClr val="FFC000"/>
          </a:solidFill>
          <a:ln>
            <a:noFill/>
          </a:ln>
        </p:spPr>
      </p:pic>
      <p:pic>
        <p:nvPicPr>
          <p:cNvPr id="6" name="Picture 5">
            <a:extLst>
              <a:ext uri="{FF2B5EF4-FFF2-40B4-BE49-F238E27FC236}">
                <a16:creationId xmlns:a16="http://schemas.microsoft.com/office/drawing/2014/main" id="{3E850F04-080A-4656-890E-068F25C70D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5184006"/>
            <a:ext cx="4419600" cy="1366787"/>
          </a:xfrm>
          <a:prstGeom prst="rect">
            <a:avLst/>
          </a:prstGeom>
          <a:solidFill>
            <a:srgbClr val="FFC000"/>
          </a:solidFill>
          <a:ln>
            <a:noFill/>
          </a:ln>
        </p:spPr>
      </p:pic>
    </p:spTree>
    <p:extLst>
      <p:ext uri="{BB962C8B-B14F-4D97-AF65-F5344CB8AC3E}">
        <p14:creationId xmlns:p14="http://schemas.microsoft.com/office/powerpoint/2010/main" val="340467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cap="none" dirty="0"/>
              <a:t>SMUD Project Results</a:t>
            </a:r>
          </a:p>
        </p:txBody>
      </p:sp>
      <p:sp>
        <p:nvSpPr>
          <p:cNvPr id="3" name="Content Placeholder 2"/>
          <p:cNvSpPr>
            <a:spLocks noGrp="1"/>
          </p:cNvSpPr>
          <p:nvPr>
            <p:ph idx="1"/>
          </p:nvPr>
        </p:nvSpPr>
        <p:spPr>
          <a:xfrm>
            <a:off x="304800" y="1071154"/>
            <a:ext cx="8839200" cy="5024846"/>
          </a:xfrm>
        </p:spPr>
        <p:txBody>
          <a:bodyPr/>
          <a:lstStyle/>
          <a:p>
            <a:pPr>
              <a:buFont typeface="Wingdings" charset="2"/>
              <a:buChar char="Ø"/>
            </a:pPr>
            <a:r>
              <a:rPr lang="en-US" dirty="0"/>
              <a:t>90,000 letters sent to customers enrolled in SMUD’s Energy Assistance Program Rate (EAPR).</a:t>
            </a:r>
            <a:endParaRPr lang="en-US" b="1" dirty="0">
              <a:solidFill>
                <a:schemeClr val="tx1"/>
              </a:solidFill>
            </a:endParaRPr>
          </a:p>
          <a:p>
            <a:r>
              <a:rPr lang="en-US" dirty="0"/>
              <a:t>However, 61.4% of households earning less than $40,000 per year already have meaningful Internet access (although pay more than affordable offers).</a:t>
            </a:r>
          </a:p>
          <a:p>
            <a:r>
              <a:rPr lang="en-US" dirty="0"/>
              <a:t>That means 38.6% of households that don’t have meaningful Internet access.  </a:t>
            </a:r>
          </a:p>
          <a:p>
            <a:pPr marL="0" indent="0">
              <a:buNone/>
            </a:pPr>
            <a:r>
              <a:rPr lang="en-US" dirty="0"/>
              <a:t>From that we get:</a:t>
            </a:r>
          </a:p>
          <a:p>
            <a:pPr marL="0" indent="0" algn="ctr">
              <a:buNone/>
            </a:pPr>
            <a:r>
              <a:rPr lang="en-US" sz="2200" dirty="0"/>
              <a:t>A Likely Target Population of 34,700</a:t>
            </a:r>
          </a:p>
          <a:p>
            <a:pPr marL="0" indent="0" algn="ctr">
              <a:buNone/>
            </a:pPr>
            <a:r>
              <a:rPr lang="en-US" sz="2200" dirty="0"/>
              <a:t>(90,000) x (38.6) = 34,700</a:t>
            </a:r>
          </a:p>
          <a:p>
            <a:endParaRPr lang="en-US" sz="1600" dirty="0"/>
          </a:p>
          <a:p>
            <a:pPr>
              <a:buNone/>
            </a:pPr>
            <a:endParaRPr lang="en-US" dirty="0"/>
          </a:p>
          <a:p>
            <a:endParaRPr lang="en-US" dirty="0"/>
          </a:p>
        </p:txBody>
      </p:sp>
    </p:spTree>
    <p:extLst>
      <p:ext uri="{BB962C8B-B14F-4D97-AF65-F5344CB8AC3E}">
        <p14:creationId xmlns:p14="http://schemas.microsoft.com/office/powerpoint/2010/main" val="388918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cap="none" dirty="0"/>
              <a:t>SMUD Project Results</a:t>
            </a:r>
          </a:p>
        </p:txBody>
      </p:sp>
      <p:sp>
        <p:nvSpPr>
          <p:cNvPr id="3" name="Content Placeholder 2"/>
          <p:cNvSpPr>
            <a:spLocks noGrp="1"/>
          </p:cNvSpPr>
          <p:nvPr>
            <p:ph idx="1"/>
          </p:nvPr>
        </p:nvSpPr>
        <p:spPr>
          <a:xfrm>
            <a:off x="304800" y="1071154"/>
            <a:ext cx="8839200" cy="5024846"/>
          </a:xfrm>
        </p:spPr>
        <p:txBody>
          <a:bodyPr/>
          <a:lstStyle/>
          <a:p>
            <a:pPr marL="0" indent="0">
              <a:buNone/>
            </a:pPr>
            <a:r>
              <a:rPr lang="en-US" sz="2800" dirty="0"/>
              <a:t>From the 34,700 people in the Likely Target Population…</a:t>
            </a:r>
            <a:endParaRPr lang="en-US" sz="2800" b="1" dirty="0">
              <a:solidFill>
                <a:schemeClr val="tx1"/>
              </a:solidFill>
            </a:endParaRPr>
          </a:p>
          <a:p>
            <a:endParaRPr lang="en-US" dirty="0"/>
          </a:p>
          <a:p>
            <a:r>
              <a:rPr lang="en-US" dirty="0"/>
              <a:t>4,055 individuals called in response to the letter</a:t>
            </a:r>
          </a:p>
          <a:p>
            <a:pPr marL="0" indent="0">
              <a:buNone/>
            </a:pPr>
            <a:endParaRPr lang="en-US" dirty="0"/>
          </a:p>
          <a:p>
            <a:r>
              <a:rPr lang="en-US" dirty="0"/>
              <a:t>25% of calls were turned into adoptions </a:t>
            </a:r>
            <a:r>
              <a:rPr lang="en-US" sz="1600" dirty="0"/>
              <a:t>(1093 adoptions)</a:t>
            </a:r>
          </a:p>
          <a:p>
            <a:endParaRPr lang="en-US" sz="1600" dirty="0"/>
          </a:p>
          <a:p>
            <a:pPr>
              <a:buNone/>
            </a:pPr>
            <a:endParaRPr lang="en-US" dirty="0"/>
          </a:p>
          <a:p>
            <a:endParaRPr lang="en-US" dirty="0"/>
          </a:p>
        </p:txBody>
      </p:sp>
      <p:pic>
        <p:nvPicPr>
          <p:cNvPr id="4" name="Picture 3">
            <a:extLst>
              <a:ext uri="{FF2B5EF4-FFF2-40B4-BE49-F238E27FC236}">
                <a16:creationId xmlns:a16="http://schemas.microsoft.com/office/drawing/2014/main" id="{24829CBD-E429-4B51-9DAD-AE9531F683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065587"/>
            <a:ext cx="5562600" cy="1039813"/>
          </a:xfrm>
          <a:prstGeom prst="rect">
            <a:avLst/>
          </a:prstGeom>
          <a:solidFill>
            <a:srgbClr val="FFC000"/>
          </a:solidFill>
          <a:ln>
            <a:noFill/>
          </a:ln>
        </p:spPr>
      </p:pic>
    </p:spTree>
    <p:extLst>
      <p:ext uri="{BB962C8B-B14F-4D97-AF65-F5344CB8AC3E}">
        <p14:creationId xmlns:p14="http://schemas.microsoft.com/office/powerpoint/2010/main" val="3182117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3962400"/>
          </a:xfrm>
        </p:spPr>
        <p:txBody>
          <a:bodyPr/>
          <a:lstStyle/>
          <a:p>
            <a:pPr marL="0" lvl="0" indent="0">
              <a:buNone/>
            </a:pPr>
            <a:r>
              <a:rPr lang="en-US" dirty="0"/>
              <a:t>Three components to project:</a:t>
            </a:r>
          </a:p>
          <a:p>
            <a:pPr marL="514350" lvl="0" indent="-514350">
              <a:buFont typeface="+mj-lt"/>
              <a:buAutoNum type="arabicPeriod"/>
            </a:pPr>
            <a:r>
              <a:rPr lang="en-US" dirty="0"/>
              <a:t>Text Message Outreach</a:t>
            </a:r>
          </a:p>
          <a:p>
            <a:pPr marL="514350" lvl="0" indent="-514350">
              <a:buFont typeface="+mj-lt"/>
              <a:buAutoNum type="arabicPeriod"/>
            </a:pPr>
            <a:endParaRPr lang="en-US" sz="1000" dirty="0"/>
          </a:p>
          <a:p>
            <a:pPr marL="514350" lvl="0" indent="-514350">
              <a:buFont typeface="+mj-lt"/>
              <a:buAutoNum type="arabicPeriod"/>
            </a:pPr>
            <a:r>
              <a:rPr lang="en-US" dirty="0"/>
              <a:t>IVR Message</a:t>
            </a:r>
          </a:p>
          <a:p>
            <a:pPr marL="514350" lvl="0" indent="-514350">
              <a:buFont typeface="+mj-lt"/>
              <a:buAutoNum type="arabicPeriod"/>
            </a:pPr>
            <a:endParaRPr lang="en-US" sz="1000" dirty="0"/>
          </a:p>
          <a:p>
            <a:pPr marL="514350" lvl="0" indent="-514350">
              <a:buFont typeface="+mj-lt"/>
              <a:buAutoNum type="arabicPeriod"/>
            </a:pPr>
            <a:r>
              <a:rPr lang="en-US" dirty="0"/>
              <a:t>Utility Caller Screening</a:t>
            </a:r>
          </a:p>
          <a:p>
            <a:pPr marL="514350" lvl="0" indent="-514350">
              <a:buFont typeface="+mj-lt"/>
              <a:buAutoNum type="arabicPeriod"/>
            </a:pPr>
            <a:endParaRPr lang="en-US" dirty="0"/>
          </a:p>
          <a:p>
            <a:pPr marL="0" lvl="0" indent="0" algn="ctr">
              <a:buNone/>
            </a:pPr>
            <a:r>
              <a:rPr lang="en-US" dirty="0"/>
              <a:t>211* referred callers directly to Cox and/or AT&amp;T</a:t>
            </a:r>
          </a:p>
          <a:p>
            <a:pPr marL="0" lvl="0" indent="0" algn="ctr">
              <a:buNone/>
            </a:pPr>
            <a:endParaRPr lang="en-US" dirty="0"/>
          </a:p>
          <a:p>
            <a:pPr marL="0" lvl="0" indent="0">
              <a:buNone/>
            </a:pPr>
            <a:r>
              <a:rPr lang="en-US" sz="2000" dirty="0"/>
              <a:t>*211 would have directly assisted with adoptions, but CETF did not have the funding </a:t>
            </a:r>
            <a:r>
              <a:rPr lang="en-US" sz="2000"/>
              <a:t>available for that </a:t>
            </a:r>
            <a:r>
              <a:rPr lang="en-US" sz="2000" dirty="0"/>
              <a:t>level of service.</a:t>
            </a:r>
          </a:p>
        </p:txBody>
      </p:sp>
      <p:sp>
        <p:nvSpPr>
          <p:cNvPr id="24581" name="Title 7"/>
          <p:cNvSpPr>
            <a:spLocks noGrp="1"/>
          </p:cNvSpPr>
          <p:nvPr>
            <p:ph type="title"/>
          </p:nvPr>
        </p:nvSpPr>
        <p:spPr bwMode="auto">
          <a:xfrm>
            <a:off x="457200" y="304800"/>
            <a:ext cx="8686800" cy="838200"/>
          </a:xfrm>
        </p:spPr>
        <p:txBody>
          <a:bodyPr wrap="square" lIns="91440" tIns="45720" rIns="91440" bIns="45720" numCol="1" anchorCtr="0" compatLnSpc="1">
            <a:prstTxWarp prst="textNoShape">
              <a:avLst/>
            </a:prstTxWarp>
            <a:noAutofit/>
          </a:bodyPr>
          <a:lstStyle/>
          <a:p>
            <a:pPr algn="ctr" eaLnBrk="1" hangingPunct="1">
              <a:defRPr/>
            </a:pPr>
            <a:r>
              <a:rPr lang="en-US" cap="none" dirty="0">
                <a:solidFill>
                  <a:schemeClr val="tx1"/>
                </a:solidFill>
              </a:rPr>
              <a:t>SDG&amp;E – 211 San Diego Pilot</a:t>
            </a:r>
          </a:p>
        </p:txBody>
      </p:sp>
    </p:spTree>
    <p:extLst>
      <p:ext uri="{BB962C8B-B14F-4D97-AF65-F5344CB8AC3E}">
        <p14:creationId xmlns:p14="http://schemas.microsoft.com/office/powerpoint/2010/main" val="427462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br>
              <a:rPr lang="en-US" sz="3200" cap="none" dirty="0"/>
            </a:br>
            <a:r>
              <a:rPr lang="en-US" sz="3200" cap="none" dirty="0"/>
              <a:t> 2017 San Diego Pilot Project Income Levels</a:t>
            </a:r>
            <a:endParaRPr lang="en-US" sz="3200" dirty="0">
              <a:solidFill>
                <a:srgbClr val="EBF7FF"/>
              </a:solidFill>
            </a:endParaRPr>
          </a:p>
        </p:txBody>
      </p:sp>
      <p:sp>
        <p:nvSpPr>
          <p:cNvPr id="3" name="Content Placeholder 2"/>
          <p:cNvSpPr>
            <a:spLocks noGrp="1"/>
          </p:cNvSpPr>
          <p:nvPr>
            <p:ph idx="1"/>
          </p:nvPr>
        </p:nvSpPr>
        <p:spPr>
          <a:xfrm>
            <a:off x="228600" y="1646236"/>
            <a:ext cx="8763000" cy="4221164"/>
          </a:xfrm>
        </p:spPr>
        <p:txBody>
          <a:bodyPr/>
          <a:lstStyle/>
          <a:p>
            <a:pPr lvl="1">
              <a:spcBef>
                <a:spcPts val="300"/>
              </a:spcBef>
            </a:pPr>
            <a:endParaRPr lang="en-US" sz="2000" dirty="0"/>
          </a:p>
          <a:p>
            <a:pPr lvl="1">
              <a:spcBef>
                <a:spcPts val="300"/>
              </a:spcBef>
            </a:pPr>
            <a:endParaRPr lang="en-US" b="0" dirty="0"/>
          </a:p>
          <a:p>
            <a:pPr>
              <a:spcBef>
                <a:spcPts val="300"/>
              </a:spcBef>
            </a:pPr>
            <a:endParaRPr lang="en-US" sz="2800" dirty="0"/>
          </a:p>
          <a:p>
            <a:pPr>
              <a:spcBef>
                <a:spcPts val="600"/>
              </a:spcBef>
              <a:buNone/>
            </a:pPr>
            <a:endParaRPr lang="en-US" sz="2800" dirty="0"/>
          </a:p>
          <a:p>
            <a:pPr>
              <a:spcBef>
                <a:spcPts val="1200"/>
              </a:spcBef>
              <a:buNone/>
            </a:pPr>
            <a:endParaRPr lang="en-US" sz="3000" b="1" dirty="0">
              <a:solidFill>
                <a:srgbClr val="EBF7FF"/>
              </a:solidFill>
            </a:endParaRPr>
          </a:p>
          <a:p>
            <a:pPr lvl="0">
              <a:spcBef>
                <a:spcPts val="1200"/>
              </a:spcBef>
              <a:buNone/>
            </a:pPr>
            <a:endParaRPr lang="en-US" sz="3000" b="1" dirty="0">
              <a:solidFill>
                <a:srgbClr val="EBF7FF"/>
              </a:solidFill>
            </a:endParaRPr>
          </a:p>
          <a:p>
            <a:pPr>
              <a:spcBef>
                <a:spcPts val="1200"/>
              </a:spcBef>
            </a:pPr>
            <a:endParaRPr lang="en-US" sz="3000" b="1" dirty="0">
              <a:solidFill>
                <a:srgbClr val="EBF7FF"/>
              </a:solidFill>
            </a:endParaRPr>
          </a:p>
        </p:txBody>
      </p:sp>
      <p:pic>
        <p:nvPicPr>
          <p:cNvPr id="10" name="Picture 9">
            <a:extLst>
              <a:ext uri="{FF2B5EF4-FFF2-40B4-BE49-F238E27FC236}">
                <a16:creationId xmlns:a16="http://schemas.microsoft.com/office/drawing/2014/main" id="{C848CC55-6EED-47F7-818F-C32D3C9622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905000"/>
            <a:ext cx="4709961" cy="4267200"/>
          </a:xfrm>
          <a:prstGeom prst="rect">
            <a:avLst/>
          </a:prstGeom>
          <a:solidFill>
            <a:srgbClr val="FFC000"/>
          </a:solidFill>
          <a:ln>
            <a:noFill/>
          </a:ln>
        </p:spPr>
      </p:pic>
      <p:sp>
        <p:nvSpPr>
          <p:cNvPr id="11" name="TextBox 10">
            <a:extLst>
              <a:ext uri="{FF2B5EF4-FFF2-40B4-BE49-F238E27FC236}">
                <a16:creationId xmlns:a16="http://schemas.microsoft.com/office/drawing/2014/main" id="{8A0BE0D3-659D-4158-BE48-FD0875D51D93}"/>
              </a:ext>
            </a:extLst>
          </p:cNvPr>
          <p:cNvSpPr txBox="1"/>
          <p:nvPr/>
        </p:nvSpPr>
        <p:spPr>
          <a:xfrm>
            <a:off x="0" y="1295400"/>
            <a:ext cx="9144000" cy="523220"/>
          </a:xfrm>
          <a:prstGeom prst="rect">
            <a:avLst/>
          </a:prstGeom>
          <a:noFill/>
        </p:spPr>
        <p:txBody>
          <a:bodyPr wrap="square" rtlCol="0">
            <a:spAutoFit/>
          </a:bodyPr>
          <a:lstStyle/>
          <a:p>
            <a:pPr algn="ctr"/>
            <a:r>
              <a:rPr lang="en-US" sz="2800" b="1" dirty="0"/>
              <a:t>Total Respondents = 19,647</a:t>
            </a:r>
          </a:p>
        </p:txBody>
      </p:sp>
    </p:spTree>
    <p:extLst>
      <p:ext uri="{BB962C8B-B14F-4D97-AF65-F5344CB8AC3E}">
        <p14:creationId xmlns:p14="http://schemas.microsoft.com/office/powerpoint/2010/main" val="424227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763000" cy="4191000"/>
          </a:xfrm>
        </p:spPr>
        <p:txBody>
          <a:bodyPr/>
          <a:lstStyle/>
          <a:p>
            <a:pPr>
              <a:spcBef>
                <a:spcPts val="0"/>
              </a:spcBef>
            </a:pPr>
            <a:r>
              <a:rPr lang="en-US" sz="3600" dirty="0">
                <a:solidFill>
                  <a:schemeClr val="tx1"/>
                </a:solidFill>
              </a:rPr>
              <a:t>Total Results :</a:t>
            </a:r>
          </a:p>
          <a:p>
            <a:pPr lvl="1">
              <a:spcBef>
                <a:spcPts val="0"/>
              </a:spcBef>
            </a:pPr>
            <a:r>
              <a:rPr lang="en-US" dirty="0">
                <a:solidFill>
                  <a:schemeClr val="tx1"/>
                </a:solidFill>
              </a:rPr>
              <a:t>19,647 total individual contacts; </a:t>
            </a:r>
          </a:p>
          <a:p>
            <a:pPr lvl="1">
              <a:spcBef>
                <a:spcPts val="0"/>
              </a:spcBef>
            </a:pPr>
            <a:r>
              <a:rPr lang="en-US" dirty="0">
                <a:solidFill>
                  <a:schemeClr val="tx1"/>
                </a:solidFill>
              </a:rPr>
              <a:t>4,492 broadband screenings completed (23%)</a:t>
            </a:r>
          </a:p>
          <a:p>
            <a:pPr lvl="1">
              <a:spcBef>
                <a:spcPts val="0"/>
              </a:spcBef>
            </a:pPr>
            <a:r>
              <a:rPr lang="en-US" dirty="0">
                <a:solidFill>
                  <a:schemeClr val="tx1"/>
                </a:solidFill>
              </a:rPr>
              <a:t>772 unique referrals to Cox or AT&amp;T (17%)</a:t>
            </a:r>
          </a:p>
          <a:p>
            <a:pPr lvl="1">
              <a:spcBef>
                <a:spcPts val="0"/>
              </a:spcBef>
            </a:pPr>
            <a:r>
              <a:rPr lang="en-US" dirty="0">
                <a:solidFill>
                  <a:schemeClr val="tx1"/>
                </a:solidFill>
              </a:rPr>
              <a:t>149 verified adoption outcomes</a:t>
            </a:r>
          </a:p>
          <a:p>
            <a:pPr lvl="2">
              <a:spcBef>
                <a:spcPts val="0"/>
              </a:spcBef>
            </a:pPr>
            <a:r>
              <a:rPr lang="en-US" sz="2800" dirty="0">
                <a:solidFill>
                  <a:schemeClr val="tx1"/>
                </a:solidFill>
              </a:rPr>
              <a:t>66 adoptions</a:t>
            </a:r>
          </a:p>
          <a:p>
            <a:pPr lvl="1">
              <a:spcBef>
                <a:spcPts val="0"/>
              </a:spcBef>
            </a:pPr>
            <a:r>
              <a:rPr lang="en-US" dirty="0">
                <a:solidFill>
                  <a:schemeClr val="tx1"/>
                </a:solidFill>
              </a:rPr>
              <a:t>289 referrals for free or low-cost device</a:t>
            </a:r>
          </a:p>
          <a:p>
            <a:pPr lvl="1">
              <a:spcBef>
                <a:spcPts val="0"/>
              </a:spcBef>
            </a:pPr>
            <a:r>
              <a:rPr lang="en-US" dirty="0">
                <a:solidFill>
                  <a:schemeClr val="tx1"/>
                </a:solidFill>
              </a:rPr>
              <a:t>77 referrals for digital literacy training</a:t>
            </a:r>
          </a:p>
        </p:txBody>
      </p:sp>
      <p:sp>
        <p:nvSpPr>
          <p:cNvPr id="24581" name="Title 7"/>
          <p:cNvSpPr>
            <a:spLocks noGrp="1"/>
          </p:cNvSpPr>
          <p:nvPr>
            <p:ph type="title"/>
          </p:nvPr>
        </p:nvSpPr>
        <p:spPr bwMode="auto">
          <a:xfrm>
            <a:off x="457200" y="304800"/>
            <a:ext cx="8686800" cy="838200"/>
          </a:xfrm>
        </p:spPr>
        <p:txBody>
          <a:bodyPr wrap="square" lIns="91440" tIns="45720" rIns="91440" bIns="45720" numCol="1" anchorCtr="0" compatLnSpc="1">
            <a:prstTxWarp prst="textNoShape">
              <a:avLst/>
            </a:prstTxWarp>
            <a:noAutofit/>
          </a:bodyPr>
          <a:lstStyle/>
          <a:p>
            <a:pPr algn="ctr" eaLnBrk="1" hangingPunct="1">
              <a:defRPr/>
            </a:pPr>
            <a:r>
              <a:rPr lang="en-US" cap="none" dirty="0">
                <a:solidFill>
                  <a:schemeClr val="tx1"/>
                </a:solidFill>
              </a:rPr>
              <a:t>SDG&amp;E – 211 San Diego Pilot</a:t>
            </a:r>
          </a:p>
        </p:txBody>
      </p:sp>
    </p:spTree>
    <p:extLst>
      <p:ext uri="{BB962C8B-B14F-4D97-AF65-F5344CB8AC3E}">
        <p14:creationId xmlns:p14="http://schemas.microsoft.com/office/powerpoint/2010/main" val="612886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86800" cy="3962400"/>
          </a:xfrm>
        </p:spPr>
        <p:txBody>
          <a:bodyPr/>
          <a:lstStyle/>
          <a:p>
            <a:pPr>
              <a:spcBef>
                <a:spcPts val="0"/>
              </a:spcBef>
            </a:pPr>
            <a:r>
              <a:rPr lang="en-US" sz="3600" dirty="0">
                <a:solidFill>
                  <a:schemeClr val="tx1"/>
                </a:solidFill>
              </a:rPr>
              <a:t>Results of Text Message Campaign</a:t>
            </a:r>
          </a:p>
          <a:p>
            <a:pPr lvl="1">
              <a:spcBef>
                <a:spcPts val="0"/>
              </a:spcBef>
            </a:pPr>
            <a:r>
              <a:rPr lang="en-US" dirty="0">
                <a:solidFill>
                  <a:schemeClr val="tx1"/>
                </a:solidFill>
              </a:rPr>
              <a:t>Texts sent:  5,450</a:t>
            </a:r>
          </a:p>
          <a:p>
            <a:pPr lvl="1">
              <a:spcBef>
                <a:spcPts val="0"/>
              </a:spcBef>
            </a:pPr>
            <a:r>
              <a:rPr lang="en-US" dirty="0">
                <a:solidFill>
                  <a:schemeClr val="tx1"/>
                </a:solidFill>
              </a:rPr>
              <a:t>Individuals Screened:  109</a:t>
            </a:r>
          </a:p>
          <a:p>
            <a:pPr lvl="1">
              <a:spcBef>
                <a:spcPts val="0"/>
              </a:spcBef>
            </a:pPr>
            <a:r>
              <a:rPr lang="en-US" dirty="0">
                <a:solidFill>
                  <a:schemeClr val="tx1"/>
                </a:solidFill>
              </a:rPr>
              <a:t>Individuals Referred:  79</a:t>
            </a:r>
          </a:p>
          <a:p>
            <a:pPr lvl="1">
              <a:spcBef>
                <a:spcPts val="0"/>
              </a:spcBef>
            </a:pPr>
            <a:r>
              <a:rPr lang="en-US" dirty="0">
                <a:solidFill>
                  <a:schemeClr val="tx1"/>
                </a:solidFill>
              </a:rPr>
              <a:t>15 outcomes verified</a:t>
            </a:r>
          </a:p>
          <a:p>
            <a:pPr lvl="2">
              <a:spcBef>
                <a:spcPts val="0"/>
              </a:spcBef>
            </a:pPr>
            <a:r>
              <a:rPr lang="en-US" sz="2800" dirty="0">
                <a:solidFill>
                  <a:schemeClr val="tx1"/>
                </a:solidFill>
              </a:rPr>
              <a:t>4 adoptions</a:t>
            </a:r>
          </a:p>
          <a:p>
            <a:pPr marL="0" lvl="0" indent="0">
              <a:buNone/>
            </a:pPr>
            <a:endParaRPr lang="en-US" dirty="0"/>
          </a:p>
        </p:txBody>
      </p:sp>
      <p:sp>
        <p:nvSpPr>
          <p:cNvPr id="24581" name="Title 7"/>
          <p:cNvSpPr>
            <a:spLocks noGrp="1"/>
          </p:cNvSpPr>
          <p:nvPr>
            <p:ph type="title"/>
          </p:nvPr>
        </p:nvSpPr>
        <p:spPr bwMode="auto">
          <a:xfrm>
            <a:off x="457200" y="304800"/>
            <a:ext cx="8686800" cy="838200"/>
          </a:xfrm>
        </p:spPr>
        <p:txBody>
          <a:bodyPr wrap="square" lIns="91440" tIns="45720" rIns="91440" bIns="45720" numCol="1" anchorCtr="0" compatLnSpc="1">
            <a:prstTxWarp prst="textNoShape">
              <a:avLst/>
            </a:prstTxWarp>
            <a:noAutofit/>
          </a:bodyPr>
          <a:lstStyle/>
          <a:p>
            <a:pPr algn="ctr" eaLnBrk="1" hangingPunct="1">
              <a:defRPr/>
            </a:pPr>
            <a:r>
              <a:rPr lang="en-US" cap="none" dirty="0">
                <a:solidFill>
                  <a:schemeClr val="tx1"/>
                </a:solidFill>
              </a:rPr>
              <a:t>SDG&amp;E – 211 San Diego Pilot</a:t>
            </a:r>
          </a:p>
        </p:txBody>
      </p:sp>
    </p:spTree>
    <p:extLst>
      <p:ext uri="{BB962C8B-B14F-4D97-AF65-F5344CB8AC3E}">
        <p14:creationId xmlns:p14="http://schemas.microsoft.com/office/powerpoint/2010/main" val="344281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905000"/>
          </a:xfrm>
        </p:spPr>
        <p:txBody>
          <a:bodyPr>
            <a:noAutofit/>
          </a:bodyPr>
          <a:lstStyle/>
          <a:p>
            <a:r>
              <a:rPr lang="en-US" sz="3200" cap="none" dirty="0">
                <a:solidFill>
                  <a:schemeClr val="tx1"/>
                </a:solidFill>
              </a:rPr>
              <a:t>SDG&amp;E – 211 San Diego Pilot</a:t>
            </a:r>
            <a:br>
              <a:rPr lang="en-US" sz="3000" dirty="0">
                <a:solidFill>
                  <a:schemeClr val="tx1"/>
                </a:solidFill>
              </a:rPr>
            </a:br>
            <a:endParaRPr lang="en-US" sz="3000" dirty="0">
              <a:solidFill>
                <a:schemeClr val="tx1"/>
              </a:solidFill>
            </a:endParaRPr>
          </a:p>
        </p:txBody>
      </p:sp>
      <p:sp>
        <p:nvSpPr>
          <p:cNvPr id="3" name="Content Placeholder 2"/>
          <p:cNvSpPr>
            <a:spLocks noGrp="1"/>
          </p:cNvSpPr>
          <p:nvPr>
            <p:ph idx="1"/>
          </p:nvPr>
        </p:nvSpPr>
        <p:spPr>
          <a:xfrm>
            <a:off x="152400" y="990600"/>
            <a:ext cx="8991600" cy="5181600"/>
          </a:xfrm>
        </p:spPr>
        <p:txBody>
          <a:bodyPr/>
          <a:lstStyle/>
          <a:p>
            <a:pPr>
              <a:spcBef>
                <a:spcPts val="0"/>
              </a:spcBef>
            </a:pPr>
            <a:r>
              <a:rPr lang="en-US" sz="3200" dirty="0">
                <a:solidFill>
                  <a:schemeClr val="tx1"/>
                </a:solidFill>
              </a:rPr>
              <a:t>Results without the Text Message Campaign:</a:t>
            </a:r>
          </a:p>
          <a:p>
            <a:pPr lvl="1">
              <a:spcBef>
                <a:spcPts val="0"/>
              </a:spcBef>
            </a:pPr>
            <a:r>
              <a:rPr lang="en-US" sz="2400" dirty="0">
                <a:solidFill>
                  <a:schemeClr val="tx1"/>
                </a:solidFill>
              </a:rPr>
              <a:t>14,197 total individual contacts; </a:t>
            </a:r>
          </a:p>
          <a:p>
            <a:pPr lvl="1">
              <a:spcBef>
                <a:spcPts val="0"/>
              </a:spcBef>
            </a:pPr>
            <a:r>
              <a:rPr lang="en-US" sz="2400" dirty="0">
                <a:solidFill>
                  <a:schemeClr val="tx1"/>
                </a:solidFill>
              </a:rPr>
              <a:t>4,383 broadband screenings completed (31%)</a:t>
            </a:r>
          </a:p>
          <a:p>
            <a:pPr lvl="1">
              <a:spcBef>
                <a:spcPts val="0"/>
              </a:spcBef>
            </a:pPr>
            <a:r>
              <a:rPr lang="en-US" sz="2400" dirty="0">
                <a:solidFill>
                  <a:schemeClr val="tx1"/>
                </a:solidFill>
              </a:rPr>
              <a:t>716 unique referrals to Cox or AT&amp;T (16%)</a:t>
            </a:r>
          </a:p>
          <a:p>
            <a:pPr marL="0" indent="0">
              <a:spcBef>
                <a:spcPts val="0"/>
              </a:spcBef>
              <a:buNone/>
            </a:pPr>
            <a:endParaRPr lang="en-US" sz="2400" dirty="0">
              <a:solidFill>
                <a:schemeClr val="tx1"/>
              </a:solidFill>
            </a:endParaRPr>
          </a:p>
          <a:p>
            <a:pPr>
              <a:spcBef>
                <a:spcPts val="0"/>
              </a:spcBef>
            </a:pPr>
            <a:r>
              <a:rPr lang="en-US" sz="3200" dirty="0">
                <a:solidFill>
                  <a:schemeClr val="tx1"/>
                </a:solidFill>
              </a:rPr>
              <a:t>Effectiveness Comparison</a:t>
            </a:r>
          </a:p>
          <a:p>
            <a:pPr>
              <a:spcBef>
                <a:spcPts val="0"/>
              </a:spcBef>
            </a:pPr>
            <a:endParaRPr lang="en-US" sz="3200" dirty="0">
              <a:solidFill>
                <a:schemeClr val="tx1"/>
              </a:solidFill>
            </a:endParaRPr>
          </a:p>
          <a:p>
            <a:pPr>
              <a:spcBef>
                <a:spcPts val="0"/>
              </a:spcBef>
            </a:pPr>
            <a:endParaRPr lang="en-US" sz="3200" dirty="0">
              <a:solidFill>
                <a:schemeClr val="tx1"/>
              </a:solidFill>
            </a:endParaRPr>
          </a:p>
          <a:p>
            <a:pPr>
              <a:spcBef>
                <a:spcPts val="1200"/>
              </a:spcBef>
            </a:pPr>
            <a:endParaRPr lang="en-US" dirty="0">
              <a:solidFill>
                <a:schemeClr val="tx1"/>
              </a:solidFill>
            </a:endParaRPr>
          </a:p>
          <a:p>
            <a:pPr lvl="1">
              <a:spcBef>
                <a:spcPts val="1200"/>
              </a:spcBef>
              <a:buFont typeface="Wingdings" pitchFamily="2" charset="2"/>
              <a:buChar char="§"/>
            </a:pPr>
            <a:endParaRPr lang="en-US" dirty="0"/>
          </a:p>
          <a:p>
            <a:pPr>
              <a:spcBef>
                <a:spcPts val="600"/>
              </a:spcBef>
              <a:buNone/>
            </a:pPr>
            <a:endParaRPr lang="en-US" sz="2800" dirty="0"/>
          </a:p>
          <a:p>
            <a:pPr>
              <a:spcBef>
                <a:spcPts val="0"/>
              </a:spcBef>
              <a:buNone/>
            </a:pPr>
            <a:endParaRPr lang="en-US" sz="2800" dirty="0"/>
          </a:p>
          <a:p>
            <a:pPr>
              <a:spcBef>
                <a:spcPts val="0"/>
              </a:spcBef>
            </a:pPr>
            <a:endParaRPr lang="en-US" sz="2800" dirty="0"/>
          </a:p>
          <a:p>
            <a:pPr>
              <a:spcBef>
                <a:spcPts val="0"/>
              </a:spcBef>
              <a:buNone/>
            </a:pPr>
            <a:endParaRPr lang="en-US" sz="2800" dirty="0"/>
          </a:p>
          <a:p>
            <a:pPr lvl="1">
              <a:spcBef>
                <a:spcPts val="0"/>
              </a:spcBef>
              <a:buNone/>
            </a:pPr>
            <a:endParaRPr lang="en-US" sz="2400" dirty="0"/>
          </a:p>
          <a:p>
            <a:pPr>
              <a:spcBef>
                <a:spcPts val="1200"/>
              </a:spcBef>
              <a:buNone/>
            </a:pPr>
            <a:endParaRPr lang="en-US" sz="2600" dirty="0"/>
          </a:p>
          <a:p>
            <a:pPr>
              <a:spcBef>
                <a:spcPts val="1200"/>
              </a:spcBef>
            </a:pPr>
            <a:endParaRPr lang="en-US" sz="2800" dirty="0"/>
          </a:p>
          <a:p>
            <a:pPr>
              <a:spcBef>
                <a:spcPts val="1200"/>
              </a:spcBef>
              <a:buNone/>
            </a:pPr>
            <a:endParaRPr lang="en-US" dirty="0"/>
          </a:p>
          <a:p>
            <a:pPr lvl="2">
              <a:spcBef>
                <a:spcPts val="1200"/>
              </a:spcBef>
              <a:buFont typeface="Arial" pitchFamily="34" charset="0"/>
              <a:buChar char="•"/>
            </a:pPr>
            <a:endParaRPr lang="en-US" dirty="0"/>
          </a:p>
          <a:p>
            <a:pPr lvl="2">
              <a:spcBef>
                <a:spcPts val="1200"/>
              </a:spcBef>
              <a:buFont typeface="Arial" pitchFamily="34" charset="0"/>
              <a:buChar char="•"/>
            </a:pPr>
            <a:endParaRPr lang="en-US" dirty="0"/>
          </a:p>
          <a:p>
            <a:pPr lvl="2">
              <a:spcBef>
                <a:spcPts val="1200"/>
              </a:spcBef>
              <a:buFont typeface="Arial" pitchFamily="34" charset="0"/>
              <a:buChar char="•"/>
            </a:pPr>
            <a:endParaRPr lang="en-US" b="1" dirty="0">
              <a:solidFill>
                <a:srgbClr val="EBF7FF"/>
              </a:solidFill>
            </a:endParaRPr>
          </a:p>
          <a:p>
            <a:pPr lvl="1">
              <a:spcBef>
                <a:spcPts val="1200"/>
              </a:spcBef>
              <a:buNone/>
            </a:pPr>
            <a:endParaRPr lang="en-US" sz="2600" b="1" dirty="0">
              <a:solidFill>
                <a:srgbClr val="EBF7FF"/>
              </a:solidFill>
            </a:endParaRPr>
          </a:p>
          <a:p>
            <a:pPr>
              <a:spcBef>
                <a:spcPts val="1200"/>
              </a:spcBef>
            </a:pPr>
            <a:endParaRPr lang="en-US" sz="3000" b="1" dirty="0">
              <a:solidFill>
                <a:srgbClr val="EBF7FF"/>
              </a:solidFill>
            </a:endParaRPr>
          </a:p>
        </p:txBody>
      </p:sp>
      <p:graphicFrame>
        <p:nvGraphicFramePr>
          <p:cNvPr id="4" name="Table 3">
            <a:extLst>
              <a:ext uri="{FF2B5EF4-FFF2-40B4-BE49-F238E27FC236}">
                <a16:creationId xmlns:a16="http://schemas.microsoft.com/office/drawing/2014/main" id="{7D72BFA4-BE6D-4E2F-8B7F-2C00CD69C82E}"/>
              </a:ext>
            </a:extLst>
          </p:cNvPr>
          <p:cNvGraphicFramePr>
            <a:graphicFrameLocks noGrp="1"/>
          </p:cNvGraphicFramePr>
          <p:nvPr>
            <p:extLst/>
          </p:nvPr>
        </p:nvGraphicFramePr>
        <p:xfrm>
          <a:off x="1485900" y="3989315"/>
          <a:ext cx="6172200" cy="1878085"/>
        </p:xfrm>
        <a:graphic>
          <a:graphicData uri="http://schemas.openxmlformats.org/drawingml/2006/table">
            <a:tbl>
              <a:tblPr>
                <a:tableStyleId>{5C22544A-7EE6-4342-B048-85BDC9FD1C3A}</a:tableStyleId>
              </a:tblPr>
              <a:tblGrid>
                <a:gridCol w="1997937">
                  <a:extLst>
                    <a:ext uri="{9D8B030D-6E8A-4147-A177-3AD203B41FA5}">
                      <a16:colId xmlns:a16="http://schemas.microsoft.com/office/drawing/2014/main" val="1116139914"/>
                    </a:ext>
                  </a:extLst>
                </a:gridCol>
                <a:gridCol w="1926583">
                  <a:extLst>
                    <a:ext uri="{9D8B030D-6E8A-4147-A177-3AD203B41FA5}">
                      <a16:colId xmlns:a16="http://schemas.microsoft.com/office/drawing/2014/main" val="1833104496"/>
                    </a:ext>
                  </a:extLst>
                </a:gridCol>
                <a:gridCol w="2247680">
                  <a:extLst>
                    <a:ext uri="{9D8B030D-6E8A-4147-A177-3AD203B41FA5}">
                      <a16:colId xmlns:a16="http://schemas.microsoft.com/office/drawing/2014/main" val="3695523655"/>
                    </a:ext>
                  </a:extLst>
                </a:gridCol>
              </a:tblGrid>
              <a:tr h="379651">
                <a:tc>
                  <a:txBody>
                    <a:bodyPr/>
                    <a:lstStyle/>
                    <a:p>
                      <a:pPr algn="l" fontAlgn="b"/>
                      <a:r>
                        <a:rPr lang="en-US" sz="2800" b="1" u="none" strike="noStrike" dirty="0">
                          <a:solidFill>
                            <a:srgbClr val="FFC000"/>
                          </a:solidFill>
                          <a:effectLst/>
                        </a:rPr>
                        <a:t> </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tc>
                  <a:txBody>
                    <a:bodyPr/>
                    <a:lstStyle/>
                    <a:p>
                      <a:pPr algn="l" fontAlgn="b"/>
                      <a:r>
                        <a:rPr lang="en-US" sz="2800" b="1" u="none" strike="noStrike" dirty="0">
                          <a:solidFill>
                            <a:srgbClr val="FFC000"/>
                          </a:solidFill>
                          <a:effectLst/>
                        </a:rPr>
                        <a:t>With Text</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tc>
                  <a:txBody>
                    <a:bodyPr/>
                    <a:lstStyle/>
                    <a:p>
                      <a:pPr algn="l" fontAlgn="b"/>
                      <a:r>
                        <a:rPr lang="en-US" sz="2800" b="1" u="none" strike="noStrike" dirty="0">
                          <a:solidFill>
                            <a:srgbClr val="FFC000"/>
                          </a:solidFill>
                          <a:effectLst/>
                        </a:rPr>
                        <a:t>Without Text</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extLst>
                  <a:ext uri="{0D108BD9-81ED-4DB2-BD59-A6C34878D82A}">
                    <a16:rowId xmlns:a16="http://schemas.microsoft.com/office/drawing/2014/main" val="2563239808"/>
                  </a:ext>
                </a:extLst>
              </a:tr>
              <a:tr h="379651">
                <a:tc>
                  <a:txBody>
                    <a:bodyPr/>
                    <a:lstStyle/>
                    <a:p>
                      <a:pPr algn="l" fontAlgn="b"/>
                      <a:r>
                        <a:rPr lang="en-US" sz="2800" b="1" u="none" strike="noStrike" dirty="0">
                          <a:solidFill>
                            <a:srgbClr val="FFC000"/>
                          </a:solidFill>
                          <a:effectLst/>
                        </a:rPr>
                        <a:t>Contacts</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tc>
                  <a:txBody>
                    <a:bodyPr/>
                    <a:lstStyle/>
                    <a:p>
                      <a:pPr algn="r" fontAlgn="b"/>
                      <a:r>
                        <a:rPr lang="en-US" sz="2800" b="1" u="none" strike="noStrike" dirty="0">
                          <a:solidFill>
                            <a:srgbClr val="FFC000"/>
                          </a:solidFill>
                          <a:effectLst/>
                        </a:rPr>
                        <a:t>19,647</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tc>
                  <a:txBody>
                    <a:bodyPr/>
                    <a:lstStyle/>
                    <a:p>
                      <a:pPr algn="r" fontAlgn="b"/>
                      <a:r>
                        <a:rPr lang="en-US" sz="2800" b="1" u="none" strike="noStrike" dirty="0">
                          <a:solidFill>
                            <a:srgbClr val="FFC000"/>
                          </a:solidFill>
                          <a:effectLst/>
                        </a:rPr>
                        <a:t>14,197</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extLst>
                  <a:ext uri="{0D108BD9-81ED-4DB2-BD59-A6C34878D82A}">
                    <a16:rowId xmlns:a16="http://schemas.microsoft.com/office/drawing/2014/main" val="760466670"/>
                  </a:ext>
                </a:extLst>
              </a:tr>
              <a:tr h="588400">
                <a:tc>
                  <a:txBody>
                    <a:bodyPr/>
                    <a:lstStyle/>
                    <a:p>
                      <a:pPr algn="l" fontAlgn="b"/>
                      <a:r>
                        <a:rPr lang="en-US" sz="2800" b="1" u="none" strike="noStrike" dirty="0">
                          <a:solidFill>
                            <a:srgbClr val="FFC000"/>
                          </a:solidFill>
                          <a:effectLst/>
                        </a:rPr>
                        <a:t>Screenings</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tc>
                  <a:txBody>
                    <a:bodyPr/>
                    <a:lstStyle/>
                    <a:p>
                      <a:pPr algn="r" fontAlgn="b"/>
                      <a:r>
                        <a:rPr lang="en-US" sz="2800" b="1" u="none" strike="noStrike">
                          <a:solidFill>
                            <a:srgbClr val="FFC000"/>
                          </a:solidFill>
                          <a:effectLst/>
                        </a:rPr>
                        <a:t>4492 (23%)</a:t>
                      </a:r>
                      <a:endParaRPr lang="en-US" sz="2800" b="1" i="0" u="none" strike="noStrike">
                        <a:solidFill>
                          <a:srgbClr val="FFC000"/>
                        </a:solidFill>
                        <a:effectLst/>
                        <a:latin typeface="Calibri" panose="020F0502020204030204" pitchFamily="34" charset="0"/>
                      </a:endParaRPr>
                    </a:p>
                  </a:txBody>
                  <a:tcPr marL="3175" marR="3175" marT="3175" marB="0" anchor="b">
                    <a:noFill/>
                  </a:tcPr>
                </a:tc>
                <a:tc>
                  <a:txBody>
                    <a:bodyPr/>
                    <a:lstStyle/>
                    <a:p>
                      <a:pPr algn="r" fontAlgn="b"/>
                      <a:r>
                        <a:rPr lang="en-US" sz="2800" b="1" u="none" strike="noStrike" dirty="0">
                          <a:solidFill>
                            <a:srgbClr val="FFC000"/>
                          </a:solidFill>
                          <a:effectLst/>
                        </a:rPr>
                        <a:t>4383 (31%)</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extLst>
                  <a:ext uri="{0D108BD9-81ED-4DB2-BD59-A6C34878D82A}">
                    <a16:rowId xmlns:a16="http://schemas.microsoft.com/office/drawing/2014/main" val="2352039506"/>
                  </a:ext>
                </a:extLst>
              </a:tr>
              <a:tr h="379651">
                <a:tc>
                  <a:txBody>
                    <a:bodyPr/>
                    <a:lstStyle/>
                    <a:p>
                      <a:pPr algn="l" fontAlgn="b"/>
                      <a:r>
                        <a:rPr lang="en-US" sz="2800" b="1" u="none" strike="noStrike" dirty="0">
                          <a:solidFill>
                            <a:srgbClr val="FFC000"/>
                          </a:solidFill>
                          <a:effectLst/>
                        </a:rPr>
                        <a:t>Referrals</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tc>
                  <a:txBody>
                    <a:bodyPr/>
                    <a:lstStyle/>
                    <a:p>
                      <a:pPr algn="r" fontAlgn="b"/>
                      <a:r>
                        <a:rPr lang="en-US" sz="2800" b="1" u="none" strike="noStrike" dirty="0">
                          <a:solidFill>
                            <a:srgbClr val="FFC000"/>
                          </a:solidFill>
                          <a:effectLst/>
                        </a:rPr>
                        <a:t>772 (17%)</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tc>
                  <a:txBody>
                    <a:bodyPr/>
                    <a:lstStyle/>
                    <a:p>
                      <a:pPr algn="r" fontAlgn="b"/>
                      <a:r>
                        <a:rPr lang="en-US" sz="2800" b="1" u="none" strike="noStrike" dirty="0">
                          <a:solidFill>
                            <a:srgbClr val="FFC000"/>
                          </a:solidFill>
                          <a:effectLst/>
                        </a:rPr>
                        <a:t>716 (16%)</a:t>
                      </a:r>
                      <a:endParaRPr lang="en-US" sz="2800" b="1" i="0" u="none" strike="noStrike" dirty="0">
                        <a:solidFill>
                          <a:srgbClr val="FFC000"/>
                        </a:solidFill>
                        <a:effectLst/>
                        <a:latin typeface="Calibri" panose="020F0502020204030204" pitchFamily="34" charset="0"/>
                      </a:endParaRPr>
                    </a:p>
                  </a:txBody>
                  <a:tcPr marL="3175" marR="3175" marT="3175" marB="0" anchor="b">
                    <a:noFill/>
                  </a:tcPr>
                </a:tc>
                <a:extLst>
                  <a:ext uri="{0D108BD9-81ED-4DB2-BD59-A6C34878D82A}">
                    <a16:rowId xmlns:a16="http://schemas.microsoft.com/office/drawing/2014/main" val="3379495521"/>
                  </a:ext>
                </a:extLst>
              </a:tr>
            </a:tbl>
          </a:graphicData>
        </a:graphic>
      </p:graphicFrame>
    </p:spTree>
    <p:extLst>
      <p:ext uri="{BB962C8B-B14F-4D97-AF65-F5344CB8AC3E}">
        <p14:creationId xmlns:p14="http://schemas.microsoft.com/office/powerpoint/2010/main" val="51628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905000"/>
          </a:xfrm>
        </p:spPr>
        <p:txBody>
          <a:bodyPr>
            <a:noAutofit/>
          </a:bodyPr>
          <a:lstStyle/>
          <a:p>
            <a:r>
              <a:rPr lang="en-US" sz="3200" cap="none" dirty="0">
                <a:solidFill>
                  <a:schemeClr val="tx1"/>
                </a:solidFill>
              </a:rPr>
              <a:t>SDG&amp;E – 211 San Diego Pilot</a:t>
            </a:r>
            <a:br>
              <a:rPr lang="en-US" sz="3000" dirty="0">
                <a:solidFill>
                  <a:schemeClr val="tx1"/>
                </a:solidFill>
              </a:rPr>
            </a:br>
            <a:endParaRPr lang="en-US" sz="3000" dirty="0">
              <a:solidFill>
                <a:schemeClr val="tx1"/>
              </a:solidFill>
            </a:endParaRPr>
          </a:p>
        </p:txBody>
      </p:sp>
      <p:sp>
        <p:nvSpPr>
          <p:cNvPr id="3" name="Content Placeholder 2"/>
          <p:cNvSpPr>
            <a:spLocks noGrp="1"/>
          </p:cNvSpPr>
          <p:nvPr>
            <p:ph idx="1"/>
          </p:nvPr>
        </p:nvSpPr>
        <p:spPr>
          <a:xfrm>
            <a:off x="0" y="1295400"/>
            <a:ext cx="9144000" cy="5029200"/>
          </a:xfrm>
        </p:spPr>
        <p:txBody>
          <a:bodyPr/>
          <a:lstStyle/>
          <a:p>
            <a:pPr>
              <a:spcBef>
                <a:spcPts val="0"/>
              </a:spcBef>
            </a:pPr>
            <a:r>
              <a:rPr lang="en-US" sz="3200" dirty="0">
                <a:solidFill>
                  <a:schemeClr val="tx1"/>
                </a:solidFill>
              </a:rPr>
              <a:t>Effectiveness Comparison SMUD vs. 211/SDG&amp;E</a:t>
            </a:r>
          </a:p>
          <a:p>
            <a:pPr>
              <a:spcBef>
                <a:spcPts val="0"/>
              </a:spcBef>
            </a:pPr>
            <a:endParaRPr lang="en-US" sz="3200" dirty="0">
              <a:solidFill>
                <a:schemeClr val="tx1"/>
              </a:solidFill>
            </a:endParaRPr>
          </a:p>
          <a:p>
            <a:pPr>
              <a:spcBef>
                <a:spcPts val="1200"/>
              </a:spcBef>
              <a:buNone/>
            </a:pPr>
            <a:endParaRPr lang="en-US" dirty="0"/>
          </a:p>
          <a:p>
            <a:pPr lvl="2">
              <a:spcBef>
                <a:spcPts val="1200"/>
              </a:spcBef>
              <a:buFont typeface="Arial" pitchFamily="34" charset="0"/>
              <a:buChar char="•"/>
            </a:pPr>
            <a:endParaRPr lang="en-US" dirty="0"/>
          </a:p>
          <a:p>
            <a:pPr lvl="2">
              <a:spcBef>
                <a:spcPts val="1200"/>
              </a:spcBef>
              <a:buFont typeface="Arial" pitchFamily="34" charset="0"/>
              <a:buChar char="•"/>
            </a:pPr>
            <a:endParaRPr lang="en-US" dirty="0"/>
          </a:p>
          <a:p>
            <a:pPr lvl="2">
              <a:spcBef>
                <a:spcPts val="1200"/>
              </a:spcBef>
              <a:buFont typeface="Arial" pitchFamily="34" charset="0"/>
              <a:buChar char="•"/>
            </a:pPr>
            <a:endParaRPr lang="en-US" b="1" dirty="0">
              <a:solidFill>
                <a:srgbClr val="EBF7FF"/>
              </a:solidFill>
            </a:endParaRPr>
          </a:p>
          <a:p>
            <a:pPr lvl="1">
              <a:spcBef>
                <a:spcPts val="1200"/>
              </a:spcBef>
              <a:buNone/>
            </a:pPr>
            <a:endParaRPr lang="en-US" sz="2600" b="1" dirty="0">
              <a:solidFill>
                <a:srgbClr val="EBF7FF"/>
              </a:solidFill>
            </a:endParaRPr>
          </a:p>
          <a:p>
            <a:pPr lvl="1">
              <a:spcBef>
                <a:spcPts val="1200"/>
              </a:spcBef>
              <a:buNone/>
            </a:pPr>
            <a:endParaRPr lang="en-US" sz="2600" b="1" dirty="0">
              <a:solidFill>
                <a:srgbClr val="EBF7FF"/>
              </a:solidFill>
            </a:endParaRPr>
          </a:p>
        </p:txBody>
      </p:sp>
      <p:graphicFrame>
        <p:nvGraphicFramePr>
          <p:cNvPr id="5" name="Table 4">
            <a:extLst>
              <a:ext uri="{FF2B5EF4-FFF2-40B4-BE49-F238E27FC236}">
                <a16:creationId xmlns:a16="http://schemas.microsoft.com/office/drawing/2014/main" id="{B3A6F2A2-9A89-4518-8E3F-3C9C24C2C914}"/>
              </a:ext>
            </a:extLst>
          </p:cNvPr>
          <p:cNvGraphicFramePr>
            <a:graphicFrameLocks noGrp="1"/>
          </p:cNvGraphicFramePr>
          <p:nvPr>
            <p:extLst>
              <p:ext uri="{D42A27DB-BD31-4B8C-83A1-F6EECF244321}">
                <p14:modId xmlns:p14="http://schemas.microsoft.com/office/powerpoint/2010/main" val="3911288362"/>
              </p:ext>
            </p:extLst>
          </p:nvPr>
        </p:nvGraphicFramePr>
        <p:xfrm>
          <a:off x="609600" y="2095500"/>
          <a:ext cx="8153400" cy="2781300"/>
        </p:xfrm>
        <a:graphic>
          <a:graphicData uri="http://schemas.openxmlformats.org/drawingml/2006/table">
            <a:tbl>
              <a:tblPr>
                <a:tableStyleId>{5C22544A-7EE6-4342-B048-85BDC9FD1C3A}</a:tableStyleId>
              </a:tblPr>
              <a:tblGrid>
                <a:gridCol w="1642412">
                  <a:extLst>
                    <a:ext uri="{9D8B030D-6E8A-4147-A177-3AD203B41FA5}">
                      <a16:colId xmlns:a16="http://schemas.microsoft.com/office/drawing/2014/main" val="728865876"/>
                    </a:ext>
                  </a:extLst>
                </a:gridCol>
                <a:gridCol w="3226165">
                  <a:extLst>
                    <a:ext uri="{9D8B030D-6E8A-4147-A177-3AD203B41FA5}">
                      <a16:colId xmlns:a16="http://schemas.microsoft.com/office/drawing/2014/main" val="234039212"/>
                    </a:ext>
                  </a:extLst>
                </a:gridCol>
                <a:gridCol w="3284823">
                  <a:extLst>
                    <a:ext uri="{9D8B030D-6E8A-4147-A177-3AD203B41FA5}">
                      <a16:colId xmlns:a16="http://schemas.microsoft.com/office/drawing/2014/main" val="1163237163"/>
                    </a:ext>
                  </a:extLst>
                </a:gridCol>
              </a:tblGrid>
              <a:tr h="485026">
                <a:tc>
                  <a:txBody>
                    <a:bodyPr/>
                    <a:lstStyle/>
                    <a:p>
                      <a:pPr algn="l" fontAlgn="b"/>
                      <a:r>
                        <a:rPr lang="en-US" sz="2400" b="1" u="none" strike="noStrike" dirty="0">
                          <a:solidFill>
                            <a:srgbClr val="FFC000"/>
                          </a:solidFill>
                          <a:effectLst/>
                        </a:rPr>
                        <a:t> </a:t>
                      </a:r>
                      <a:endParaRPr lang="en-US" sz="2400" b="1" i="0" u="none" strike="noStrike" dirty="0">
                        <a:solidFill>
                          <a:srgbClr val="FFC000"/>
                        </a:solidFill>
                        <a:effectLst/>
                        <a:latin typeface="Calibri" panose="020F0502020204030204" pitchFamily="34" charset="0"/>
                      </a:endParaRPr>
                    </a:p>
                  </a:txBody>
                  <a:tcPr marL="3175" marR="3175" marT="3175" marB="0" anchor="b">
                    <a:noFill/>
                  </a:tcPr>
                </a:tc>
                <a:tc>
                  <a:txBody>
                    <a:bodyPr/>
                    <a:lstStyle/>
                    <a:p>
                      <a:pPr algn="ctr" fontAlgn="ctr"/>
                      <a:r>
                        <a:rPr lang="en-US" sz="2400" b="1" u="none" strike="noStrike" dirty="0">
                          <a:solidFill>
                            <a:srgbClr val="FFC000"/>
                          </a:solidFill>
                          <a:effectLst/>
                        </a:rPr>
                        <a:t>SMUD</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tc>
                  <a:txBody>
                    <a:bodyPr/>
                    <a:lstStyle/>
                    <a:p>
                      <a:pPr algn="ctr" fontAlgn="ctr"/>
                      <a:r>
                        <a:rPr lang="en-US" sz="2400" b="1" u="none" strike="noStrike" dirty="0">
                          <a:solidFill>
                            <a:srgbClr val="FFC000"/>
                          </a:solidFill>
                          <a:effectLst/>
                        </a:rPr>
                        <a:t>211 San Diego</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extLst>
                  <a:ext uri="{0D108BD9-81ED-4DB2-BD59-A6C34878D82A}">
                    <a16:rowId xmlns:a16="http://schemas.microsoft.com/office/drawing/2014/main" val="3346161879"/>
                  </a:ext>
                </a:extLst>
              </a:tr>
              <a:tr h="485026">
                <a:tc>
                  <a:txBody>
                    <a:bodyPr/>
                    <a:lstStyle/>
                    <a:p>
                      <a:pPr algn="l" fontAlgn="ctr"/>
                      <a:r>
                        <a:rPr lang="en-US" sz="2400" b="1" u="none" strike="noStrike">
                          <a:solidFill>
                            <a:srgbClr val="FFC000"/>
                          </a:solidFill>
                          <a:effectLst/>
                        </a:rPr>
                        <a:t>Contacts</a:t>
                      </a:r>
                      <a:endParaRPr lang="en-US" sz="2400" b="1" i="0" u="none" strike="noStrike">
                        <a:solidFill>
                          <a:srgbClr val="FFC000"/>
                        </a:solidFill>
                        <a:effectLst/>
                        <a:latin typeface="Calibri" panose="020F0502020204030204" pitchFamily="34" charset="0"/>
                      </a:endParaRPr>
                    </a:p>
                  </a:txBody>
                  <a:tcPr marL="3175" marR="3175" marT="3175" marB="0" anchor="ctr">
                    <a:noFill/>
                  </a:tcPr>
                </a:tc>
                <a:tc>
                  <a:txBody>
                    <a:bodyPr/>
                    <a:lstStyle/>
                    <a:p>
                      <a:pPr algn="r" fontAlgn="ctr"/>
                      <a:r>
                        <a:rPr lang="en-US" sz="2400" b="1" u="none" strike="noStrike" dirty="0">
                          <a:solidFill>
                            <a:srgbClr val="FFC000"/>
                          </a:solidFill>
                          <a:effectLst/>
                        </a:rPr>
                        <a:t>90,000 letters sent</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tc>
                  <a:txBody>
                    <a:bodyPr/>
                    <a:lstStyle/>
                    <a:p>
                      <a:pPr algn="r" fontAlgn="ctr"/>
                      <a:r>
                        <a:rPr lang="en-US" sz="2400" b="1" u="none" strike="noStrike" dirty="0">
                          <a:solidFill>
                            <a:srgbClr val="FFC000"/>
                          </a:solidFill>
                          <a:effectLst/>
                        </a:rPr>
                        <a:t>14,197 calls received </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extLst>
                  <a:ext uri="{0D108BD9-81ED-4DB2-BD59-A6C34878D82A}">
                    <a16:rowId xmlns:a16="http://schemas.microsoft.com/office/drawing/2014/main" val="2885222842"/>
                  </a:ext>
                </a:extLst>
              </a:tr>
              <a:tr h="841196">
                <a:tc>
                  <a:txBody>
                    <a:bodyPr/>
                    <a:lstStyle/>
                    <a:p>
                      <a:pPr algn="l" fontAlgn="ctr"/>
                      <a:r>
                        <a:rPr lang="en-US" sz="2400" b="1" u="none" strike="noStrike" dirty="0">
                          <a:solidFill>
                            <a:srgbClr val="FFC000"/>
                          </a:solidFill>
                          <a:effectLst/>
                        </a:rPr>
                        <a:t>Screenings</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tc>
                  <a:txBody>
                    <a:bodyPr/>
                    <a:lstStyle/>
                    <a:p>
                      <a:pPr algn="r" fontAlgn="ctr"/>
                      <a:r>
                        <a:rPr lang="en-US" sz="2400" b="1" u="none" strike="noStrike" dirty="0">
                          <a:solidFill>
                            <a:srgbClr val="FFC000"/>
                          </a:solidFill>
                          <a:effectLst/>
                        </a:rPr>
                        <a:t>6,818 callers screened</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tc>
                  <a:txBody>
                    <a:bodyPr/>
                    <a:lstStyle/>
                    <a:p>
                      <a:pPr algn="r" fontAlgn="ctr"/>
                      <a:r>
                        <a:rPr lang="en-US" sz="2400" b="1" u="none" strike="noStrike" dirty="0">
                          <a:solidFill>
                            <a:srgbClr val="FFC000"/>
                          </a:solidFill>
                          <a:effectLst/>
                        </a:rPr>
                        <a:t>4,383 callers screened</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extLst>
                  <a:ext uri="{0D108BD9-81ED-4DB2-BD59-A6C34878D82A}">
                    <a16:rowId xmlns:a16="http://schemas.microsoft.com/office/drawing/2014/main" val="157791015"/>
                  </a:ext>
                </a:extLst>
              </a:tr>
              <a:tr h="485026">
                <a:tc>
                  <a:txBody>
                    <a:bodyPr/>
                    <a:lstStyle/>
                    <a:p>
                      <a:pPr algn="l" fontAlgn="ctr"/>
                      <a:r>
                        <a:rPr lang="en-US" sz="2400" b="1" u="none" strike="noStrike">
                          <a:solidFill>
                            <a:srgbClr val="FFC000"/>
                          </a:solidFill>
                          <a:effectLst/>
                        </a:rPr>
                        <a:t>Interested</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tc>
                  <a:txBody>
                    <a:bodyPr/>
                    <a:lstStyle/>
                    <a:p>
                      <a:pPr algn="r" fontAlgn="ctr"/>
                      <a:r>
                        <a:rPr lang="en-US" sz="2400" b="1" u="none" strike="noStrike" dirty="0">
                          <a:solidFill>
                            <a:srgbClr val="FFC000"/>
                          </a:solidFill>
                          <a:effectLst/>
                        </a:rPr>
                        <a:t>4,055  </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tc>
                  <a:txBody>
                    <a:bodyPr/>
                    <a:lstStyle/>
                    <a:p>
                      <a:pPr algn="r" fontAlgn="ctr"/>
                      <a:r>
                        <a:rPr lang="en-US" sz="2400" b="1" u="none" strike="noStrike" dirty="0">
                          <a:solidFill>
                            <a:srgbClr val="FFC000"/>
                          </a:solidFill>
                          <a:effectLst/>
                        </a:rPr>
                        <a:t>716 referrals</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extLst>
                  <a:ext uri="{0D108BD9-81ED-4DB2-BD59-A6C34878D82A}">
                    <a16:rowId xmlns:a16="http://schemas.microsoft.com/office/drawing/2014/main" val="1831378322"/>
                  </a:ext>
                </a:extLst>
              </a:tr>
              <a:tr h="485026">
                <a:tc>
                  <a:txBody>
                    <a:bodyPr/>
                    <a:lstStyle/>
                    <a:p>
                      <a:pPr algn="l" fontAlgn="ctr"/>
                      <a:r>
                        <a:rPr lang="en-US" sz="2400" b="1" u="none" strike="noStrike" dirty="0">
                          <a:solidFill>
                            <a:srgbClr val="FFC000"/>
                          </a:solidFill>
                          <a:effectLst/>
                        </a:rPr>
                        <a:t>Outcomes</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tc>
                  <a:txBody>
                    <a:bodyPr/>
                    <a:lstStyle/>
                    <a:p>
                      <a:pPr algn="r" fontAlgn="ctr"/>
                      <a:r>
                        <a:rPr lang="en-US" sz="2400" b="1" u="none" strike="noStrike" dirty="0">
                          <a:solidFill>
                            <a:srgbClr val="FFC000"/>
                          </a:solidFill>
                          <a:effectLst/>
                        </a:rPr>
                        <a:t>1,093 adoptions</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tc>
                  <a:txBody>
                    <a:bodyPr/>
                    <a:lstStyle/>
                    <a:p>
                      <a:pPr algn="r" fontAlgn="ctr"/>
                      <a:r>
                        <a:rPr lang="en-US" sz="2400" b="1" u="none" strike="noStrike" dirty="0">
                          <a:solidFill>
                            <a:srgbClr val="FFC000"/>
                          </a:solidFill>
                          <a:effectLst/>
                        </a:rPr>
                        <a:t>52 adoptions</a:t>
                      </a:r>
                      <a:endParaRPr lang="en-US" sz="2400" b="1" i="0" u="none" strike="noStrike" dirty="0">
                        <a:solidFill>
                          <a:srgbClr val="FFC000"/>
                        </a:solidFill>
                        <a:effectLst/>
                        <a:latin typeface="Calibri" panose="020F0502020204030204" pitchFamily="34" charset="0"/>
                      </a:endParaRPr>
                    </a:p>
                  </a:txBody>
                  <a:tcPr marL="3175" marR="3175" marT="3175" marB="0" anchor="ctr">
                    <a:noFill/>
                  </a:tcPr>
                </a:tc>
                <a:extLst>
                  <a:ext uri="{0D108BD9-81ED-4DB2-BD59-A6C34878D82A}">
                    <a16:rowId xmlns:a16="http://schemas.microsoft.com/office/drawing/2014/main" val="997117464"/>
                  </a:ext>
                </a:extLst>
              </a:tr>
            </a:tbl>
          </a:graphicData>
        </a:graphic>
      </p:graphicFrame>
    </p:spTree>
    <p:extLst>
      <p:ext uri="{BB962C8B-B14F-4D97-AF65-F5344CB8AC3E}">
        <p14:creationId xmlns:p14="http://schemas.microsoft.com/office/powerpoint/2010/main" val="120123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86800" cy="3962400"/>
          </a:xfrm>
        </p:spPr>
        <p:txBody>
          <a:bodyPr/>
          <a:lstStyle/>
          <a:p>
            <a:pPr marL="0" indent="0" algn="ctr">
              <a:buNone/>
            </a:pPr>
            <a:endParaRPr lang="en-US" dirty="0"/>
          </a:p>
          <a:p>
            <a:pPr marL="0" indent="0" algn="ctr">
              <a:buNone/>
            </a:pPr>
            <a:endParaRPr lang="en-US" dirty="0"/>
          </a:p>
          <a:p>
            <a:pPr marL="0" indent="0" algn="ctr">
              <a:buNone/>
            </a:pPr>
            <a:endParaRPr lang="en-US" dirty="0"/>
          </a:p>
        </p:txBody>
      </p:sp>
      <p:sp>
        <p:nvSpPr>
          <p:cNvPr id="24581" name="Title 7"/>
          <p:cNvSpPr>
            <a:spLocks noGrp="1"/>
          </p:cNvSpPr>
          <p:nvPr>
            <p:ph type="title"/>
          </p:nvPr>
        </p:nvSpPr>
        <p:spPr bwMode="auto">
          <a:xfrm>
            <a:off x="0" y="285550"/>
            <a:ext cx="9144000" cy="838200"/>
          </a:xfrm>
        </p:spPr>
        <p:txBody>
          <a:bodyPr wrap="square" lIns="91440" tIns="45720" rIns="91440" bIns="45720" numCol="1" anchorCtr="0" compatLnSpc="1">
            <a:prstTxWarp prst="textNoShape">
              <a:avLst/>
            </a:prstTxWarp>
            <a:noAutofit/>
          </a:bodyPr>
          <a:lstStyle/>
          <a:p>
            <a:pPr algn="ctr" eaLnBrk="1" hangingPunct="1">
              <a:defRPr/>
            </a:pPr>
            <a:r>
              <a:rPr lang="en-US" cap="none" dirty="0">
                <a:solidFill>
                  <a:schemeClr val="tx1"/>
                </a:solidFill>
              </a:rPr>
              <a:t>SDG&amp;E – 211 San Diego Pilot</a:t>
            </a:r>
          </a:p>
        </p:txBody>
      </p:sp>
      <p:graphicFrame>
        <p:nvGraphicFramePr>
          <p:cNvPr id="4" name="Table 3">
            <a:extLst>
              <a:ext uri="{FF2B5EF4-FFF2-40B4-BE49-F238E27FC236}">
                <a16:creationId xmlns:a16="http://schemas.microsoft.com/office/drawing/2014/main" id="{C5270CBB-E850-491E-AE5A-5333E32D4C69}"/>
              </a:ext>
            </a:extLst>
          </p:cNvPr>
          <p:cNvGraphicFramePr>
            <a:graphicFrameLocks noGrp="1"/>
          </p:cNvGraphicFramePr>
          <p:nvPr>
            <p:extLst>
              <p:ext uri="{D42A27DB-BD31-4B8C-83A1-F6EECF244321}">
                <p14:modId xmlns:p14="http://schemas.microsoft.com/office/powerpoint/2010/main" val="1012625659"/>
              </p:ext>
            </p:extLst>
          </p:nvPr>
        </p:nvGraphicFramePr>
        <p:xfrm>
          <a:off x="1219200" y="4038600"/>
          <a:ext cx="6781800" cy="1297632"/>
        </p:xfrm>
        <a:graphic>
          <a:graphicData uri="http://schemas.openxmlformats.org/drawingml/2006/table">
            <a:tbl>
              <a:tblPr/>
              <a:tblGrid>
                <a:gridCol w="3595931">
                  <a:extLst>
                    <a:ext uri="{9D8B030D-6E8A-4147-A177-3AD203B41FA5}">
                      <a16:colId xmlns:a16="http://schemas.microsoft.com/office/drawing/2014/main" val="2985396569"/>
                    </a:ext>
                  </a:extLst>
                </a:gridCol>
                <a:gridCol w="1671793">
                  <a:extLst>
                    <a:ext uri="{9D8B030D-6E8A-4147-A177-3AD203B41FA5}">
                      <a16:colId xmlns:a16="http://schemas.microsoft.com/office/drawing/2014/main" val="2644882259"/>
                    </a:ext>
                  </a:extLst>
                </a:gridCol>
                <a:gridCol w="1514076">
                  <a:extLst>
                    <a:ext uri="{9D8B030D-6E8A-4147-A177-3AD203B41FA5}">
                      <a16:colId xmlns:a16="http://schemas.microsoft.com/office/drawing/2014/main" val="906380207"/>
                    </a:ext>
                  </a:extLst>
                </a:gridCol>
              </a:tblGrid>
              <a:tr h="425571">
                <a:tc>
                  <a:txBody>
                    <a:bodyPr/>
                    <a:lstStyle/>
                    <a:p>
                      <a:pPr algn="l" fontAlgn="b"/>
                      <a:r>
                        <a:rPr lang="en-US" sz="2800" b="1" i="0" u="none" strike="noStrike" dirty="0" err="1">
                          <a:solidFill>
                            <a:srgbClr val="000000"/>
                          </a:solidFill>
                          <a:effectLst/>
                          <a:latin typeface="Calibri" panose="020F0502020204030204" pitchFamily="34" charset="0"/>
                        </a:rPr>
                        <a:t>Converstion</a:t>
                      </a:r>
                      <a:r>
                        <a:rPr lang="en-US" sz="2800" b="1" i="0" u="none" strike="noStrike" dirty="0">
                          <a:solidFill>
                            <a:srgbClr val="000000"/>
                          </a:solidFill>
                          <a:effectLst/>
                          <a:latin typeface="Calibri" panose="020F0502020204030204" pitchFamily="34" charset="0"/>
                        </a:rPr>
                        <a:t> Rates (LTP)</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b"/>
                      <a:r>
                        <a:rPr lang="en-US" sz="2800" b="1" i="0" u="none" strike="noStrike">
                          <a:solidFill>
                            <a:srgbClr val="000000"/>
                          </a:solidFill>
                          <a:effectLst/>
                          <a:latin typeface="Calibri" panose="020F0502020204030204" pitchFamily="34" charset="0"/>
                        </a:rPr>
                        <a:t>SMUD</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b"/>
                      <a:r>
                        <a:rPr lang="en-US" sz="2800" b="1" i="0" u="none" strike="noStrike">
                          <a:solidFill>
                            <a:srgbClr val="000000"/>
                          </a:solidFill>
                          <a:effectLst/>
                          <a:latin typeface="Calibri" panose="020F0502020204030204" pitchFamily="34" charset="0"/>
                        </a:rPr>
                        <a:t>SDG&amp;E</a:t>
                      </a:r>
                    </a:p>
                  </a:txBody>
                  <a:tcPr marL="3175" marR="3175" marT="3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3355641950"/>
                  </a:ext>
                </a:extLst>
              </a:tr>
              <a:tr h="425571">
                <a:tc>
                  <a:txBody>
                    <a:bodyPr/>
                    <a:lstStyle/>
                    <a:p>
                      <a:pPr algn="l" fontAlgn="b"/>
                      <a:r>
                        <a:rPr lang="en-US" sz="2800" b="0" i="0" u="none" strike="noStrike">
                          <a:solidFill>
                            <a:srgbClr val="000000"/>
                          </a:solidFill>
                          <a:effectLst/>
                          <a:latin typeface="Calibri" panose="020F0502020204030204" pitchFamily="34" charset="0"/>
                        </a:rPr>
                        <a:t>Contacts to screenings</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r" fontAlgn="b"/>
                      <a:r>
                        <a:rPr lang="en-US" sz="2800" b="0" i="0" u="none" strike="noStrike">
                          <a:solidFill>
                            <a:srgbClr val="000000"/>
                          </a:solidFill>
                          <a:effectLst/>
                          <a:latin typeface="Calibri" panose="020F0502020204030204" pitchFamily="34" charset="0"/>
                        </a:rPr>
                        <a:t>19.65%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r" fontAlgn="b"/>
                      <a:r>
                        <a:rPr lang="en-US" sz="2800" b="0" i="0" u="none" strike="noStrike">
                          <a:solidFill>
                            <a:srgbClr val="000000"/>
                          </a:solidFill>
                          <a:effectLst/>
                          <a:latin typeface="Calibri" panose="020F0502020204030204" pitchFamily="34" charset="0"/>
                        </a:rPr>
                        <a:t>30.87%</a:t>
                      </a:r>
                    </a:p>
                  </a:txBody>
                  <a:tcPr marL="3175" marR="3175" marT="3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3083629564"/>
                  </a:ext>
                </a:extLst>
              </a:tr>
              <a:tr h="437842">
                <a:tc>
                  <a:txBody>
                    <a:bodyPr/>
                    <a:lstStyle/>
                    <a:p>
                      <a:pPr algn="l" fontAlgn="b"/>
                      <a:r>
                        <a:rPr lang="en-US" sz="2800" b="0" i="0" u="none" strike="noStrike" dirty="0">
                          <a:solidFill>
                            <a:srgbClr val="000000"/>
                          </a:solidFill>
                          <a:effectLst/>
                          <a:latin typeface="Calibri" panose="020F0502020204030204" pitchFamily="34" charset="0"/>
                        </a:rPr>
                        <a:t>Screenings to Adoptions</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fontAlgn="b"/>
                      <a:r>
                        <a:rPr lang="en-US" sz="2800" b="0" i="0" u="none" strike="noStrike">
                          <a:solidFill>
                            <a:srgbClr val="000000"/>
                          </a:solidFill>
                          <a:effectLst/>
                          <a:latin typeface="Calibri" panose="020F0502020204030204" pitchFamily="34" charset="0"/>
                        </a:rPr>
                        <a:t>26.95%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fontAlgn="b"/>
                      <a:r>
                        <a:rPr lang="en-US" sz="2800" b="0" i="0" u="none" strike="noStrike" dirty="0">
                          <a:solidFill>
                            <a:srgbClr val="000000"/>
                          </a:solidFill>
                          <a:effectLst/>
                          <a:latin typeface="Calibri" panose="020F0502020204030204" pitchFamily="34" charset="0"/>
                        </a:rPr>
                        <a:t>7.26%</a:t>
                      </a:r>
                    </a:p>
                  </a:txBody>
                  <a:tcPr marL="3175" marR="3175" marT="3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933694069"/>
                  </a:ext>
                </a:extLst>
              </a:tr>
            </a:tbl>
          </a:graphicData>
        </a:graphic>
      </p:graphicFrame>
      <p:graphicFrame>
        <p:nvGraphicFramePr>
          <p:cNvPr id="6" name="Table 5">
            <a:extLst>
              <a:ext uri="{FF2B5EF4-FFF2-40B4-BE49-F238E27FC236}">
                <a16:creationId xmlns:a16="http://schemas.microsoft.com/office/drawing/2014/main" id="{706E8F16-52ED-4E4B-99B1-77FB86DA259D}"/>
              </a:ext>
            </a:extLst>
          </p:cNvPr>
          <p:cNvGraphicFramePr>
            <a:graphicFrameLocks noGrp="1"/>
          </p:cNvGraphicFramePr>
          <p:nvPr>
            <p:extLst>
              <p:ext uri="{D42A27DB-BD31-4B8C-83A1-F6EECF244321}">
                <p14:modId xmlns:p14="http://schemas.microsoft.com/office/powerpoint/2010/main" val="4190435288"/>
              </p:ext>
            </p:extLst>
          </p:nvPr>
        </p:nvGraphicFramePr>
        <p:xfrm>
          <a:off x="1219200" y="1785486"/>
          <a:ext cx="6781800" cy="1289685"/>
        </p:xfrm>
        <a:graphic>
          <a:graphicData uri="http://schemas.openxmlformats.org/drawingml/2006/table">
            <a:tbl>
              <a:tblPr/>
              <a:tblGrid>
                <a:gridCol w="3657600">
                  <a:extLst>
                    <a:ext uri="{9D8B030D-6E8A-4147-A177-3AD203B41FA5}">
                      <a16:colId xmlns:a16="http://schemas.microsoft.com/office/drawing/2014/main" val="4035574291"/>
                    </a:ext>
                  </a:extLst>
                </a:gridCol>
                <a:gridCol w="1447800">
                  <a:extLst>
                    <a:ext uri="{9D8B030D-6E8A-4147-A177-3AD203B41FA5}">
                      <a16:colId xmlns:a16="http://schemas.microsoft.com/office/drawing/2014/main" val="3450475569"/>
                    </a:ext>
                  </a:extLst>
                </a:gridCol>
                <a:gridCol w="1676400">
                  <a:extLst>
                    <a:ext uri="{9D8B030D-6E8A-4147-A177-3AD203B41FA5}">
                      <a16:colId xmlns:a16="http://schemas.microsoft.com/office/drawing/2014/main" val="2642682563"/>
                    </a:ext>
                  </a:extLst>
                </a:gridCol>
              </a:tblGrid>
              <a:tr h="187325">
                <a:tc>
                  <a:txBody>
                    <a:bodyPr/>
                    <a:lstStyle/>
                    <a:p>
                      <a:pPr algn="l" fontAlgn="b"/>
                      <a:r>
                        <a:rPr lang="en-US" sz="2800" b="1" i="0" u="none" strike="noStrike" dirty="0" err="1">
                          <a:solidFill>
                            <a:srgbClr val="000000"/>
                          </a:solidFill>
                          <a:effectLst/>
                          <a:latin typeface="Calibri" panose="020F0502020204030204" pitchFamily="34" charset="0"/>
                        </a:rPr>
                        <a:t>Converstion</a:t>
                      </a:r>
                      <a:r>
                        <a:rPr lang="en-US" sz="2800" b="1" i="0" u="none" strike="noStrike" dirty="0">
                          <a:solidFill>
                            <a:srgbClr val="000000"/>
                          </a:solidFill>
                          <a:effectLst/>
                          <a:latin typeface="Calibri" panose="020F0502020204030204" pitchFamily="34" charset="0"/>
                        </a:rPr>
                        <a:t> Rates</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b"/>
                      <a:r>
                        <a:rPr lang="en-US" sz="2800" b="1" i="0" u="none" strike="noStrike">
                          <a:solidFill>
                            <a:srgbClr val="000000"/>
                          </a:solidFill>
                          <a:effectLst/>
                          <a:latin typeface="Calibri" panose="020F0502020204030204" pitchFamily="34" charset="0"/>
                        </a:rPr>
                        <a:t>SMUD</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l" fontAlgn="b"/>
                      <a:r>
                        <a:rPr lang="en-US" sz="2800" b="1" i="0" u="none" strike="noStrike">
                          <a:solidFill>
                            <a:srgbClr val="000000"/>
                          </a:solidFill>
                          <a:effectLst/>
                          <a:latin typeface="Calibri" panose="020F0502020204030204" pitchFamily="34" charset="0"/>
                        </a:rPr>
                        <a:t>SDG&amp;E</a:t>
                      </a:r>
                    </a:p>
                  </a:txBody>
                  <a:tcPr marL="3175" marR="3175" marT="3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447962526"/>
                  </a:ext>
                </a:extLst>
              </a:tr>
              <a:tr h="187325">
                <a:tc>
                  <a:txBody>
                    <a:bodyPr/>
                    <a:lstStyle/>
                    <a:p>
                      <a:pPr algn="l" fontAlgn="b"/>
                      <a:r>
                        <a:rPr lang="en-US" sz="2800" b="0" i="0" u="none" strike="noStrike" dirty="0">
                          <a:solidFill>
                            <a:srgbClr val="000000"/>
                          </a:solidFill>
                          <a:effectLst/>
                          <a:latin typeface="Calibri" panose="020F0502020204030204" pitchFamily="34" charset="0"/>
                        </a:rPr>
                        <a:t>Contacts to screenings</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r" fontAlgn="b"/>
                      <a:r>
                        <a:rPr lang="en-US" sz="2800" b="0" i="0" u="none" strike="noStrike">
                          <a:solidFill>
                            <a:srgbClr val="000000"/>
                          </a:solidFill>
                          <a:effectLst/>
                          <a:latin typeface="Calibri" panose="020F0502020204030204" pitchFamily="34" charset="0"/>
                        </a:rPr>
                        <a:t>7.58%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a:txBody>
                    <a:bodyPr/>
                    <a:lstStyle/>
                    <a:p>
                      <a:pPr algn="r" fontAlgn="b"/>
                      <a:r>
                        <a:rPr lang="en-US" sz="2800" b="0" i="0" u="none" strike="noStrike" dirty="0">
                          <a:solidFill>
                            <a:srgbClr val="000000"/>
                          </a:solidFill>
                          <a:effectLst/>
                          <a:latin typeface="Calibri" panose="020F0502020204030204" pitchFamily="34" charset="0"/>
                        </a:rPr>
                        <a:t>30.87%</a:t>
                      </a:r>
                    </a:p>
                  </a:txBody>
                  <a:tcPr marL="3175" marR="3175" marT="3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2527971914"/>
                  </a:ext>
                </a:extLst>
              </a:tr>
              <a:tr h="196850">
                <a:tc>
                  <a:txBody>
                    <a:bodyPr/>
                    <a:lstStyle/>
                    <a:p>
                      <a:pPr algn="l" fontAlgn="b"/>
                      <a:r>
                        <a:rPr lang="en-US" sz="2800" b="0" i="0" u="none" strike="noStrike" dirty="0">
                          <a:solidFill>
                            <a:srgbClr val="000000"/>
                          </a:solidFill>
                          <a:effectLst/>
                          <a:latin typeface="Calibri" panose="020F0502020204030204" pitchFamily="34" charset="0"/>
                        </a:rPr>
                        <a:t>Screenings to Adoptions</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fontAlgn="b"/>
                      <a:r>
                        <a:rPr lang="en-US" sz="2800" b="0" i="0" u="none" strike="noStrike">
                          <a:solidFill>
                            <a:srgbClr val="000000"/>
                          </a:solidFill>
                          <a:effectLst/>
                          <a:latin typeface="Calibri" panose="020F0502020204030204" pitchFamily="34" charset="0"/>
                        </a:rPr>
                        <a:t>26.95%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r" fontAlgn="b"/>
                      <a:r>
                        <a:rPr lang="en-US" sz="2800" b="0" i="0" u="none" strike="noStrike" dirty="0">
                          <a:solidFill>
                            <a:srgbClr val="000000"/>
                          </a:solidFill>
                          <a:effectLst/>
                          <a:latin typeface="Calibri" panose="020F0502020204030204" pitchFamily="34" charset="0"/>
                        </a:rPr>
                        <a:t>7.26%</a:t>
                      </a:r>
                    </a:p>
                  </a:txBody>
                  <a:tcPr marL="3175" marR="3175" marT="317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578581140"/>
                  </a:ext>
                </a:extLst>
              </a:tr>
            </a:tbl>
          </a:graphicData>
        </a:graphic>
      </p:graphicFrame>
      <p:sp>
        <p:nvSpPr>
          <p:cNvPr id="7" name="Title 7">
            <a:extLst>
              <a:ext uri="{FF2B5EF4-FFF2-40B4-BE49-F238E27FC236}">
                <a16:creationId xmlns:a16="http://schemas.microsoft.com/office/drawing/2014/main" id="{90A9DA92-941D-4A2F-A0F7-810B01841A4F}"/>
              </a:ext>
            </a:extLst>
          </p:cNvPr>
          <p:cNvSpPr txBox="1">
            <a:spLocks/>
          </p:cNvSpPr>
          <p:nvPr/>
        </p:nvSpPr>
        <p:spPr bwMode="auto">
          <a:xfrm>
            <a:off x="0" y="3235109"/>
            <a:ext cx="9144000" cy="838200"/>
          </a:xfrm>
          <a:prstGeom prst="rect">
            <a:avLst/>
          </a:prstGeom>
          <a:effec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3600" b="1" kern="1200" cap="all">
                <a:solidFill>
                  <a:srgbClr val="EBF7FF"/>
                </a:solidFill>
                <a:effectLst/>
                <a:latin typeface="+mj-lt"/>
                <a:ea typeface="+mj-ea"/>
                <a:cs typeface="+mj-cs"/>
              </a:defRPr>
            </a:lvl1pPr>
            <a:lvl2pPr algn="l" rtl="0" eaLnBrk="1" fontAlgn="base" hangingPunct="1">
              <a:spcBef>
                <a:spcPct val="0"/>
              </a:spcBef>
              <a:spcAft>
                <a:spcPct val="0"/>
              </a:spcAft>
              <a:defRPr sz="3600">
                <a:solidFill>
                  <a:schemeClr val="tx2"/>
                </a:solidFill>
                <a:latin typeface="Franklin Gothic Medium" pitchFamily="34" charset="0"/>
              </a:defRPr>
            </a:lvl2pPr>
            <a:lvl3pPr algn="l" rtl="0" eaLnBrk="1" fontAlgn="base" hangingPunct="1">
              <a:spcBef>
                <a:spcPct val="0"/>
              </a:spcBef>
              <a:spcAft>
                <a:spcPct val="0"/>
              </a:spcAft>
              <a:defRPr sz="3600">
                <a:solidFill>
                  <a:schemeClr val="tx2"/>
                </a:solidFill>
                <a:latin typeface="Franklin Gothic Medium" pitchFamily="34" charset="0"/>
              </a:defRPr>
            </a:lvl3pPr>
            <a:lvl4pPr algn="l" rtl="0" eaLnBrk="1" fontAlgn="base" hangingPunct="1">
              <a:spcBef>
                <a:spcPct val="0"/>
              </a:spcBef>
              <a:spcAft>
                <a:spcPct val="0"/>
              </a:spcAft>
              <a:defRPr sz="3600">
                <a:solidFill>
                  <a:schemeClr val="tx2"/>
                </a:solidFill>
                <a:latin typeface="Franklin Gothic Medium" pitchFamily="34" charset="0"/>
              </a:defRPr>
            </a:lvl4pPr>
            <a:lvl5pPr algn="l" rtl="0" eaLnBrk="1" fontAlgn="base" hangingPunct="1">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a:lstStyle>
          <a:p>
            <a:pPr>
              <a:defRPr/>
            </a:pPr>
            <a:r>
              <a:rPr lang="en-US" sz="2800" cap="none" dirty="0">
                <a:solidFill>
                  <a:schemeClr val="tx1"/>
                </a:solidFill>
              </a:rPr>
              <a:t>Using the SMUD Likely Target Population (LTP)</a:t>
            </a:r>
          </a:p>
        </p:txBody>
      </p:sp>
    </p:spTree>
    <p:extLst>
      <p:ext uri="{BB962C8B-B14F-4D97-AF65-F5344CB8AC3E}">
        <p14:creationId xmlns:p14="http://schemas.microsoft.com/office/powerpoint/2010/main" val="393369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8991600" cy="762000"/>
          </a:xfrm>
        </p:spPr>
        <p:txBody>
          <a:bodyPr>
            <a:noAutofit/>
          </a:bodyPr>
          <a:lstStyle/>
          <a:p>
            <a:r>
              <a:rPr lang="en-US" sz="4000" cap="none">
                <a:solidFill>
                  <a:schemeClr val="tx1"/>
                </a:solidFill>
              </a:rPr>
              <a:t>2017 </a:t>
            </a:r>
            <a:r>
              <a:rPr lang="en-US" sz="4000" cap="none" dirty="0">
                <a:solidFill>
                  <a:schemeClr val="tx1"/>
                </a:solidFill>
              </a:rPr>
              <a:t>Statewide Survey Results</a:t>
            </a:r>
            <a:endParaRPr lang="en-US" sz="4000" dirty="0">
              <a:solidFill>
                <a:schemeClr val="tx1"/>
              </a:solidFill>
            </a:endParaRPr>
          </a:p>
        </p:txBody>
      </p:sp>
      <p:pic>
        <p:nvPicPr>
          <p:cNvPr id="2" name="Picture 1">
            <a:extLst>
              <a:ext uri="{FF2B5EF4-FFF2-40B4-BE49-F238E27FC236}">
                <a16:creationId xmlns:a16="http://schemas.microsoft.com/office/drawing/2014/main" id="{A4CEF1C0-1246-4AED-9D19-14F8CF645722}"/>
              </a:ext>
            </a:extLst>
          </p:cNvPr>
          <p:cNvPicPr>
            <a:picLocks noChangeAspect="1"/>
          </p:cNvPicPr>
          <p:nvPr/>
        </p:nvPicPr>
        <p:blipFill>
          <a:blip r:embed="rId3" cstate="print"/>
          <a:stretch>
            <a:fillRect/>
          </a:stretch>
        </p:blipFill>
        <p:spPr>
          <a:xfrm>
            <a:off x="1295400" y="1219200"/>
            <a:ext cx="6705600" cy="4953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191000"/>
          </a:xfrm>
        </p:spPr>
        <p:txBody>
          <a:bodyPr/>
          <a:lstStyle/>
          <a:p>
            <a:pPr marL="0" indent="0" algn="ctr">
              <a:buNone/>
            </a:pPr>
            <a:r>
              <a:rPr lang="en-US" sz="3600" b="0" dirty="0"/>
              <a:t>This ongoing project has three components:</a:t>
            </a:r>
          </a:p>
          <a:p>
            <a:pPr marL="514350" indent="-514350">
              <a:buFont typeface="+mj-lt"/>
              <a:buAutoNum type="arabicPeriod"/>
            </a:pPr>
            <a:r>
              <a:rPr lang="en-US" sz="2800" b="0" dirty="0"/>
              <a:t>CARE Recertification Letter</a:t>
            </a:r>
          </a:p>
          <a:p>
            <a:pPr marL="400050" lvl="1" indent="0">
              <a:buNone/>
            </a:pPr>
            <a:endParaRPr lang="en-US" sz="2600" b="0" dirty="0"/>
          </a:p>
          <a:p>
            <a:pPr marL="514350" indent="-514350">
              <a:buFont typeface="+mj-lt"/>
              <a:buAutoNum type="arabicPeriod"/>
            </a:pPr>
            <a:r>
              <a:rPr lang="en-US" sz="2800" b="0" dirty="0"/>
              <a:t>Single Subject Letter</a:t>
            </a:r>
          </a:p>
          <a:p>
            <a:pPr marL="914400" lvl="1" indent="-514350">
              <a:buFont typeface="+mj-lt"/>
              <a:buAutoNum type="arabicPeriod"/>
            </a:pPr>
            <a:r>
              <a:rPr lang="en-US" sz="2400" b="0" dirty="0"/>
              <a:t>Refer to 211</a:t>
            </a:r>
          </a:p>
          <a:p>
            <a:pPr marL="914400" lvl="1" indent="-514350">
              <a:buFont typeface="+mj-lt"/>
              <a:buAutoNum type="arabicPeriod"/>
            </a:pPr>
            <a:r>
              <a:rPr lang="en-US" sz="2400" b="0" dirty="0"/>
              <a:t>Refer to Internet for All 800 number</a:t>
            </a:r>
          </a:p>
          <a:p>
            <a:pPr marL="400050" lvl="1" indent="0">
              <a:buNone/>
            </a:pPr>
            <a:endParaRPr lang="en-US" sz="2400" b="0" dirty="0"/>
          </a:p>
          <a:p>
            <a:pPr marL="514350" indent="-514350">
              <a:buFont typeface="+mj-lt"/>
              <a:buAutoNum type="arabicPeriod"/>
            </a:pPr>
            <a:r>
              <a:rPr lang="en-US" sz="2600" b="0" dirty="0"/>
              <a:t>Utility Caller Screening</a:t>
            </a:r>
          </a:p>
          <a:p>
            <a:pPr marL="514350" indent="-514350">
              <a:buFont typeface="+mj-lt"/>
              <a:buAutoNum type="arabicPeriod"/>
            </a:pPr>
            <a:endParaRPr lang="en-US" sz="2600" b="0" dirty="0"/>
          </a:p>
          <a:p>
            <a:pPr marL="0" indent="0">
              <a:buNone/>
            </a:pPr>
            <a:r>
              <a:rPr lang="en-US" sz="2600" b="0" dirty="0"/>
              <a:t>This project will be completed early next year.</a:t>
            </a:r>
            <a:endParaRPr lang="en-US" sz="2800" b="0" dirty="0"/>
          </a:p>
        </p:txBody>
      </p:sp>
      <p:sp>
        <p:nvSpPr>
          <p:cNvPr id="24581" name="Title 7"/>
          <p:cNvSpPr>
            <a:spLocks noGrp="1"/>
          </p:cNvSpPr>
          <p:nvPr>
            <p:ph type="title"/>
          </p:nvPr>
        </p:nvSpPr>
        <p:spPr bwMode="auto">
          <a:xfrm>
            <a:off x="457200" y="304800"/>
            <a:ext cx="8686800" cy="838200"/>
          </a:xfrm>
        </p:spPr>
        <p:txBody>
          <a:bodyPr wrap="square" lIns="91440" tIns="45720" rIns="91440" bIns="45720" numCol="1" anchorCtr="0" compatLnSpc="1">
            <a:prstTxWarp prst="textNoShape">
              <a:avLst/>
            </a:prstTxWarp>
            <a:noAutofit/>
          </a:bodyPr>
          <a:lstStyle/>
          <a:p>
            <a:pPr algn="ctr" eaLnBrk="1" hangingPunct="1">
              <a:defRPr/>
            </a:pPr>
            <a:r>
              <a:rPr lang="en-US" cap="none" dirty="0">
                <a:solidFill>
                  <a:schemeClr val="tx1"/>
                </a:solidFill>
              </a:rPr>
              <a:t>SoCalGas Pilot Project</a:t>
            </a:r>
          </a:p>
        </p:txBody>
      </p:sp>
    </p:spTree>
    <p:extLst>
      <p:ext uri="{BB962C8B-B14F-4D97-AF65-F5344CB8AC3E}">
        <p14:creationId xmlns:p14="http://schemas.microsoft.com/office/powerpoint/2010/main" val="183177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95415"/>
            <a:ext cx="9144000" cy="523220"/>
          </a:xfrm>
          <a:prstGeom prst="rect">
            <a:avLst/>
          </a:prstGeom>
        </p:spPr>
        <p:txBody>
          <a:bodyPr wrap="square">
            <a:spAutoFit/>
          </a:bodyPr>
          <a:lstStyle/>
          <a:p>
            <a:pPr algn="ctr">
              <a:defRPr/>
            </a:pPr>
            <a:endParaRPr lang="en-US" sz="2800" b="1" cap="all" dirty="0">
              <a:ln w="0"/>
              <a:solidFill>
                <a:srgbClr val="EBF7FF"/>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304800" y="2209800"/>
            <a:ext cx="8686800" cy="4038600"/>
          </a:xfrm>
        </p:spPr>
        <p:txBody>
          <a:bodyPr/>
          <a:lstStyle/>
          <a:p>
            <a:pPr marL="7938" indent="9525" algn="ctr" eaLnBrk="1" hangingPunct="1">
              <a:buFontTx/>
              <a:buNone/>
              <a:defRPr/>
            </a:pPr>
            <a:endParaRPr lang="en-US" sz="1800" dirty="0">
              <a:solidFill>
                <a:schemeClr val="tx1"/>
              </a:solidFill>
              <a:effectLst>
                <a:outerShdw blurRad="38100" dist="38100" dir="2700000" algn="tl">
                  <a:srgbClr val="000000">
                    <a:alpha val="43137"/>
                  </a:srgbClr>
                </a:outerShdw>
              </a:effectLst>
              <a:latin typeface="Lucida Handwriting" pitchFamily="66" charset="0"/>
            </a:endParaRPr>
          </a:p>
          <a:p>
            <a:pPr marL="7938" indent="9525" algn="r">
              <a:buNone/>
              <a:defRPr/>
            </a:pPr>
            <a:r>
              <a:rPr lang="en-US" sz="1400" dirty="0">
                <a:solidFill>
                  <a:schemeClr val="tx1"/>
                </a:solidFill>
                <a:effectLst>
                  <a:outerShdw blurRad="38100" dist="38100" dir="2700000" algn="tl">
                    <a:srgbClr val="000000">
                      <a:alpha val="43137"/>
                    </a:srgbClr>
                  </a:outerShdw>
                </a:effectLst>
                <a:latin typeface="Lucida Handwriting" pitchFamily="66" charset="0"/>
              </a:rPr>
              <a:t>                               </a:t>
            </a:r>
          </a:p>
          <a:p>
            <a:pPr marL="7938" indent="9525" algn="r">
              <a:buNone/>
              <a:defRPr/>
            </a:pPr>
            <a:r>
              <a:rPr lang="en-US" sz="3600" dirty="0">
                <a:solidFill>
                  <a:schemeClr val="tx1"/>
                </a:solidFill>
                <a:effectLst>
                  <a:outerShdw blurRad="38100" dist="38100" dir="2700000" algn="tl">
                    <a:srgbClr val="000000">
                      <a:alpha val="43137"/>
                    </a:srgbClr>
                  </a:outerShdw>
                </a:effectLst>
                <a:latin typeface="+mj-lt"/>
              </a:rPr>
              <a:t>What is the Connection </a:t>
            </a:r>
          </a:p>
          <a:p>
            <a:pPr marL="7938" indent="9525" algn="r">
              <a:buNone/>
              <a:defRPr/>
            </a:pPr>
            <a:r>
              <a:rPr lang="en-US" sz="3600" dirty="0">
                <a:solidFill>
                  <a:schemeClr val="tx1"/>
                </a:solidFill>
                <a:effectLst>
                  <a:outerShdw blurRad="38100" dist="38100" dir="2700000" algn="tl">
                    <a:srgbClr val="000000">
                      <a:alpha val="43137"/>
                    </a:srgbClr>
                  </a:outerShdw>
                </a:effectLst>
                <a:latin typeface="+mj-lt"/>
              </a:rPr>
              <a:t>Between CARE and </a:t>
            </a:r>
          </a:p>
          <a:p>
            <a:pPr marL="7938" indent="9525" algn="r">
              <a:buNone/>
              <a:defRPr/>
            </a:pPr>
            <a:r>
              <a:rPr lang="en-US" sz="3600" dirty="0">
                <a:solidFill>
                  <a:schemeClr val="tx1"/>
                </a:solidFill>
                <a:effectLst>
                  <a:outerShdw blurRad="38100" dist="38100" dir="2700000" algn="tl">
                    <a:srgbClr val="000000">
                      <a:alpha val="43137"/>
                    </a:srgbClr>
                  </a:outerShdw>
                </a:effectLst>
                <a:latin typeface="+mj-lt"/>
              </a:rPr>
              <a:t>Affordable Broadband?</a:t>
            </a:r>
            <a:endParaRPr lang="en-US" sz="3600" dirty="0">
              <a:solidFill>
                <a:schemeClr val="tx1"/>
              </a:solidFill>
              <a:effectLst>
                <a:outerShdw blurRad="38100" dist="38100" dir="2700000" algn="tl">
                  <a:srgbClr val="000000">
                    <a:alpha val="43137"/>
                  </a:srgbClr>
                </a:outerShdw>
              </a:effectLst>
            </a:endParaRPr>
          </a:p>
          <a:p>
            <a:pPr marL="7938" indent="9525" algn="r">
              <a:buNone/>
              <a:defRPr/>
            </a:pPr>
            <a:r>
              <a:rPr lang="en-US" sz="3600" dirty="0">
                <a:solidFill>
                  <a:schemeClr val="tx1"/>
                </a:solidFill>
                <a:effectLst>
                  <a:outerShdw blurRad="38100" dist="38100" dir="2700000" algn="tl">
                    <a:srgbClr val="000000">
                      <a:alpha val="43137"/>
                    </a:srgbClr>
                  </a:outerShdw>
                </a:effectLst>
              </a:rPr>
              <a:t>                         </a:t>
            </a:r>
            <a:endParaRPr lang="en-US" sz="3600" dirty="0">
              <a:solidFill>
                <a:schemeClr val="tx1"/>
              </a:solidFill>
            </a:endParaRPr>
          </a:p>
          <a:p>
            <a:pPr marL="7938" indent="9525" algn="r">
              <a:buNone/>
              <a:defRPr/>
            </a:pPr>
            <a:endParaRPr lang="en-US" dirty="0">
              <a:solidFill>
                <a:schemeClr val="tx1"/>
              </a:solidFill>
              <a:effectLst>
                <a:outerShdw blurRad="38100" dist="38100" dir="2700000" algn="tl">
                  <a:srgbClr val="000000">
                    <a:alpha val="43137"/>
                  </a:srgbClr>
                </a:outerShdw>
              </a:effectLst>
              <a:latin typeface="+mj-lt"/>
            </a:endParaRPr>
          </a:p>
          <a:p>
            <a:pPr algn="r" eaLnBrk="1" hangingPunct="1">
              <a:defRPr/>
            </a:pPr>
            <a:endParaRPr lang="en-US" dirty="0">
              <a:solidFill>
                <a:schemeClr val="tx1"/>
              </a:solidFill>
              <a:effectLst>
                <a:outerShdw blurRad="38100" dist="38100" dir="2700000" algn="tl">
                  <a:srgbClr val="000000">
                    <a:alpha val="43137"/>
                  </a:srgbClr>
                </a:outerShdw>
              </a:effectLst>
              <a:latin typeface="+mj-lt"/>
            </a:endParaRPr>
          </a:p>
        </p:txBody>
      </p:sp>
      <p:sp>
        <p:nvSpPr>
          <p:cNvPr id="24581" name="Title 7"/>
          <p:cNvSpPr>
            <a:spLocks noGrp="1"/>
          </p:cNvSpPr>
          <p:nvPr>
            <p:ph type="title"/>
          </p:nvPr>
        </p:nvSpPr>
        <p:spPr bwMode="auto">
          <a:xfrm>
            <a:off x="457200" y="304800"/>
            <a:ext cx="8686800" cy="838200"/>
          </a:xfrm>
        </p:spPr>
        <p:txBody>
          <a:bodyPr wrap="square" lIns="91440" tIns="45720" rIns="91440" bIns="45720" numCol="1" anchorCtr="0" compatLnSpc="1">
            <a:prstTxWarp prst="textNoShape">
              <a:avLst/>
            </a:prstTxWarp>
            <a:noAutofit/>
          </a:bodyPr>
          <a:lstStyle/>
          <a:p>
            <a:pPr algn="ctr" eaLnBrk="1" hangingPunct="1">
              <a:defRPr/>
            </a:pPr>
            <a:r>
              <a:rPr lang="en-US" cap="none" dirty="0">
                <a:solidFill>
                  <a:schemeClr val="tx1"/>
                </a:solidFill>
              </a:rPr>
              <a:t>Why CARE?</a:t>
            </a:r>
          </a:p>
        </p:txBody>
      </p:sp>
      <p:pic>
        <p:nvPicPr>
          <p:cNvPr id="6" name="Picture 13"/>
          <p:cNvPicPr>
            <a:picLocks noChangeAspect="1" noChangeArrowheads="1"/>
          </p:cNvPicPr>
          <p:nvPr/>
        </p:nvPicPr>
        <p:blipFill>
          <a:blip r:embed="rId3" cstate="print">
            <a:clrChange>
              <a:clrFrom>
                <a:srgbClr val="000000"/>
              </a:clrFrom>
              <a:clrTo>
                <a:srgbClr val="000000">
                  <a:alpha val="0"/>
                </a:srgbClr>
              </a:clrTo>
            </a:clrChange>
            <a:lum bright="-40000" contrast="-10000"/>
          </a:blip>
          <a:srcRect/>
          <a:stretch>
            <a:fillRect/>
          </a:stretch>
        </p:blipFill>
        <p:spPr bwMode="auto">
          <a:xfrm>
            <a:off x="274320" y="2057400"/>
            <a:ext cx="3540125" cy="4094602"/>
          </a:xfrm>
          <a:prstGeom prst="rect">
            <a:avLst/>
          </a:prstGeom>
          <a:noFill/>
          <a:ln w="9525">
            <a:no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1161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856A-B83C-42FA-A43D-87B1294DDFC2}"/>
              </a:ext>
            </a:extLst>
          </p:cNvPr>
          <p:cNvSpPr>
            <a:spLocks noGrp="1"/>
          </p:cNvSpPr>
          <p:nvPr>
            <p:ph type="title"/>
          </p:nvPr>
        </p:nvSpPr>
        <p:spPr>
          <a:xfrm>
            <a:off x="247049" y="95647"/>
            <a:ext cx="8686800" cy="838200"/>
          </a:xfrm>
        </p:spPr>
        <p:txBody>
          <a:bodyPr/>
          <a:lstStyle/>
          <a:p>
            <a:r>
              <a:rPr lang="en-US" dirty="0"/>
              <a:t>Income is the common denominator</a:t>
            </a:r>
          </a:p>
        </p:txBody>
      </p:sp>
      <p:pic>
        <p:nvPicPr>
          <p:cNvPr id="5" name="Picture 4">
            <a:extLst>
              <a:ext uri="{FF2B5EF4-FFF2-40B4-BE49-F238E27FC236}">
                <a16:creationId xmlns:a16="http://schemas.microsoft.com/office/drawing/2014/main" id="{314200F9-D803-4EA8-8228-0AFFFC91DD7C}"/>
              </a:ext>
            </a:extLst>
          </p:cNvPr>
          <p:cNvPicPr>
            <a:picLocks noChangeAspect="1"/>
          </p:cNvPicPr>
          <p:nvPr/>
        </p:nvPicPr>
        <p:blipFill>
          <a:blip r:embed="rId2" cstate="print"/>
          <a:stretch>
            <a:fillRect/>
          </a:stretch>
        </p:blipFill>
        <p:spPr>
          <a:xfrm>
            <a:off x="2362200" y="1181100"/>
            <a:ext cx="6631760" cy="1600200"/>
          </a:xfrm>
          <a:prstGeom prst="rect">
            <a:avLst/>
          </a:prstGeom>
        </p:spPr>
      </p:pic>
      <p:pic>
        <p:nvPicPr>
          <p:cNvPr id="6" name="Picture 5">
            <a:extLst>
              <a:ext uri="{FF2B5EF4-FFF2-40B4-BE49-F238E27FC236}">
                <a16:creationId xmlns:a16="http://schemas.microsoft.com/office/drawing/2014/main" id="{E4B277A4-EAF0-4005-8DD9-AF23ACE6603B}"/>
              </a:ext>
            </a:extLst>
          </p:cNvPr>
          <p:cNvPicPr>
            <a:picLocks noChangeAspect="1"/>
          </p:cNvPicPr>
          <p:nvPr/>
        </p:nvPicPr>
        <p:blipFill>
          <a:blip r:embed="rId3" cstate="print"/>
          <a:stretch>
            <a:fillRect/>
          </a:stretch>
        </p:blipFill>
        <p:spPr>
          <a:xfrm>
            <a:off x="3581400" y="2838650"/>
            <a:ext cx="3155938" cy="3923703"/>
          </a:xfrm>
          <a:prstGeom prst="rect">
            <a:avLst/>
          </a:prstGeom>
        </p:spPr>
      </p:pic>
      <p:sp>
        <p:nvSpPr>
          <p:cNvPr id="9" name="TextBox 8">
            <a:extLst>
              <a:ext uri="{FF2B5EF4-FFF2-40B4-BE49-F238E27FC236}">
                <a16:creationId xmlns:a16="http://schemas.microsoft.com/office/drawing/2014/main" id="{B0DFCD92-BEFC-4DA9-80B5-85D194142AA1}"/>
              </a:ext>
            </a:extLst>
          </p:cNvPr>
          <p:cNvSpPr txBox="1"/>
          <p:nvPr/>
        </p:nvSpPr>
        <p:spPr>
          <a:xfrm>
            <a:off x="76200" y="1457466"/>
            <a:ext cx="2286000" cy="923330"/>
          </a:xfrm>
          <a:prstGeom prst="rect">
            <a:avLst/>
          </a:prstGeom>
          <a:noFill/>
        </p:spPr>
        <p:txBody>
          <a:bodyPr wrap="square" rtlCol="0">
            <a:spAutoFit/>
          </a:bodyPr>
          <a:lstStyle/>
          <a:p>
            <a:r>
              <a:rPr lang="en-US" b="1" dirty="0"/>
              <a:t>Broadband Adoption by Household Income</a:t>
            </a:r>
          </a:p>
        </p:txBody>
      </p:sp>
    </p:spTree>
    <p:extLst>
      <p:ext uri="{BB962C8B-B14F-4D97-AF65-F5344CB8AC3E}">
        <p14:creationId xmlns:p14="http://schemas.microsoft.com/office/powerpoint/2010/main" val="342448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4381-AE25-4B4B-AFBE-7FBA791849A7}"/>
              </a:ext>
            </a:extLst>
          </p:cNvPr>
          <p:cNvSpPr>
            <a:spLocks noGrp="1"/>
          </p:cNvSpPr>
          <p:nvPr>
            <p:ph type="title"/>
          </p:nvPr>
        </p:nvSpPr>
        <p:spPr>
          <a:xfrm>
            <a:off x="306404" y="358773"/>
            <a:ext cx="8686800" cy="838200"/>
          </a:xfrm>
        </p:spPr>
        <p:txBody>
          <a:bodyPr/>
          <a:lstStyle/>
          <a:p>
            <a:r>
              <a:rPr lang="en-US" dirty="0"/>
              <a:t>Call to action</a:t>
            </a:r>
          </a:p>
        </p:txBody>
      </p:sp>
      <p:sp>
        <p:nvSpPr>
          <p:cNvPr id="3" name="Content Placeholder 2">
            <a:extLst>
              <a:ext uri="{FF2B5EF4-FFF2-40B4-BE49-F238E27FC236}">
                <a16:creationId xmlns:a16="http://schemas.microsoft.com/office/drawing/2014/main" id="{3E3BB787-7B65-46C0-AB75-99BC59F9A81E}"/>
              </a:ext>
            </a:extLst>
          </p:cNvPr>
          <p:cNvSpPr>
            <a:spLocks noGrp="1"/>
          </p:cNvSpPr>
          <p:nvPr>
            <p:ph idx="1"/>
          </p:nvPr>
        </p:nvSpPr>
        <p:spPr/>
        <p:txBody>
          <a:bodyPr/>
          <a:lstStyle/>
          <a:p>
            <a:r>
              <a:rPr lang="en-US" dirty="0"/>
              <a:t>The Digital Divide is not closing.  Those without the Internet suffer demonstrable harm and fall farther and farther behind every day.  Absent government intervention the Digital Divide will not close.</a:t>
            </a:r>
          </a:p>
          <a:p>
            <a:pPr marL="0" indent="0">
              <a:buNone/>
            </a:pPr>
            <a:endParaRPr lang="en-US" dirty="0"/>
          </a:p>
          <a:p>
            <a:r>
              <a:rPr lang="en-US" dirty="0"/>
              <a:t>We urge the LIOB to act on behalf of low-income Californians and communicate to both the IOUs and to the CPUC your strong support for the </a:t>
            </a:r>
            <a:r>
              <a:rPr lang="en-US" u="sng" dirty="0"/>
              <a:t>   Utility Outreach Project. </a:t>
            </a:r>
            <a:endParaRPr lang="en-US" dirty="0"/>
          </a:p>
        </p:txBody>
      </p:sp>
    </p:spTree>
    <p:extLst>
      <p:ext uri="{BB962C8B-B14F-4D97-AF65-F5344CB8AC3E}">
        <p14:creationId xmlns:p14="http://schemas.microsoft.com/office/powerpoint/2010/main" val="168614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p:cNvPicPr>
            <a:picLocks noChangeAspect="1" noChangeArrowheads="1"/>
          </p:cNvPicPr>
          <p:nvPr/>
        </p:nvPicPr>
        <p:blipFill>
          <a:blip r:embed="rId3" cstate="print">
            <a:clrChange>
              <a:clrFrom>
                <a:srgbClr val="000000"/>
              </a:clrFrom>
              <a:clrTo>
                <a:srgbClr val="000000">
                  <a:alpha val="0"/>
                </a:srgbClr>
              </a:clrTo>
            </a:clrChange>
            <a:lum bright="-40000" contrast="-10000"/>
          </a:blip>
          <a:srcRect/>
          <a:stretch>
            <a:fillRect/>
          </a:stretch>
        </p:blipFill>
        <p:spPr bwMode="auto">
          <a:xfrm>
            <a:off x="269877" y="2057400"/>
            <a:ext cx="3540125" cy="4094602"/>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7" name="Rectangle 6"/>
          <p:cNvSpPr/>
          <p:nvPr/>
        </p:nvSpPr>
        <p:spPr>
          <a:xfrm>
            <a:off x="0" y="1295415"/>
            <a:ext cx="9144000" cy="523220"/>
          </a:xfrm>
          <a:prstGeom prst="rect">
            <a:avLst/>
          </a:prstGeom>
        </p:spPr>
        <p:txBody>
          <a:bodyPr wrap="square">
            <a:spAutoFit/>
          </a:bodyPr>
          <a:lstStyle/>
          <a:p>
            <a:pPr algn="ctr">
              <a:defRPr/>
            </a:pPr>
            <a:r>
              <a:rPr lang="en-US" sz="2800" b="1" cap="all" dirty="0">
                <a:ln w="0"/>
                <a:solidFill>
                  <a:srgbClr val="EBF7FF"/>
                </a:solidFill>
                <a:effectLst>
                  <a:reflection blurRad="12700" stA="50000" endPos="50000" dist="5000" dir="5400000" sy="-100000" rotWithShape="0"/>
                </a:effectLst>
                <a:latin typeface="+mj-lt"/>
              </a:rPr>
              <a:t>CONNECT</a:t>
            </a:r>
            <a:r>
              <a:rPr lang="en-US" sz="2800" b="1" cap="all" dirty="0">
                <a:ln w="0"/>
                <a:solidFill>
                  <a:srgbClr val="EBF7FF"/>
                </a:solidFill>
                <a:effectLst>
                  <a:reflection blurRad="12700" stA="50000" endPos="50000" dist="5000" dir="5400000" sy="-100000" rotWithShape="0"/>
                </a:effectLst>
              </a:rPr>
              <a:t> </a:t>
            </a:r>
            <a:r>
              <a:rPr lang="en-US" sz="2800" b="1" dirty="0">
                <a:solidFill>
                  <a:srgbClr val="FFC000"/>
                </a:solidFill>
                <a:effectLst>
                  <a:outerShdw blurRad="38100" dist="38100" dir="2700000" algn="tl">
                    <a:srgbClr val="000000">
                      <a:alpha val="43137"/>
                    </a:srgbClr>
                  </a:outerShdw>
                </a:effectLst>
                <a:latin typeface="Arial" charset="0"/>
                <a:sym typeface="Wingdings 2"/>
              </a:rPr>
              <a:t></a:t>
            </a:r>
            <a:r>
              <a:rPr lang="en-US" sz="2800" b="1" cap="all" dirty="0">
                <a:ln w="0"/>
                <a:solidFill>
                  <a:srgbClr val="EBF7FF"/>
                </a:solidFill>
                <a:effectLst>
                  <a:reflection blurRad="12700" stA="50000" endPos="50000" dist="5000" dir="5400000" sy="-100000" rotWithShape="0"/>
                </a:effectLst>
              </a:rPr>
              <a:t> COMMUNICATE </a:t>
            </a:r>
            <a:r>
              <a:rPr lang="en-US" sz="2800" b="1" dirty="0">
                <a:solidFill>
                  <a:srgbClr val="FFC000"/>
                </a:solidFill>
                <a:effectLst>
                  <a:outerShdw blurRad="38100" dist="38100" dir="2700000" algn="tl">
                    <a:srgbClr val="000000">
                      <a:alpha val="43137"/>
                    </a:srgbClr>
                  </a:outerShdw>
                </a:effectLst>
                <a:latin typeface="Arial" charset="0"/>
                <a:sym typeface="Wingdings 2"/>
              </a:rPr>
              <a:t></a:t>
            </a:r>
            <a:r>
              <a:rPr lang="en-US" sz="2800" b="1" dirty="0">
                <a:solidFill>
                  <a:srgbClr val="EBF7FF"/>
                </a:solidFill>
                <a:effectLst>
                  <a:outerShdw blurRad="38100" dist="38100" dir="2700000" algn="tl">
                    <a:srgbClr val="000000">
                      <a:alpha val="43137"/>
                    </a:srgbClr>
                  </a:outerShdw>
                </a:effectLst>
                <a:latin typeface="Arial" charset="0"/>
                <a:sym typeface="Wingdings 2"/>
              </a:rPr>
              <a:t> </a:t>
            </a:r>
            <a:r>
              <a:rPr lang="en-US" sz="2800" b="1" cap="all" dirty="0">
                <a:ln w="0"/>
                <a:solidFill>
                  <a:srgbClr val="EBF7FF"/>
                </a:solidFill>
                <a:effectLst>
                  <a:reflection blurRad="12700" stA="50000" endPos="50000" dist="5000" dir="5400000" sy="-100000" rotWithShape="0"/>
                </a:effectLst>
              </a:rPr>
              <a:t>COMPETE </a:t>
            </a:r>
          </a:p>
        </p:txBody>
      </p:sp>
      <p:sp>
        <p:nvSpPr>
          <p:cNvPr id="3" name="Content Placeholder 2"/>
          <p:cNvSpPr>
            <a:spLocks noGrp="1"/>
          </p:cNvSpPr>
          <p:nvPr>
            <p:ph idx="1"/>
          </p:nvPr>
        </p:nvSpPr>
        <p:spPr>
          <a:xfrm>
            <a:off x="304800" y="2209800"/>
            <a:ext cx="8686800" cy="3505200"/>
          </a:xfrm>
        </p:spPr>
        <p:txBody>
          <a:bodyPr/>
          <a:lstStyle/>
          <a:p>
            <a:pPr marL="7938" indent="9525" algn="ctr" eaLnBrk="1" hangingPunct="1">
              <a:buFontTx/>
              <a:buNone/>
              <a:defRPr/>
            </a:pPr>
            <a:endParaRPr lang="en-US" sz="3600" dirty="0">
              <a:solidFill>
                <a:schemeClr val="tx1"/>
              </a:solidFill>
              <a:effectLst>
                <a:outerShdw blurRad="38100" dist="38100" dir="2700000" algn="tl">
                  <a:srgbClr val="000000">
                    <a:alpha val="43137"/>
                  </a:srgbClr>
                </a:outerShdw>
              </a:effectLst>
              <a:latin typeface="Lucida Handwriting" pitchFamily="66" charset="0"/>
            </a:endParaRPr>
          </a:p>
          <a:p>
            <a:pPr marL="7938" indent="9525" algn="ctr" eaLnBrk="1" hangingPunct="1">
              <a:buFontTx/>
              <a:buNone/>
              <a:defRPr/>
            </a:pPr>
            <a:endParaRPr lang="en-US" sz="3600" dirty="0">
              <a:solidFill>
                <a:schemeClr val="tx1"/>
              </a:solidFill>
              <a:effectLst>
                <a:outerShdw blurRad="38100" dist="38100" dir="2700000" algn="tl">
                  <a:srgbClr val="000000">
                    <a:alpha val="43137"/>
                  </a:srgbClr>
                </a:outerShdw>
              </a:effectLst>
              <a:latin typeface="Lucida Handwriting" pitchFamily="66" charset="0"/>
            </a:endParaRPr>
          </a:p>
          <a:p>
            <a:pPr marL="7938" indent="9525" algn="ctr" eaLnBrk="1" hangingPunct="1">
              <a:buFontTx/>
              <a:buNone/>
              <a:defRPr/>
            </a:pPr>
            <a:r>
              <a:rPr lang="en-US" sz="3600" dirty="0">
                <a:solidFill>
                  <a:schemeClr val="tx1"/>
                </a:solidFill>
                <a:effectLst>
                  <a:outerShdw blurRad="38100" dist="38100" dir="2700000" algn="tl">
                    <a:srgbClr val="000000">
                      <a:alpha val="43137"/>
                    </a:srgbClr>
                  </a:outerShdw>
                </a:effectLst>
                <a:latin typeface="Lucida Handwriting" pitchFamily="66" charset="0"/>
              </a:rPr>
              <a:t>Thank You</a:t>
            </a:r>
          </a:p>
          <a:p>
            <a:pPr marL="7938" indent="9525" algn="ctr" eaLnBrk="1" hangingPunct="1">
              <a:buFontTx/>
              <a:buNone/>
              <a:defRPr/>
            </a:pPr>
            <a:endParaRPr lang="en-US" dirty="0">
              <a:solidFill>
                <a:schemeClr val="tx1"/>
              </a:solidFill>
              <a:effectLst>
                <a:outerShdw blurRad="38100" dist="38100" dir="2700000" algn="tl">
                  <a:srgbClr val="000000">
                    <a:alpha val="43137"/>
                  </a:srgbClr>
                </a:outerShdw>
              </a:effectLst>
              <a:latin typeface="+mj-lt"/>
            </a:endParaRPr>
          </a:p>
          <a:p>
            <a:pPr marL="7938" indent="9525" algn="ctr" eaLnBrk="1" hangingPunct="1">
              <a:buFontTx/>
              <a:buNone/>
              <a:defRPr/>
            </a:pPr>
            <a:endParaRPr lang="en-US" sz="1800" dirty="0">
              <a:solidFill>
                <a:schemeClr val="tx1"/>
              </a:solidFill>
              <a:effectLst>
                <a:outerShdw blurRad="38100" dist="38100" dir="2700000" algn="tl">
                  <a:srgbClr val="000000">
                    <a:alpha val="43137"/>
                  </a:srgbClr>
                </a:outerShdw>
              </a:effectLst>
              <a:latin typeface="+mj-lt"/>
            </a:endParaRPr>
          </a:p>
          <a:p>
            <a:pPr marL="7938" indent="9525" algn="ctr" eaLnBrk="1" hangingPunct="1">
              <a:buFontTx/>
              <a:buNone/>
              <a:defRPr/>
            </a:pPr>
            <a:endParaRPr lang="en-US" dirty="0">
              <a:solidFill>
                <a:schemeClr val="tx1"/>
              </a:solidFill>
              <a:effectLst>
                <a:outerShdw blurRad="38100" dist="38100" dir="2700000" algn="tl">
                  <a:srgbClr val="000000">
                    <a:alpha val="43137"/>
                  </a:srgbClr>
                </a:outerShdw>
              </a:effectLst>
              <a:latin typeface="+mj-lt"/>
            </a:endParaRPr>
          </a:p>
          <a:p>
            <a:pPr marL="7938" indent="9525" algn="ctr" eaLnBrk="1" hangingPunct="1">
              <a:buFontTx/>
              <a:buNone/>
              <a:defRPr/>
            </a:pPr>
            <a:endParaRPr lang="en-US" dirty="0">
              <a:solidFill>
                <a:schemeClr val="tx1"/>
              </a:solidFill>
              <a:effectLst>
                <a:outerShdw blurRad="38100" dist="38100" dir="2700000" algn="tl">
                  <a:srgbClr val="000000">
                    <a:alpha val="43137"/>
                  </a:srgbClr>
                </a:outerShdw>
              </a:effectLst>
              <a:latin typeface="+mj-lt"/>
            </a:endParaRPr>
          </a:p>
          <a:p>
            <a:pPr algn="ctr">
              <a:buNone/>
              <a:defRPr/>
            </a:pPr>
            <a:r>
              <a:rPr lang="en-US" sz="2800" cap="all" dirty="0">
                <a:ln w="0"/>
                <a:effectLst>
                  <a:reflection blurRad="12700" stA="50000" endPos="50000" dist="5000" dir="5400000" sy="-100000" rotWithShape="0"/>
                </a:effectLst>
              </a:rPr>
              <a:t>focus </a:t>
            </a:r>
            <a:r>
              <a:rPr lang="en-US" sz="2800" dirty="0">
                <a:solidFill>
                  <a:srgbClr val="FFC000"/>
                </a:solidFill>
                <a:effectLst>
                  <a:outerShdw blurRad="38100" dist="38100" dir="2700000" algn="tl">
                    <a:srgbClr val="000000">
                      <a:alpha val="43137"/>
                    </a:srgbClr>
                  </a:outerShdw>
                </a:effectLst>
                <a:latin typeface="Arial" charset="0"/>
                <a:sym typeface="Wingdings 2"/>
              </a:rPr>
              <a:t></a:t>
            </a:r>
            <a:r>
              <a:rPr lang="en-US" sz="2800" cap="all" dirty="0">
                <a:ln w="0"/>
                <a:effectLst>
                  <a:reflection blurRad="12700" stA="50000" endPos="50000" dist="5000" dir="5400000" sy="-100000" rotWithShape="0"/>
                </a:effectLst>
              </a:rPr>
              <a:t> action </a:t>
            </a:r>
            <a:r>
              <a:rPr lang="en-US" sz="2800" dirty="0">
                <a:solidFill>
                  <a:srgbClr val="FFC000"/>
                </a:solidFill>
                <a:effectLst>
                  <a:outerShdw blurRad="38100" dist="38100" dir="2700000" algn="tl">
                    <a:srgbClr val="000000">
                      <a:alpha val="43137"/>
                    </a:srgbClr>
                  </a:outerShdw>
                </a:effectLst>
                <a:latin typeface="Arial" charset="0"/>
                <a:sym typeface="Wingdings 2"/>
              </a:rPr>
              <a:t></a:t>
            </a:r>
            <a:r>
              <a:rPr lang="en-US" sz="2800" dirty="0">
                <a:effectLst>
                  <a:outerShdw blurRad="38100" dist="38100" dir="2700000" algn="tl">
                    <a:srgbClr val="000000">
                      <a:alpha val="43137"/>
                    </a:srgbClr>
                  </a:outerShdw>
                </a:effectLst>
                <a:latin typeface="Arial" charset="0"/>
                <a:sym typeface="Wingdings 2"/>
              </a:rPr>
              <a:t> </a:t>
            </a:r>
            <a:r>
              <a:rPr lang="en-US" sz="2800" cap="all" dirty="0">
                <a:ln w="0"/>
                <a:effectLst>
                  <a:reflection blurRad="12700" stA="50000" endPos="50000" dist="5000" dir="5400000" sy="-100000" rotWithShape="0"/>
                </a:effectLst>
                <a:sym typeface="Wingdings 2"/>
              </a:rPr>
              <a:t>results</a:t>
            </a:r>
            <a:r>
              <a:rPr lang="en-US" sz="2800" cap="all" dirty="0">
                <a:ln w="0"/>
                <a:effectLst>
                  <a:reflection blurRad="12700" stA="50000" endPos="50000" dist="5000" dir="5400000" sy="-100000" rotWithShape="0"/>
                </a:effectLst>
              </a:rPr>
              <a:t> </a:t>
            </a:r>
          </a:p>
          <a:p>
            <a:pPr algn="ctr" eaLnBrk="1" hangingPunct="1">
              <a:defRPr/>
            </a:pPr>
            <a:endParaRPr lang="en-US" dirty="0">
              <a:solidFill>
                <a:schemeClr val="tx1"/>
              </a:solidFill>
              <a:effectLst>
                <a:outerShdw blurRad="38100" dist="38100" dir="2700000" algn="tl">
                  <a:srgbClr val="000000">
                    <a:alpha val="43137"/>
                  </a:srgbClr>
                </a:outerShdw>
              </a:effectLst>
              <a:latin typeface="+mj-lt"/>
            </a:endParaRPr>
          </a:p>
        </p:txBody>
      </p:sp>
      <p:sp>
        <p:nvSpPr>
          <p:cNvPr id="24581" name="Title 7"/>
          <p:cNvSpPr>
            <a:spLocks noGrp="1"/>
          </p:cNvSpPr>
          <p:nvPr>
            <p:ph type="title"/>
          </p:nvPr>
        </p:nvSpPr>
        <p:spPr bwMode="auto">
          <a:xfrm>
            <a:off x="457200" y="304800"/>
            <a:ext cx="8686800" cy="838200"/>
          </a:xfrm>
        </p:spPr>
        <p:txBody>
          <a:bodyPr wrap="square" lIns="91440" tIns="45720" rIns="91440" bIns="45720" numCol="1" anchorCtr="0" compatLnSpc="1">
            <a:prstTxWarp prst="textNoShape">
              <a:avLst/>
            </a:prstTxWarp>
            <a:noAutofit/>
          </a:bodyPr>
          <a:lstStyle/>
          <a:p>
            <a:pPr algn="ctr" eaLnBrk="1" hangingPunct="1">
              <a:defRPr/>
            </a:pPr>
            <a:r>
              <a:rPr lang="en-US" sz="3200" cap="none" dirty="0">
                <a:solidFill>
                  <a:schemeClr val="tx1"/>
                </a:solidFill>
              </a:rPr>
              <a:t>CALIFORNIA EMERGING TECHNOLOGY FUND </a:t>
            </a:r>
            <a:endParaRPr lang="en-US" cap="none"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8991600" cy="762000"/>
          </a:xfrm>
        </p:spPr>
        <p:txBody>
          <a:bodyPr>
            <a:noAutofit/>
          </a:bodyPr>
          <a:lstStyle/>
          <a:p>
            <a:r>
              <a:rPr lang="en-US" sz="4000" cap="none" dirty="0">
                <a:solidFill>
                  <a:schemeClr val="tx1"/>
                </a:solidFill>
              </a:rPr>
              <a:t>2017 Statewide Survey Results</a:t>
            </a:r>
            <a:endParaRPr lang="en-US" sz="4000" dirty="0">
              <a:solidFill>
                <a:schemeClr val="tx1"/>
              </a:solidFill>
            </a:endParaRPr>
          </a:p>
        </p:txBody>
      </p:sp>
      <p:sp>
        <p:nvSpPr>
          <p:cNvPr id="6" name="Title 1"/>
          <p:cNvSpPr txBox="1">
            <a:spLocks/>
          </p:cNvSpPr>
          <p:nvPr/>
        </p:nvSpPr>
        <p:spPr>
          <a:xfrm>
            <a:off x="685800" y="1295400"/>
            <a:ext cx="7943850" cy="762000"/>
          </a:xfrm>
          <a:prstGeom prst="rect">
            <a:avLst/>
          </a:prstGeom>
          <a:ln w="19050">
            <a:solidFill>
              <a:srgbClr val="FFC000"/>
            </a:solidFill>
          </a:ln>
          <a:effectLst/>
        </p:spPr>
        <p:txBody>
          <a:bodyPr vert="horz" anchor="ctr">
            <a:noAutofit/>
          </a:bodyPr>
          <a:lstStyle>
            <a:lvl1pPr algn="ctr" rtl="0" eaLnBrk="1" fontAlgn="base" hangingPunct="1">
              <a:spcBef>
                <a:spcPct val="0"/>
              </a:spcBef>
              <a:spcAft>
                <a:spcPct val="0"/>
              </a:spcAft>
              <a:defRPr sz="3600" b="1" kern="1200" cap="all">
                <a:solidFill>
                  <a:srgbClr val="EBF7FF"/>
                </a:solidFill>
                <a:effectLst/>
                <a:latin typeface="+mj-lt"/>
                <a:ea typeface="+mj-ea"/>
                <a:cs typeface="+mj-cs"/>
              </a:defRPr>
            </a:lvl1pPr>
            <a:lvl2pPr algn="l" rtl="0" eaLnBrk="1" fontAlgn="base" hangingPunct="1">
              <a:spcBef>
                <a:spcPct val="0"/>
              </a:spcBef>
              <a:spcAft>
                <a:spcPct val="0"/>
              </a:spcAft>
              <a:defRPr sz="3600">
                <a:solidFill>
                  <a:schemeClr val="tx2"/>
                </a:solidFill>
                <a:latin typeface="Franklin Gothic Medium" pitchFamily="34" charset="0"/>
              </a:defRPr>
            </a:lvl2pPr>
            <a:lvl3pPr algn="l" rtl="0" eaLnBrk="1" fontAlgn="base" hangingPunct="1">
              <a:spcBef>
                <a:spcPct val="0"/>
              </a:spcBef>
              <a:spcAft>
                <a:spcPct val="0"/>
              </a:spcAft>
              <a:defRPr sz="3600">
                <a:solidFill>
                  <a:schemeClr val="tx2"/>
                </a:solidFill>
                <a:latin typeface="Franklin Gothic Medium" pitchFamily="34" charset="0"/>
              </a:defRPr>
            </a:lvl3pPr>
            <a:lvl4pPr algn="l" rtl="0" eaLnBrk="1" fontAlgn="base" hangingPunct="1">
              <a:spcBef>
                <a:spcPct val="0"/>
              </a:spcBef>
              <a:spcAft>
                <a:spcPct val="0"/>
              </a:spcAft>
              <a:defRPr sz="3600">
                <a:solidFill>
                  <a:schemeClr val="tx2"/>
                </a:solidFill>
                <a:latin typeface="Franklin Gothic Medium" pitchFamily="34" charset="0"/>
              </a:defRPr>
            </a:lvl4pPr>
            <a:lvl5pPr algn="l" rtl="0" eaLnBrk="1" fontAlgn="base" hangingPunct="1">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a:lstStyle>
          <a:p>
            <a:r>
              <a:rPr lang="en-US" sz="3200" cap="none" dirty="0">
                <a:solidFill>
                  <a:schemeClr val="tx1"/>
                </a:solidFill>
              </a:rPr>
              <a:t>Broadband Adoption Tied to Income</a:t>
            </a:r>
            <a:endParaRPr lang="en-US" sz="3200" dirty="0">
              <a:solidFill>
                <a:schemeClr val="tx1"/>
              </a:solidFill>
            </a:endParaRPr>
          </a:p>
        </p:txBody>
      </p:sp>
      <p:sp>
        <p:nvSpPr>
          <p:cNvPr id="7" name="Rectangle 6"/>
          <p:cNvSpPr/>
          <p:nvPr/>
        </p:nvSpPr>
        <p:spPr>
          <a:xfrm>
            <a:off x="271991" y="5029200"/>
            <a:ext cx="8600017" cy="830997"/>
          </a:xfrm>
          <a:prstGeom prst="rect">
            <a:avLst/>
          </a:prstGeom>
        </p:spPr>
        <p:txBody>
          <a:bodyPr wrap="square">
            <a:spAutoFit/>
          </a:bodyPr>
          <a:lstStyle/>
          <a:p>
            <a:pPr algn="ctr"/>
            <a:r>
              <a:rPr lang="en-US" sz="2400" dirty="0"/>
              <a:t>48% of Households Earning Less Than $20,000 a Year    (27% by smart phone only) </a:t>
            </a:r>
          </a:p>
        </p:txBody>
      </p:sp>
      <p:pic>
        <p:nvPicPr>
          <p:cNvPr id="2" name="Picture 1">
            <a:extLst>
              <a:ext uri="{FF2B5EF4-FFF2-40B4-BE49-F238E27FC236}">
                <a16:creationId xmlns:a16="http://schemas.microsoft.com/office/drawing/2014/main" id="{D347BDA4-12A9-4E46-BC2D-6EBEAC159513}"/>
              </a:ext>
            </a:extLst>
          </p:cNvPr>
          <p:cNvPicPr>
            <a:picLocks noChangeAspect="1"/>
          </p:cNvPicPr>
          <p:nvPr/>
        </p:nvPicPr>
        <p:blipFill>
          <a:blip r:embed="rId3" cstate="print"/>
          <a:stretch>
            <a:fillRect/>
          </a:stretch>
        </p:blipFill>
        <p:spPr>
          <a:xfrm>
            <a:off x="152400" y="2254402"/>
            <a:ext cx="8839200" cy="2622398"/>
          </a:xfrm>
          <a:prstGeom prst="rect">
            <a:avLst/>
          </a:prstGeom>
        </p:spPr>
      </p:pic>
    </p:spTree>
    <p:extLst>
      <p:ext uri="{BB962C8B-B14F-4D97-AF65-F5344CB8AC3E}">
        <p14:creationId xmlns:p14="http://schemas.microsoft.com/office/powerpoint/2010/main" val="422382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95415"/>
            <a:ext cx="9144000" cy="523220"/>
          </a:xfrm>
          <a:prstGeom prst="rect">
            <a:avLst/>
          </a:prstGeom>
        </p:spPr>
        <p:txBody>
          <a:bodyPr wrap="square">
            <a:spAutoFit/>
          </a:bodyPr>
          <a:lstStyle/>
          <a:p>
            <a:pPr algn="ctr">
              <a:defRPr/>
            </a:pPr>
            <a:endParaRPr lang="en-US" sz="2800" b="1" cap="all" dirty="0">
              <a:ln w="0"/>
              <a:solidFill>
                <a:srgbClr val="EBF7FF"/>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304800" y="2209800"/>
            <a:ext cx="8686800" cy="4038600"/>
          </a:xfrm>
        </p:spPr>
        <p:txBody>
          <a:bodyPr/>
          <a:lstStyle/>
          <a:p>
            <a:pPr marL="7938" indent="9525" algn="ctr" eaLnBrk="1" hangingPunct="1">
              <a:buFontTx/>
              <a:buNone/>
              <a:defRPr/>
            </a:pPr>
            <a:endParaRPr lang="en-US" sz="1800" dirty="0">
              <a:solidFill>
                <a:schemeClr val="tx1"/>
              </a:solidFill>
              <a:effectLst>
                <a:outerShdw blurRad="38100" dist="38100" dir="2700000" algn="tl">
                  <a:srgbClr val="000000">
                    <a:alpha val="43137"/>
                  </a:srgbClr>
                </a:outerShdw>
              </a:effectLst>
              <a:latin typeface="Lucida Handwriting" pitchFamily="66" charset="0"/>
            </a:endParaRPr>
          </a:p>
          <a:p>
            <a:pPr marL="7938" indent="9525" algn="ctr">
              <a:buNone/>
              <a:defRPr/>
            </a:pPr>
            <a:endParaRPr lang="en-US" sz="3600" dirty="0">
              <a:solidFill>
                <a:schemeClr val="tx1"/>
              </a:solidFill>
              <a:effectLst>
                <a:outerShdw blurRad="38100" dist="38100" dir="2700000" algn="tl">
                  <a:srgbClr val="000000">
                    <a:alpha val="43137"/>
                  </a:srgbClr>
                </a:outerShdw>
              </a:effectLst>
              <a:latin typeface="+mj-lt"/>
            </a:endParaRPr>
          </a:p>
          <a:p>
            <a:pPr marL="7938" indent="9525" algn="r">
              <a:buNone/>
              <a:defRPr/>
            </a:pPr>
            <a:r>
              <a:rPr lang="en-US" sz="3600" dirty="0">
                <a:solidFill>
                  <a:schemeClr val="tx1"/>
                </a:solidFill>
                <a:effectLst>
                  <a:outerShdw blurRad="38100" dist="38100" dir="2700000" algn="tl">
                    <a:srgbClr val="000000">
                      <a:alpha val="43137"/>
                    </a:srgbClr>
                  </a:outerShdw>
                </a:effectLst>
                <a:latin typeface="+mj-lt"/>
              </a:rPr>
              <a:t>                   </a:t>
            </a:r>
            <a:r>
              <a:rPr lang="en-US" sz="3600" dirty="0">
                <a:solidFill>
                  <a:schemeClr val="tx1"/>
                </a:solidFill>
              </a:rPr>
              <a:t>Existing Low-Income</a:t>
            </a:r>
          </a:p>
          <a:p>
            <a:pPr marL="7938" indent="9525" algn="r">
              <a:buNone/>
              <a:defRPr/>
            </a:pPr>
            <a:r>
              <a:rPr lang="en-US" sz="3600" dirty="0">
                <a:solidFill>
                  <a:schemeClr val="tx1"/>
                </a:solidFill>
              </a:rPr>
              <a:t> Affordable Broadband Offers</a:t>
            </a:r>
          </a:p>
          <a:p>
            <a:pPr marL="7938" indent="9525" algn="r">
              <a:buNone/>
              <a:defRPr/>
            </a:pPr>
            <a:endParaRPr lang="en-US" dirty="0">
              <a:solidFill>
                <a:schemeClr val="tx1"/>
              </a:solidFill>
              <a:effectLst>
                <a:outerShdw blurRad="38100" dist="38100" dir="2700000" algn="tl">
                  <a:srgbClr val="000000">
                    <a:alpha val="43137"/>
                  </a:srgbClr>
                </a:outerShdw>
              </a:effectLst>
              <a:latin typeface="+mj-lt"/>
            </a:endParaRPr>
          </a:p>
          <a:p>
            <a:pPr algn="ctr" eaLnBrk="1" hangingPunct="1">
              <a:defRPr/>
            </a:pPr>
            <a:endParaRPr lang="en-US" dirty="0">
              <a:solidFill>
                <a:schemeClr val="tx1"/>
              </a:solidFill>
              <a:effectLst>
                <a:outerShdw blurRad="38100" dist="38100" dir="2700000" algn="tl">
                  <a:srgbClr val="000000">
                    <a:alpha val="43137"/>
                  </a:srgbClr>
                </a:outerShdw>
              </a:effectLst>
              <a:latin typeface="+mj-lt"/>
            </a:endParaRPr>
          </a:p>
        </p:txBody>
      </p:sp>
      <p:sp>
        <p:nvSpPr>
          <p:cNvPr id="24581" name="Title 7"/>
          <p:cNvSpPr>
            <a:spLocks noGrp="1"/>
          </p:cNvSpPr>
          <p:nvPr>
            <p:ph type="title"/>
          </p:nvPr>
        </p:nvSpPr>
        <p:spPr bwMode="auto">
          <a:xfrm>
            <a:off x="381000" y="685800"/>
            <a:ext cx="8763000" cy="457200"/>
          </a:xfrm>
        </p:spPr>
        <p:txBody>
          <a:bodyPr wrap="square" lIns="91440" tIns="45720" rIns="91440" bIns="45720" numCol="1" anchorCtr="0" compatLnSpc="1">
            <a:prstTxWarp prst="textNoShape">
              <a:avLst/>
            </a:prstTxWarp>
            <a:noAutofit/>
          </a:bodyPr>
          <a:lstStyle/>
          <a:p>
            <a:pPr algn="ctr" eaLnBrk="1" hangingPunct="1">
              <a:defRPr/>
            </a:pPr>
            <a:r>
              <a:rPr lang="en-US" cap="none" dirty="0">
                <a:solidFill>
                  <a:schemeClr val="tx1"/>
                </a:solidFill>
              </a:rPr>
              <a:t>Internet Service Provider</a:t>
            </a:r>
            <a:br>
              <a:rPr lang="en-US" cap="none" dirty="0">
                <a:solidFill>
                  <a:schemeClr val="tx1"/>
                </a:solidFill>
              </a:rPr>
            </a:br>
            <a:r>
              <a:rPr lang="en-US" cap="none" dirty="0">
                <a:solidFill>
                  <a:schemeClr val="tx1"/>
                </a:solidFill>
              </a:rPr>
              <a:t>Affordable  Offers</a:t>
            </a:r>
          </a:p>
        </p:txBody>
      </p:sp>
      <p:pic>
        <p:nvPicPr>
          <p:cNvPr id="6" name="Picture 13"/>
          <p:cNvPicPr>
            <a:picLocks noChangeAspect="1" noChangeArrowheads="1"/>
          </p:cNvPicPr>
          <p:nvPr/>
        </p:nvPicPr>
        <p:blipFill>
          <a:blip r:embed="rId3" cstate="print">
            <a:clrChange>
              <a:clrFrom>
                <a:srgbClr val="000000"/>
              </a:clrFrom>
              <a:clrTo>
                <a:srgbClr val="000000">
                  <a:alpha val="0"/>
                </a:srgbClr>
              </a:clrTo>
            </a:clrChange>
            <a:lum bright="-40000" contrast="-10000"/>
          </a:blip>
          <a:srcRect/>
          <a:stretch>
            <a:fillRect/>
          </a:stretch>
        </p:blipFill>
        <p:spPr bwMode="auto">
          <a:xfrm>
            <a:off x="269877" y="2057400"/>
            <a:ext cx="3540125" cy="4094602"/>
          </a:xfrm>
          <a:prstGeom prst="rect">
            <a:avLst/>
          </a:prstGeom>
          <a:noFill/>
          <a:ln w="9525">
            <a:no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6390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2738-BAFF-4C06-AA04-4B503C8AB9FE}"/>
              </a:ext>
            </a:extLst>
          </p:cNvPr>
          <p:cNvSpPr>
            <a:spLocks noGrp="1"/>
          </p:cNvSpPr>
          <p:nvPr>
            <p:ph type="title"/>
          </p:nvPr>
        </p:nvSpPr>
        <p:spPr>
          <a:xfrm>
            <a:off x="304800" y="390625"/>
            <a:ext cx="8686800" cy="838200"/>
          </a:xfrm>
        </p:spPr>
        <p:txBody>
          <a:bodyPr/>
          <a:lstStyle/>
          <a:p>
            <a:r>
              <a:rPr lang="en-US" dirty="0"/>
              <a:t>AT&amp;T affordable offer</a:t>
            </a:r>
          </a:p>
        </p:txBody>
      </p:sp>
      <p:pic>
        <p:nvPicPr>
          <p:cNvPr id="4" name="Content Placeholder 3">
            <a:extLst>
              <a:ext uri="{FF2B5EF4-FFF2-40B4-BE49-F238E27FC236}">
                <a16:creationId xmlns:a16="http://schemas.microsoft.com/office/drawing/2014/main" id="{6D8C17D7-3E59-45C9-91A5-6D993213DED7}"/>
              </a:ext>
            </a:extLst>
          </p:cNvPr>
          <p:cNvPicPr>
            <a:picLocks noGrp="1" noChangeAspect="1"/>
          </p:cNvPicPr>
          <p:nvPr>
            <p:ph idx="1"/>
          </p:nvPr>
        </p:nvPicPr>
        <p:blipFill>
          <a:blip r:embed="rId2" cstate="print"/>
          <a:stretch>
            <a:fillRect/>
          </a:stretch>
        </p:blipFill>
        <p:spPr>
          <a:xfrm>
            <a:off x="457200" y="1219200"/>
            <a:ext cx="6248400" cy="562761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A46BA53A-F468-41E7-AD6D-8C0FF13322C5}"/>
                  </a:ext>
                </a:extLst>
              </p14:cNvPr>
              <p14:cNvContentPartPr/>
              <p14:nvPr/>
            </p14:nvContentPartPr>
            <p14:xfrm>
              <a:off x="5095099" y="2858968"/>
              <a:ext cx="896760" cy="531360"/>
            </p14:xfrm>
          </p:contentPart>
        </mc:Choice>
        <mc:Fallback xmlns="">
          <p:pic>
            <p:nvPicPr>
              <p:cNvPr id="12" name="Ink 11">
                <a:extLst>
                  <a:ext uri="{FF2B5EF4-FFF2-40B4-BE49-F238E27FC236}">
                    <a16:creationId xmlns="" xmlns:a16="http://schemas.microsoft.com/office/drawing/2014/main" xmlns:p14="http://schemas.microsoft.com/office/powerpoint/2010/main" id="{A46BA53A-F468-41E7-AD6D-8C0FF13322C5}"/>
                  </a:ext>
                </a:extLst>
              </p:cNvPr>
              <p:cNvPicPr/>
              <p:nvPr/>
            </p:nvPicPr>
            <p:blipFill>
              <a:blip r:embed="rId4" cstate="print"/>
              <a:stretch>
                <a:fillRect/>
              </a:stretch>
            </p:blipFill>
            <p:spPr>
              <a:xfrm>
                <a:off x="5077459" y="2840968"/>
                <a:ext cx="932400" cy="567000"/>
              </a:xfrm>
              <a:prstGeom prst="rect">
                <a:avLst/>
              </a:prstGeom>
            </p:spPr>
          </p:pic>
        </mc:Fallback>
      </mc:AlternateContent>
    </p:spTree>
    <p:extLst>
      <p:ext uri="{BB962C8B-B14F-4D97-AF65-F5344CB8AC3E}">
        <p14:creationId xmlns:p14="http://schemas.microsoft.com/office/powerpoint/2010/main" val="333164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E952-5BEA-4D37-A113-5BEC55777CF8}"/>
              </a:ext>
            </a:extLst>
          </p:cNvPr>
          <p:cNvSpPr>
            <a:spLocks noGrp="1"/>
          </p:cNvSpPr>
          <p:nvPr>
            <p:ph type="title"/>
          </p:nvPr>
        </p:nvSpPr>
        <p:spPr>
          <a:xfrm>
            <a:off x="304800" y="381000"/>
            <a:ext cx="8686800" cy="838200"/>
          </a:xfrm>
        </p:spPr>
        <p:txBody>
          <a:bodyPr/>
          <a:lstStyle/>
          <a:p>
            <a:r>
              <a:rPr lang="en-US" dirty="0"/>
              <a:t>Cox affordable offer</a:t>
            </a:r>
          </a:p>
        </p:txBody>
      </p:sp>
      <p:pic>
        <p:nvPicPr>
          <p:cNvPr id="4" name="Content Placeholder 3">
            <a:extLst>
              <a:ext uri="{FF2B5EF4-FFF2-40B4-BE49-F238E27FC236}">
                <a16:creationId xmlns:a16="http://schemas.microsoft.com/office/drawing/2014/main" id="{C9FA0483-1FBD-4C6E-9FD2-4AB32752E6CD}"/>
              </a:ext>
            </a:extLst>
          </p:cNvPr>
          <p:cNvPicPr>
            <a:picLocks noGrp="1" noChangeAspect="1"/>
          </p:cNvPicPr>
          <p:nvPr>
            <p:ph idx="1"/>
          </p:nvPr>
        </p:nvPicPr>
        <p:blipFill>
          <a:blip r:embed="rId2" cstate="print"/>
          <a:stretch>
            <a:fillRect/>
          </a:stretch>
        </p:blipFill>
        <p:spPr>
          <a:xfrm>
            <a:off x="457200" y="1219199"/>
            <a:ext cx="6781800" cy="5414655"/>
          </a:xfrm>
          <a:prstGeom prst="rect">
            <a:avLst/>
          </a:prstGeom>
        </p:spPr>
      </p:pic>
    </p:spTree>
    <p:extLst>
      <p:ext uri="{BB962C8B-B14F-4D97-AF65-F5344CB8AC3E}">
        <p14:creationId xmlns:p14="http://schemas.microsoft.com/office/powerpoint/2010/main" val="28626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838200"/>
          </a:xfrm>
        </p:spPr>
        <p:txBody>
          <a:bodyPr/>
          <a:lstStyle/>
          <a:p>
            <a:r>
              <a:rPr lang="en-US" cap="none" dirty="0"/>
              <a:t>EXISTING Affordable Broadband Offers</a:t>
            </a:r>
          </a:p>
        </p:txBody>
      </p:sp>
      <p:sp>
        <p:nvSpPr>
          <p:cNvPr id="3" name="Content Placeholder 2"/>
          <p:cNvSpPr>
            <a:spLocks noGrp="1"/>
          </p:cNvSpPr>
          <p:nvPr>
            <p:ph idx="1"/>
          </p:nvPr>
        </p:nvSpPr>
        <p:spPr>
          <a:xfrm>
            <a:off x="304800" y="609600"/>
            <a:ext cx="8839200" cy="4876800"/>
          </a:xfrm>
        </p:spPr>
        <p:txBody>
          <a:bodyPr/>
          <a:lstStyle/>
          <a:p>
            <a:pPr algn="ctr">
              <a:buNone/>
            </a:pPr>
            <a:r>
              <a:rPr lang="en-US" sz="2400" dirty="0">
                <a:latin typeface="+mj-lt"/>
              </a:rPr>
              <a:t>Increasing Choices and FCC Lifeline</a:t>
            </a:r>
          </a:p>
          <a:p>
            <a:pPr>
              <a:buFont typeface="Wingdings" charset="2"/>
              <a:buChar char="Ø"/>
            </a:pPr>
            <a:r>
              <a:rPr lang="en-US" dirty="0"/>
              <a:t>Mobile Citizen	$15 per month ($100 Hot Spot) </a:t>
            </a:r>
          </a:p>
          <a:p>
            <a:pPr marL="2743200" lvl="6" indent="0">
              <a:buNone/>
            </a:pPr>
            <a:r>
              <a:rPr lang="en-US" b="1" dirty="0">
                <a:solidFill>
                  <a:schemeClr val="tx1"/>
                </a:solidFill>
              </a:rPr>
              <a:t>Income Eligibility Required  (Speed = 8-18 Mbps) </a:t>
            </a:r>
          </a:p>
          <a:p>
            <a:pPr>
              <a:buFont typeface="Wingdings" charset="2"/>
              <a:buChar char="Ø"/>
            </a:pPr>
            <a:r>
              <a:rPr lang="en-US" dirty="0"/>
              <a:t>Comcast		$10 per month (</a:t>
            </a:r>
            <a:r>
              <a:rPr lang="en-US" sz="2800" b="0" dirty="0"/>
              <a:t>Free </a:t>
            </a:r>
            <a:r>
              <a:rPr lang="en-US" sz="2800" b="0" dirty="0" err="1"/>
              <a:t>Wifi</a:t>
            </a:r>
            <a:r>
              <a:rPr lang="en-US" sz="2800" b="0" dirty="0"/>
              <a:t> Router)</a:t>
            </a:r>
            <a:r>
              <a:rPr lang="en-US" dirty="0"/>
              <a:t> 				</a:t>
            </a:r>
            <a:r>
              <a:rPr lang="en-US" sz="1600" dirty="0"/>
              <a:t>Natl. School Lunch, Seniors, &amp; Veterans (Speed = 15Mbps)</a:t>
            </a:r>
          </a:p>
          <a:p>
            <a:pPr>
              <a:buFont typeface="Wingdings" charset="2"/>
              <a:buChar char="Ø"/>
            </a:pPr>
            <a:r>
              <a:rPr lang="en-US" dirty="0"/>
              <a:t>AT&amp;T		$10 per month (</a:t>
            </a:r>
            <a:r>
              <a:rPr lang="en-US" sz="2800" b="0" dirty="0"/>
              <a:t>Free </a:t>
            </a:r>
            <a:r>
              <a:rPr lang="en-US" sz="2800" b="0" dirty="0" err="1"/>
              <a:t>WiFi</a:t>
            </a:r>
            <a:r>
              <a:rPr lang="en-US" sz="2800" b="0" dirty="0"/>
              <a:t> router) </a:t>
            </a:r>
            <a:r>
              <a:rPr lang="en-US" dirty="0"/>
              <a:t>				</a:t>
            </a:r>
            <a:r>
              <a:rPr lang="en-US" sz="1600" dirty="0" err="1"/>
              <a:t>CalFresh</a:t>
            </a:r>
            <a:r>
              <a:rPr lang="en-US" sz="1600" dirty="0"/>
              <a:t> or SSI -  (Speed 3-12Mbps -$5 per/</a:t>
            </a:r>
            <a:r>
              <a:rPr lang="en-US" sz="1600" dirty="0" err="1"/>
              <a:t>mo</a:t>
            </a:r>
            <a:r>
              <a:rPr lang="en-US" sz="1600" dirty="0"/>
              <a:t> if  5 Mbps or less)</a:t>
            </a:r>
          </a:p>
          <a:p>
            <a:pPr lvl="0">
              <a:buFont typeface="Wingdings" charset="2"/>
              <a:buChar char="Ø"/>
            </a:pPr>
            <a:r>
              <a:rPr lang="en-US" dirty="0"/>
              <a:t>Frontier		$14.99 per month (</a:t>
            </a:r>
            <a:r>
              <a:rPr lang="en-US" sz="3200" b="0" dirty="0"/>
              <a:t>+$5 for </a:t>
            </a:r>
            <a:r>
              <a:rPr lang="en-US" sz="3200" b="0" dirty="0" err="1"/>
              <a:t>WiFi</a:t>
            </a:r>
            <a:r>
              <a:rPr lang="en-US" sz="3200" b="0" dirty="0"/>
              <a:t>) </a:t>
            </a:r>
            <a:r>
              <a:rPr lang="en-US" dirty="0"/>
              <a:t>			</a:t>
            </a:r>
            <a:r>
              <a:rPr lang="en-US" sz="1600" dirty="0" err="1"/>
              <a:t>CalFresh</a:t>
            </a:r>
            <a:r>
              <a:rPr lang="en-US" sz="1600" dirty="0"/>
              <a:t>, SSI, or Medi-Cal -  (Speed = 7-25Mbps)</a:t>
            </a:r>
          </a:p>
          <a:p>
            <a:pPr>
              <a:buFont typeface="Wingdings" charset="2"/>
              <a:buChar char="Ø"/>
            </a:pPr>
            <a:r>
              <a:rPr lang="en-US" sz="2800" dirty="0"/>
              <a:t>Charter		</a:t>
            </a:r>
            <a:r>
              <a:rPr lang="en-US" dirty="0"/>
              <a:t>$14.99 per month </a:t>
            </a:r>
            <a:r>
              <a:rPr lang="en-US" sz="2800" dirty="0"/>
              <a:t>(+$5 for </a:t>
            </a:r>
            <a:r>
              <a:rPr lang="en-US" sz="2800" dirty="0" err="1"/>
              <a:t>WiFi</a:t>
            </a:r>
            <a:r>
              <a:rPr lang="en-US" sz="2800" dirty="0"/>
              <a:t>)</a:t>
            </a:r>
          </a:p>
          <a:p>
            <a:pPr>
              <a:buNone/>
            </a:pPr>
            <a:r>
              <a:rPr lang="en-US" sz="1600" dirty="0"/>
              <a:t>				Natl. School Lunch or SSI   (Speed = 30Mbps)</a:t>
            </a:r>
          </a:p>
          <a:p>
            <a:pPr>
              <a:buFont typeface="Wingdings" charset="2"/>
              <a:buChar char="Ø"/>
            </a:pPr>
            <a:r>
              <a:rPr lang="en-US" sz="2800" dirty="0"/>
              <a:t>Cox	</a:t>
            </a:r>
            <a:r>
              <a:rPr lang="en-US" sz="2800" b="0" dirty="0"/>
              <a:t>		</a:t>
            </a:r>
            <a:r>
              <a:rPr lang="en-US" sz="2800" dirty="0"/>
              <a:t>$9.95 per month </a:t>
            </a:r>
            <a:r>
              <a:rPr lang="en-US" sz="2800" b="0" dirty="0"/>
              <a:t>(free </a:t>
            </a:r>
            <a:r>
              <a:rPr lang="en-US" sz="2800" b="0" dirty="0" err="1"/>
              <a:t>WiFi</a:t>
            </a:r>
            <a:r>
              <a:rPr lang="en-US" sz="2800" b="0" dirty="0"/>
              <a:t> router)</a:t>
            </a:r>
          </a:p>
          <a:p>
            <a:pPr lvl="0">
              <a:buNone/>
            </a:pPr>
            <a:r>
              <a:rPr lang="en-US" sz="1600" dirty="0"/>
              <a:t>				Natl. School Lunch or SSI   (Speed = 15Mbps)</a:t>
            </a:r>
          </a:p>
          <a:p>
            <a:pPr>
              <a:buNone/>
            </a:pPr>
            <a:endParaRPr lang="en-US" dirty="0"/>
          </a:p>
          <a:p>
            <a:endParaRPr lang="en-US" dirty="0"/>
          </a:p>
        </p:txBody>
      </p:sp>
    </p:spTree>
    <p:extLst>
      <p:ext uri="{BB962C8B-B14F-4D97-AF65-F5344CB8AC3E}">
        <p14:creationId xmlns:p14="http://schemas.microsoft.com/office/powerpoint/2010/main" val="211366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95415"/>
            <a:ext cx="9144000" cy="523220"/>
          </a:xfrm>
          <a:prstGeom prst="rect">
            <a:avLst/>
          </a:prstGeom>
        </p:spPr>
        <p:txBody>
          <a:bodyPr wrap="square">
            <a:spAutoFit/>
          </a:bodyPr>
          <a:lstStyle/>
          <a:p>
            <a:pPr algn="ctr">
              <a:defRPr/>
            </a:pPr>
            <a:endParaRPr lang="en-US" sz="2800" b="1" cap="all" dirty="0">
              <a:ln w="0"/>
              <a:solidFill>
                <a:srgbClr val="EBF7FF"/>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304800" y="2209800"/>
            <a:ext cx="8686800" cy="4038600"/>
          </a:xfrm>
        </p:spPr>
        <p:txBody>
          <a:bodyPr/>
          <a:lstStyle/>
          <a:p>
            <a:pPr marL="7938" indent="9525" algn="ctr" eaLnBrk="1" hangingPunct="1">
              <a:buFontTx/>
              <a:buNone/>
              <a:defRPr/>
            </a:pPr>
            <a:endParaRPr lang="en-US" sz="1800" dirty="0">
              <a:solidFill>
                <a:schemeClr val="tx1"/>
              </a:solidFill>
              <a:effectLst>
                <a:outerShdw blurRad="38100" dist="38100" dir="2700000" algn="tl">
                  <a:srgbClr val="000000">
                    <a:alpha val="43137"/>
                  </a:srgbClr>
                </a:outerShdw>
              </a:effectLst>
              <a:latin typeface="Lucida Handwriting" pitchFamily="66" charset="0"/>
            </a:endParaRPr>
          </a:p>
          <a:p>
            <a:pPr marL="7938" indent="9525" algn="ctr" eaLnBrk="1" hangingPunct="1">
              <a:buFontTx/>
              <a:buNone/>
              <a:defRPr/>
            </a:pPr>
            <a:endParaRPr lang="en-US" sz="1400" dirty="0">
              <a:solidFill>
                <a:schemeClr val="tx1"/>
              </a:solidFill>
              <a:effectLst>
                <a:outerShdw blurRad="38100" dist="38100" dir="2700000" algn="tl">
                  <a:srgbClr val="000000">
                    <a:alpha val="43137"/>
                  </a:srgbClr>
                </a:outerShdw>
              </a:effectLst>
              <a:latin typeface="Lucida Handwriting" pitchFamily="66" charset="0"/>
            </a:endParaRPr>
          </a:p>
          <a:p>
            <a:pPr marL="7938" indent="9525" algn="r">
              <a:buNone/>
              <a:defRPr/>
            </a:pPr>
            <a:r>
              <a:rPr lang="en-US" sz="3600" dirty="0">
                <a:solidFill>
                  <a:schemeClr val="tx1"/>
                </a:solidFill>
                <a:effectLst>
                  <a:outerShdw blurRad="38100" dist="38100" dir="2700000" algn="tl">
                    <a:srgbClr val="000000">
                      <a:alpha val="43137"/>
                    </a:srgbClr>
                  </a:outerShdw>
                </a:effectLst>
              </a:rPr>
              <a:t> </a:t>
            </a:r>
          </a:p>
          <a:p>
            <a:pPr marL="7938" indent="9525" algn="r">
              <a:buNone/>
              <a:defRPr/>
            </a:pPr>
            <a:r>
              <a:rPr lang="en-US" sz="3600" dirty="0">
                <a:solidFill>
                  <a:schemeClr val="tx1"/>
                </a:solidFill>
                <a:effectLst>
                  <a:outerShdw blurRad="38100" dist="38100" dir="2700000" algn="tl">
                    <a:srgbClr val="000000">
                      <a:alpha val="43137"/>
                    </a:srgbClr>
                  </a:outerShdw>
                </a:effectLst>
                <a:latin typeface="+mj-lt"/>
              </a:rPr>
              <a:t>Pilot Project Summaries</a:t>
            </a:r>
            <a:endParaRPr lang="en-US" dirty="0">
              <a:solidFill>
                <a:schemeClr val="tx1"/>
              </a:solidFill>
              <a:effectLst>
                <a:outerShdw blurRad="38100" dist="38100" dir="2700000" algn="tl">
                  <a:srgbClr val="000000">
                    <a:alpha val="43137"/>
                  </a:srgbClr>
                </a:outerShdw>
              </a:effectLst>
              <a:latin typeface="+mj-lt"/>
            </a:endParaRPr>
          </a:p>
          <a:p>
            <a:pPr algn="ctr" eaLnBrk="1" hangingPunct="1">
              <a:defRPr/>
            </a:pPr>
            <a:endParaRPr lang="en-US" dirty="0">
              <a:solidFill>
                <a:schemeClr val="tx1"/>
              </a:solidFill>
              <a:effectLst>
                <a:outerShdw blurRad="38100" dist="38100" dir="2700000" algn="tl">
                  <a:srgbClr val="000000">
                    <a:alpha val="43137"/>
                  </a:srgbClr>
                </a:outerShdw>
              </a:effectLst>
              <a:latin typeface="+mj-lt"/>
            </a:endParaRPr>
          </a:p>
        </p:txBody>
      </p:sp>
      <p:sp>
        <p:nvSpPr>
          <p:cNvPr id="24581" name="Title 7"/>
          <p:cNvSpPr>
            <a:spLocks noGrp="1"/>
          </p:cNvSpPr>
          <p:nvPr>
            <p:ph type="title"/>
          </p:nvPr>
        </p:nvSpPr>
        <p:spPr bwMode="auto">
          <a:xfrm>
            <a:off x="457200" y="304800"/>
            <a:ext cx="8686800" cy="838200"/>
          </a:xfrm>
        </p:spPr>
        <p:txBody>
          <a:bodyPr wrap="square" lIns="91440" tIns="45720" rIns="91440" bIns="45720" numCol="1" anchorCtr="0" compatLnSpc="1">
            <a:prstTxWarp prst="textNoShape">
              <a:avLst/>
            </a:prstTxWarp>
            <a:noAutofit/>
          </a:bodyPr>
          <a:lstStyle/>
          <a:p>
            <a:pPr algn="ctr" eaLnBrk="1" hangingPunct="1">
              <a:defRPr/>
            </a:pPr>
            <a:endParaRPr lang="en-US" cap="none" dirty="0">
              <a:solidFill>
                <a:schemeClr val="tx1"/>
              </a:solidFill>
            </a:endParaRPr>
          </a:p>
        </p:txBody>
      </p:sp>
      <p:pic>
        <p:nvPicPr>
          <p:cNvPr id="6" name="Picture 13"/>
          <p:cNvPicPr>
            <a:picLocks noChangeAspect="1" noChangeArrowheads="1"/>
          </p:cNvPicPr>
          <p:nvPr/>
        </p:nvPicPr>
        <p:blipFill>
          <a:blip r:embed="rId3" cstate="print">
            <a:clrChange>
              <a:clrFrom>
                <a:srgbClr val="000000"/>
              </a:clrFrom>
              <a:clrTo>
                <a:srgbClr val="000000">
                  <a:alpha val="0"/>
                </a:srgbClr>
              </a:clrTo>
            </a:clrChange>
            <a:lum bright="-40000" contrast="-10000"/>
          </a:blip>
          <a:srcRect/>
          <a:stretch>
            <a:fillRect/>
          </a:stretch>
        </p:blipFill>
        <p:spPr bwMode="auto">
          <a:xfrm>
            <a:off x="269877" y="2076651"/>
            <a:ext cx="3540125" cy="4094602"/>
          </a:xfrm>
          <a:prstGeom prst="rect">
            <a:avLst/>
          </a:prstGeom>
          <a:noFill/>
          <a:ln w="9525">
            <a:no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9108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br>
              <a:rPr lang="en-US" sz="3200" cap="none" dirty="0"/>
            </a:br>
            <a:r>
              <a:rPr lang="en-US" sz="3200" cap="none" dirty="0"/>
              <a:t> 2017 Fresno Survey – The Information Gap</a:t>
            </a:r>
            <a:endParaRPr lang="en-US" sz="3200" dirty="0">
              <a:solidFill>
                <a:srgbClr val="EBF7FF"/>
              </a:solidFill>
            </a:endParaRPr>
          </a:p>
        </p:txBody>
      </p:sp>
      <p:sp>
        <p:nvSpPr>
          <p:cNvPr id="3" name="Content Placeholder 2"/>
          <p:cNvSpPr>
            <a:spLocks noGrp="1"/>
          </p:cNvSpPr>
          <p:nvPr>
            <p:ph idx="1"/>
          </p:nvPr>
        </p:nvSpPr>
        <p:spPr>
          <a:xfrm>
            <a:off x="190500" y="1600200"/>
            <a:ext cx="8763000" cy="4221164"/>
          </a:xfrm>
        </p:spPr>
        <p:txBody>
          <a:bodyPr/>
          <a:lstStyle/>
          <a:p>
            <a:pPr algn="ctr">
              <a:spcBef>
                <a:spcPts val="300"/>
              </a:spcBef>
              <a:buNone/>
            </a:pPr>
            <a:r>
              <a:rPr lang="en-US" sz="2800" u="sng" dirty="0"/>
              <a:t>Detailed Survey - Fresno’s Lowest Income Census Tract</a:t>
            </a:r>
            <a:endParaRPr lang="en-US" sz="800" u="sng" dirty="0"/>
          </a:p>
          <a:p>
            <a:pPr marL="742950" lvl="0" indent="-285750"/>
            <a:r>
              <a:rPr lang="en-US" sz="2800" dirty="0"/>
              <a:t>307 Respondents</a:t>
            </a:r>
          </a:p>
          <a:p>
            <a:pPr marL="742950" lvl="0" indent="-285750"/>
            <a:endParaRPr lang="en-US" sz="2800" dirty="0"/>
          </a:p>
          <a:p>
            <a:pPr marL="742950" lvl="0" indent="-285750"/>
            <a:r>
              <a:rPr lang="en-US" sz="2800" dirty="0"/>
              <a:t>23% of Households have no Internet access</a:t>
            </a:r>
          </a:p>
          <a:p>
            <a:pPr marL="742950" indent="-285750"/>
            <a:endParaRPr lang="en-US" sz="2800" dirty="0"/>
          </a:p>
          <a:p>
            <a:pPr marL="742950" indent="-285750"/>
            <a:r>
              <a:rPr lang="en-US" sz="2800" dirty="0"/>
              <a:t>All households have children, and </a:t>
            </a:r>
            <a:r>
              <a:rPr lang="en-US" sz="2800" u="sng" dirty="0">
                <a:solidFill>
                  <a:srgbClr val="FF0000"/>
                </a:solidFill>
              </a:rPr>
              <a:t>ALL ARE ELIGIBLE</a:t>
            </a:r>
            <a:r>
              <a:rPr lang="en-US" sz="2800" dirty="0"/>
              <a:t> for discounted Internet service.</a:t>
            </a:r>
          </a:p>
          <a:p>
            <a:pPr lvl="1">
              <a:spcBef>
                <a:spcPts val="300"/>
              </a:spcBef>
            </a:pPr>
            <a:endParaRPr lang="en-US" sz="2000" dirty="0"/>
          </a:p>
          <a:p>
            <a:pPr lvl="1">
              <a:spcBef>
                <a:spcPts val="300"/>
              </a:spcBef>
            </a:pPr>
            <a:endParaRPr lang="en-US" dirty="0"/>
          </a:p>
          <a:p>
            <a:pPr>
              <a:spcBef>
                <a:spcPts val="300"/>
              </a:spcBef>
            </a:pPr>
            <a:endParaRPr lang="en-US" sz="2800" dirty="0"/>
          </a:p>
          <a:p>
            <a:pPr>
              <a:spcBef>
                <a:spcPts val="600"/>
              </a:spcBef>
              <a:buNone/>
            </a:pPr>
            <a:endParaRPr lang="en-US" sz="2800" dirty="0"/>
          </a:p>
          <a:p>
            <a:pPr>
              <a:spcBef>
                <a:spcPts val="1200"/>
              </a:spcBef>
              <a:buNone/>
            </a:pPr>
            <a:endParaRPr lang="en-US" sz="3000" b="1" dirty="0">
              <a:solidFill>
                <a:srgbClr val="EBF7FF"/>
              </a:solidFill>
            </a:endParaRPr>
          </a:p>
          <a:p>
            <a:pPr lvl="0">
              <a:spcBef>
                <a:spcPts val="1200"/>
              </a:spcBef>
              <a:buNone/>
            </a:pPr>
            <a:endParaRPr lang="en-US" sz="3000" b="1" dirty="0">
              <a:solidFill>
                <a:srgbClr val="EBF7FF"/>
              </a:solidFill>
            </a:endParaRPr>
          </a:p>
          <a:p>
            <a:pPr>
              <a:spcBef>
                <a:spcPts val="1200"/>
              </a:spcBef>
            </a:pPr>
            <a:endParaRPr lang="en-US" sz="3000" b="1" dirty="0">
              <a:solidFill>
                <a:srgbClr val="EBF7FF"/>
              </a:solidFill>
            </a:endParaRPr>
          </a:p>
        </p:txBody>
      </p:sp>
    </p:spTree>
    <p:extLst>
      <p:ext uri="{BB962C8B-B14F-4D97-AF65-F5344CB8AC3E}">
        <p14:creationId xmlns:p14="http://schemas.microsoft.com/office/powerpoint/2010/main" val="531622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ETF_BOD_08090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2018-12-05T08:00:00+00:00</MeetingDate>
    <ReleaseDate xmlns="d2749cae-3b09-4902-b2fe-48dfe8b9c04c">2018-12-03T08:00:00+00:00</ReleaseDate>
  </documentManagement>
</p:properties>
</file>

<file path=customXml/itemProps1.xml><?xml version="1.0" encoding="utf-8"?>
<ds:datastoreItem xmlns:ds="http://schemas.openxmlformats.org/officeDocument/2006/customXml" ds:itemID="{B2507C68-C7BC-430E-807C-11E4E6298AEF}"/>
</file>

<file path=customXml/itemProps2.xml><?xml version="1.0" encoding="utf-8"?>
<ds:datastoreItem xmlns:ds="http://schemas.openxmlformats.org/officeDocument/2006/customXml" ds:itemID="{4E605194-34BB-41FA-9D6B-85F552191127}"/>
</file>

<file path=customXml/itemProps3.xml><?xml version="1.0" encoding="utf-8"?>
<ds:datastoreItem xmlns:ds="http://schemas.openxmlformats.org/officeDocument/2006/customXml" ds:itemID="{1792C146-B202-44CE-8F5D-84123E5AD587}"/>
</file>

<file path=docProps/app.xml><?xml version="1.0" encoding="utf-8"?>
<Properties xmlns="http://schemas.openxmlformats.org/officeDocument/2006/extended-properties" xmlns:vt="http://schemas.openxmlformats.org/officeDocument/2006/docPropsVTypes">
  <Template/>
  <TotalTime>28582</TotalTime>
  <Words>708</Words>
  <Application>Microsoft Office PowerPoint</Application>
  <PresentationFormat>On-screen Show (4:3)</PresentationFormat>
  <Paragraphs>228</Paragraphs>
  <Slides>24</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Franklin Gothic Book</vt:lpstr>
      <vt:lpstr>Franklin Gothic Medium</vt:lpstr>
      <vt:lpstr>Lucida Handwriting</vt:lpstr>
      <vt:lpstr>Webdings</vt:lpstr>
      <vt:lpstr>Wingdings</vt:lpstr>
      <vt:lpstr>Wingdings 2</vt:lpstr>
      <vt:lpstr>Wingdings 3</vt:lpstr>
      <vt:lpstr>CETF_BOD_080905</vt:lpstr>
      <vt:lpstr> Low Income Oversight Board Affordable Broadband Pilot Project  Utility CARE Customer Outreach December 2018</vt:lpstr>
      <vt:lpstr>2017 Statewide Survey Results</vt:lpstr>
      <vt:lpstr>2017 Statewide Survey Results</vt:lpstr>
      <vt:lpstr>Internet Service Provider Affordable  Offers</vt:lpstr>
      <vt:lpstr>AT&amp;T affordable offer</vt:lpstr>
      <vt:lpstr>Cox affordable offer</vt:lpstr>
      <vt:lpstr>EXISTING Affordable Broadband Offers</vt:lpstr>
      <vt:lpstr>PowerPoint Presentation</vt:lpstr>
      <vt:lpstr>  2017 Fresno Survey – The Information Gap</vt:lpstr>
      <vt:lpstr>  2017 Fresno Survey</vt:lpstr>
      <vt:lpstr>SMUD Project Results</vt:lpstr>
      <vt:lpstr>SMUD Project Results</vt:lpstr>
      <vt:lpstr>SDG&amp;E – 211 San Diego Pilot</vt:lpstr>
      <vt:lpstr>  2017 San Diego Pilot Project Income Levels</vt:lpstr>
      <vt:lpstr>SDG&amp;E – 211 San Diego Pilot</vt:lpstr>
      <vt:lpstr>SDG&amp;E – 211 San Diego Pilot</vt:lpstr>
      <vt:lpstr>SDG&amp;E – 211 San Diego Pilot </vt:lpstr>
      <vt:lpstr>SDG&amp;E – 211 San Diego Pilot </vt:lpstr>
      <vt:lpstr>SDG&amp;E – 211 San Diego Pilot</vt:lpstr>
      <vt:lpstr>SoCalGas Pilot Project</vt:lpstr>
      <vt:lpstr>Why CARE?</vt:lpstr>
      <vt:lpstr>Income is the common denominator</vt:lpstr>
      <vt:lpstr>Call to action</vt:lpstr>
      <vt:lpstr>CALIFORNIA EMERGING TECHNOLOGY FUND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SEPTEMBER 5, 2008</dc:title>
  <dc:creator>Sunne McPeak</dc:creator>
  <cp:lastModifiedBy>Amaya,  Zaida C.</cp:lastModifiedBy>
  <cp:revision>675</cp:revision>
  <dcterms:created xsi:type="dcterms:W3CDTF">2008-08-26T15:58:29Z</dcterms:created>
  <dcterms:modified xsi:type="dcterms:W3CDTF">2018-11-30T19:00:48Z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