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6" r:id="rId2"/>
    <p:sldId id="387" r:id="rId3"/>
    <p:sldId id="442" r:id="rId4"/>
    <p:sldId id="443" r:id="rId5"/>
    <p:sldId id="434" r:id="rId6"/>
    <p:sldId id="445" r:id="rId7"/>
    <p:sldId id="444" r:id="rId8"/>
    <p:sldId id="433" r:id="rId9"/>
    <p:sldId id="426" r:id="rId10"/>
  </p:sldIdLst>
  <p:sldSz cx="9144000" cy="6858000" type="screen4x3"/>
  <p:notesSz cx="9283700" cy="6985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9898" autoAdjust="0"/>
    <p:restoredTop sz="94617" autoAdjust="0"/>
  </p:normalViewPr>
  <p:slideViewPr>
    <p:cSldViewPr>
      <p:cViewPr varScale="1">
        <p:scale>
          <a:sx n="106" d="100"/>
          <a:sy n="106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844" y="-78"/>
      </p:cViewPr>
      <p:guideLst>
        <p:guide orient="horz" pos="2200"/>
        <p:guide pos="29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3641" cy="3492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7952" y="0"/>
            <a:ext cx="4023641" cy="3492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46390-A4F3-4FD5-ACB9-4C46888FEB11}" type="datetimeFigureOut">
              <a:rPr lang="en-US" smtClean="0"/>
              <a:t>3/13/2017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34555"/>
            <a:ext cx="4023641" cy="349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7952" y="6634555"/>
            <a:ext cx="4023641" cy="349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36E8A7-B6FC-45D6-99BB-2AE2BDB0B4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66337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023778" cy="348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23" tIns="46362" rIns="92723" bIns="46362" numCol="1" anchor="t" anchorCtr="0" compatLnSpc="1">
            <a:prstTxWarp prst="textNoShape">
              <a:avLst/>
            </a:prstTxWarp>
          </a:bodyPr>
          <a:lstStyle>
            <a:lvl1pPr defTabSz="927199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57821" y="1"/>
            <a:ext cx="4023778" cy="348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23" tIns="46362" rIns="92723" bIns="46362" numCol="1" anchor="t" anchorCtr="0" compatLnSpc="1">
            <a:prstTxWarp prst="textNoShape">
              <a:avLst/>
            </a:prstTxWarp>
          </a:bodyPr>
          <a:lstStyle>
            <a:lvl1pPr algn="r" defTabSz="927199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492500" cy="2619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/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213" y="3318353"/>
            <a:ext cx="7425279" cy="3141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23" tIns="46362" rIns="92723" bIns="463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635512"/>
            <a:ext cx="4023778" cy="348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23" tIns="46362" rIns="92723" bIns="46362" numCol="1" anchor="b" anchorCtr="0" compatLnSpc="1">
            <a:prstTxWarp prst="textNoShape">
              <a:avLst/>
            </a:prstTxWarp>
          </a:bodyPr>
          <a:lstStyle>
            <a:lvl1pPr defTabSz="927199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7821" y="6635512"/>
            <a:ext cx="4023778" cy="348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23" tIns="46362" rIns="92723" bIns="46362" numCol="1" anchor="b" anchorCtr="0" compatLnSpc="1">
            <a:prstTxWarp prst="textNoShape">
              <a:avLst/>
            </a:prstTxWarp>
          </a:bodyPr>
          <a:lstStyle>
            <a:lvl1pPr algn="r" defTabSz="927199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94C2BF8-3077-46D3-85C0-B4965EA9629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677580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5259925" y="6634319"/>
            <a:ext cx="4021676" cy="349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738" tIns="46870" rIns="93738" bIns="46870" anchor="b"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32928E8-7B92-4B6F-8FA7-004F73C6FF34}" type="slidenum">
              <a:rPr lang="en-US" altLang="en-US"/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 dirty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5600" y="523875"/>
            <a:ext cx="3492500" cy="2619375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10" y="3318353"/>
            <a:ext cx="7429483" cy="3143012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3738" tIns="46870" rIns="93738" bIns="46870"/>
          <a:lstStyle/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5259925" y="6634319"/>
            <a:ext cx="4021676" cy="349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738" tIns="46870" rIns="93738" bIns="46870" anchor="b"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32928E8-7B92-4B6F-8FA7-004F73C6FF34}" type="slidenum">
              <a:rPr lang="en-US" altLang="en-US"/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 dirty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5600" y="523875"/>
            <a:ext cx="3492500" cy="2619375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10" y="3318353"/>
            <a:ext cx="7429483" cy="3143012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3738" tIns="46870" rIns="93738" bIns="46870"/>
          <a:lstStyle/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5259925" y="6634319"/>
            <a:ext cx="4021676" cy="349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738" tIns="46870" rIns="93738" bIns="46870" anchor="b"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32928E8-7B92-4B6F-8FA7-004F73C6FF34}" type="slidenum">
              <a:rPr lang="en-US" altLang="en-US"/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 dirty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5600" y="523875"/>
            <a:ext cx="3492500" cy="2619375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10" y="3318353"/>
            <a:ext cx="7429483" cy="3143012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3738" tIns="46870" rIns="93738" bIns="46870"/>
          <a:lstStyle/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5259925" y="6634319"/>
            <a:ext cx="4021676" cy="349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738" tIns="46870" rIns="93738" bIns="46870" anchor="b"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32928E8-7B92-4B6F-8FA7-004F73C6FF34}" type="slidenum">
              <a:rPr lang="en-US" altLang="en-US"/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 dirty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5600" y="523875"/>
            <a:ext cx="3492500" cy="2619375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10" y="3318353"/>
            <a:ext cx="7429483" cy="3143012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3738" tIns="46870" rIns="93738" bIns="46870"/>
          <a:lstStyle/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422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94777-AC61-49AE-8231-DE245E294C3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81017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A6994-D42F-4AE2-9233-45CFAF2164A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14722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87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48E4F-B52F-42E3-A47A-8980A944557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4671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057400"/>
            <a:ext cx="4038600" cy="4068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068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F0E74-0AC2-4D0F-86A2-1BB10472C61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91414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6AFF3-1D42-4F8C-86E8-8D388310827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9892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67504-C195-4FFD-9554-01442707D93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51489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5D33C-051D-4C26-BBCC-799C67E94E0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49228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AEA31-243D-4E52-8E51-3CDA368670C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9803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5EC4F-96F6-4CB2-BF15-F793A210315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0791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8EC7B-95F5-477A-B7BD-A65E4AD53F9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7492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7681A-6630-40BE-8194-B66902EC035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6917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4935B-9BDF-4404-99C0-23AA99D7970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3642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F4CDE-EB09-4107-93AB-2C9008DEE4E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769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background_officialState_v4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57400"/>
            <a:ext cx="8229600" cy="406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72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245225"/>
            <a:ext cx="3886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1676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29B8F89E-D287-4C0F-85B8-E634DCD5226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vt4@cpuc.ca.gov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0" y="10668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accent2"/>
                </a:solidFill>
                <a:ea typeface="ＭＳ Ｐゴシック" charset="0"/>
              </a:rPr>
              <a:t>Water Utilities Update</a:t>
            </a:r>
          </a:p>
          <a:p>
            <a:pPr algn="ctr">
              <a:defRPr/>
            </a:pPr>
            <a:r>
              <a:rPr lang="en-US" sz="2800" b="1" dirty="0">
                <a:solidFill>
                  <a:schemeClr val="accent2"/>
                </a:solidFill>
                <a:ea typeface="ＭＳ Ｐゴシック" charset="0"/>
              </a:rPr>
              <a:t>Low-Income Oversight Board</a:t>
            </a:r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-152400" y="4419600"/>
            <a:ext cx="88392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en-US" sz="1600" b="1" dirty="0" smtClean="0"/>
              <a:t/>
            </a:r>
            <a:br>
              <a:rPr lang="en-US" altLang="en-US" sz="1600" b="1" dirty="0" smtClean="0"/>
            </a:br>
            <a:endParaRPr lang="en-US" altLang="en-US" sz="1600" b="1" dirty="0" smtClean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en-US" sz="2000" b="1" dirty="0" smtClean="0">
                <a:solidFill>
                  <a:schemeClr val="accent2"/>
                </a:solidFill>
              </a:rPr>
              <a:t>Water Division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en-US" sz="2000" b="1" dirty="0" smtClean="0">
                <a:solidFill>
                  <a:schemeClr val="accent2"/>
                </a:solidFill>
              </a:rPr>
              <a:t>Viet (Kevin) Truong</a:t>
            </a:r>
            <a:endParaRPr lang="en-US" altLang="en-US" sz="1400" b="1" dirty="0" smtClean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spcAft>
                <a:spcPct val="25000"/>
              </a:spcAft>
              <a:defRPr/>
            </a:pPr>
            <a:r>
              <a:rPr lang="en-US" altLang="en-US" sz="1400" b="1" dirty="0" smtClean="0"/>
              <a:t>March 15, 2017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spcAft>
                <a:spcPct val="25000"/>
              </a:spcAft>
              <a:defRPr/>
            </a:pPr>
            <a:endParaRPr lang="en-US" altLang="en-US" sz="1400" b="1" dirty="0" smtClean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spcAft>
                <a:spcPct val="25000"/>
              </a:spcAft>
              <a:defRPr/>
            </a:pPr>
            <a:endParaRPr lang="en-US" altLang="en-US" sz="1400" b="1" dirty="0" smtClean="0"/>
          </a:p>
        </p:txBody>
      </p:sp>
      <p:pic>
        <p:nvPicPr>
          <p:cNvPr id="3078" name="Picture 11" descr="cpuc-building-2"/>
          <p:cNvPicPr>
            <a:picLocks noChangeAspect="1" noChangeArrowheads="1"/>
          </p:cNvPicPr>
          <p:nvPr/>
        </p:nvPicPr>
        <p:blipFill>
          <a:blip r:embed="rId3" cstate="print">
            <a:lum bright="54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86000"/>
            <a:ext cx="2678113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90600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Topics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91000"/>
          </a:xfrm>
        </p:spPr>
        <p:txBody>
          <a:bodyPr/>
          <a:lstStyle/>
          <a:p>
            <a:pPr lvl="1">
              <a:defRPr/>
            </a:pPr>
            <a:endParaRPr lang="en-US" sz="2000" dirty="0" smtClean="0"/>
          </a:p>
          <a:p>
            <a:pPr lvl="1">
              <a:defRPr/>
            </a:pPr>
            <a:r>
              <a:rPr lang="en-US" sz="2400" dirty="0" smtClean="0"/>
              <a:t>Drought Update</a:t>
            </a:r>
          </a:p>
          <a:p>
            <a:pPr marL="457200" lvl="1" indent="0">
              <a:buFontTx/>
              <a:buNone/>
              <a:defRPr/>
            </a:pPr>
            <a:endParaRPr lang="en-US" sz="2000" dirty="0" smtClean="0"/>
          </a:p>
          <a:p>
            <a:pPr lvl="1">
              <a:defRPr/>
            </a:pPr>
            <a:r>
              <a:rPr lang="en-US" sz="2400" dirty="0" smtClean="0"/>
              <a:t>Conservation Actions</a:t>
            </a:r>
          </a:p>
          <a:p>
            <a:pPr lvl="1">
              <a:defRPr/>
            </a:pPr>
            <a:endParaRPr lang="en-US" sz="2000" dirty="0" smtClean="0"/>
          </a:p>
          <a:p>
            <a:pPr lvl="1">
              <a:defRPr/>
            </a:pPr>
            <a:r>
              <a:rPr lang="en-US" sz="2400" dirty="0" smtClean="0"/>
              <a:t>Statewide Low-Income Program</a:t>
            </a:r>
          </a:p>
          <a:p>
            <a:pPr marL="457200" lvl="1" indent="0">
              <a:buFontTx/>
              <a:buNone/>
              <a:defRPr/>
            </a:pPr>
            <a:endParaRPr lang="en-US" sz="2000" dirty="0" smtClean="0"/>
          </a:p>
          <a:p>
            <a:pPr lvl="1">
              <a:defRPr/>
            </a:pPr>
            <a:endParaRPr lang="en-US" sz="2000" dirty="0" smtClean="0"/>
          </a:p>
          <a:p>
            <a:pPr marL="457200" lvl="1" indent="0">
              <a:buFontTx/>
              <a:buNone/>
              <a:defRPr/>
            </a:pPr>
            <a:endParaRPr lang="en-US" sz="2000" dirty="0" smtClean="0"/>
          </a:p>
          <a:p>
            <a:pPr marL="57150" indent="0">
              <a:buFontTx/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3676998" cy="433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Precipitation</a:t>
            </a:r>
            <a:endParaRPr lang="en-US" sz="2000" dirty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3429000" y="2057400"/>
            <a:ext cx="41148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 smtClean="0"/>
              <a:t>Percent of Average Precipitation</a:t>
            </a:r>
          </a:p>
          <a:p>
            <a:pPr marL="0" indent="0" algn="ctr">
              <a:buNone/>
            </a:pPr>
            <a:r>
              <a:rPr lang="en-US" sz="1800" dirty="0" smtClean="0"/>
              <a:t>(Oct 1, 2016 – March 6, 2017)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000375"/>
            <a:ext cx="4391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257800"/>
            <a:ext cx="35433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913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762" y="1905000"/>
            <a:ext cx="6858000" cy="3906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Reservoir Storage</a:t>
            </a:r>
            <a:br>
              <a:rPr lang="en-US" sz="3200" dirty="0" smtClean="0"/>
            </a:br>
            <a:r>
              <a:rPr lang="en-US" sz="2000" dirty="0" smtClean="0"/>
              <a:t>(As of March 6, 2017)</a:t>
            </a:r>
            <a:endParaRPr lang="en-US" sz="2000" dirty="0"/>
          </a:p>
        </p:txBody>
      </p:sp>
      <p:sp>
        <p:nvSpPr>
          <p:cNvPr id="9219" name="TextBox 16"/>
          <p:cNvSpPr txBox="1">
            <a:spLocks noChangeArrowheads="1"/>
          </p:cNvSpPr>
          <p:nvPr/>
        </p:nvSpPr>
        <p:spPr bwMode="auto">
          <a:xfrm>
            <a:off x="1371600" y="6096000"/>
            <a:ext cx="25908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/>
              <a:t>Department of Water Resources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179276" y="2882211"/>
            <a:ext cx="838200" cy="3262188"/>
            <a:chOff x="7620000" y="2835876"/>
            <a:chExt cx="838200" cy="3262188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7873314" y="2835876"/>
              <a:ext cx="0" cy="2971800"/>
            </a:xfrm>
            <a:prstGeom prst="line">
              <a:avLst/>
            </a:prstGeom>
            <a:ln w="15875">
              <a:solidFill>
                <a:srgbClr val="FF0000">
                  <a:alpha val="50000"/>
                </a:srgb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7620000" y="5821065"/>
              <a:ext cx="8382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 smtClean="0">
                  <a:solidFill>
                    <a:srgbClr val="FF0000"/>
                  </a:solidFill>
                </a:rPr>
                <a:t>100%</a:t>
              </a:r>
              <a:endParaRPr lang="en-US" altLang="en-US" sz="12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266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457200" y="9906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chemeClr val="accent2"/>
                </a:solidFill>
              </a:rPr>
              <a:t>California Still in a Drought?</a:t>
            </a: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838200" y="1752600"/>
            <a:ext cx="8167688" cy="426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895350" indent="-4953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258888" indent="-4191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Clr>
                <a:schemeClr val="tx1"/>
              </a:buClr>
              <a:defRPr/>
            </a:pPr>
            <a:r>
              <a:rPr lang="en-US" altLang="en-US" sz="2400" dirty="0" smtClean="0"/>
              <a:t>Above Average Rain/Snowfall</a:t>
            </a:r>
            <a:endParaRPr lang="en-US" altLang="en-US" sz="400" dirty="0" smtClean="0"/>
          </a:p>
          <a:p>
            <a:pPr eaLnBrk="1" hangingPunct="1">
              <a:buClr>
                <a:schemeClr val="tx1"/>
              </a:buClr>
              <a:defRPr/>
            </a:pPr>
            <a:r>
              <a:rPr lang="en-US" altLang="en-US" sz="2400" dirty="0" smtClean="0"/>
              <a:t>Above Average Reservoirs Levels</a:t>
            </a:r>
          </a:p>
          <a:p>
            <a:pPr marL="400050" lvl="1" indent="0" eaLnBrk="1" hangingPunct="1">
              <a:buClr>
                <a:schemeClr val="tx1"/>
              </a:buClr>
              <a:buNone/>
              <a:defRPr/>
            </a:pPr>
            <a:endParaRPr lang="en-US" altLang="en-US" sz="400" dirty="0" smtClean="0"/>
          </a:p>
          <a:p>
            <a:pPr marL="0" indent="0" eaLnBrk="1" hangingPunct="1">
              <a:buClr>
                <a:schemeClr val="tx1"/>
              </a:buClr>
              <a:buNone/>
              <a:defRPr/>
            </a:pPr>
            <a:r>
              <a:rPr lang="en-US" altLang="en-US" sz="2600" b="1" dirty="0" smtClean="0"/>
              <a:t>However…</a:t>
            </a:r>
            <a:endParaRPr lang="en-US" altLang="en-US" sz="400" b="1" dirty="0" smtClean="0"/>
          </a:p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−"/>
              <a:defRPr/>
            </a:pPr>
            <a:r>
              <a:rPr lang="en-US" altLang="en-US" sz="2400" dirty="0" smtClean="0"/>
              <a:t>Drought Proclamation</a:t>
            </a:r>
          </a:p>
          <a:p>
            <a:pPr lvl="1"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000" dirty="0" smtClean="0"/>
              <a:t>Still remains in effect</a:t>
            </a:r>
            <a:endParaRPr lang="en-US" altLang="en-US" sz="400" b="1" dirty="0" smtClean="0"/>
          </a:p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−"/>
              <a:defRPr/>
            </a:pPr>
            <a:r>
              <a:rPr lang="en-US" altLang="en-US" sz="2400" dirty="0" smtClean="0"/>
              <a:t>Groundwater levels have significantly declined</a:t>
            </a:r>
          </a:p>
          <a:p>
            <a:pPr lvl="1"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000" dirty="0" smtClean="0"/>
              <a:t>Excess pumping during drought</a:t>
            </a:r>
          </a:p>
          <a:p>
            <a:pPr lvl="1"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000" dirty="0" smtClean="0"/>
              <a:t>Resulting in </a:t>
            </a:r>
            <a:r>
              <a:rPr lang="en-US" altLang="en-US" sz="2000" dirty="0"/>
              <a:t>L</a:t>
            </a:r>
            <a:r>
              <a:rPr lang="en-US" altLang="en-US" sz="2000" dirty="0" smtClean="0"/>
              <a:t>and Subsidence</a:t>
            </a:r>
          </a:p>
          <a:p>
            <a:pPr lvl="1"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000" dirty="0" smtClean="0"/>
              <a:t>SGMA – Does not become effective until 2040</a:t>
            </a:r>
          </a:p>
          <a:p>
            <a:pPr eaLnBrk="1" hangingPunct="1">
              <a:buClr>
                <a:schemeClr val="tx1"/>
              </a:buClr>
              <a:defRPr/>
            </a:pPr>
            <a:endParaRPr lang="en-US" altLang="en-US" sz="200" dirty="0" smtClean="0"/>
          </a:p>
          <a:p>
            <a:pPr marL="839788" lvl="2" indent="0" eaLnBrk="1" hangingPunct="1">
              <a:buClr>
                <a:schemeClr val="tx1"/>
              </a:buClr>
              <a:buNone/>
              <a:defRPr/>
            </a:pPr>
            <a:endParaRPr lang="en-US" altLang="en-US" sz="400" b="1" dirty="0" smtClean="0"/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r>
              <a:rPr lang="en-US" altLang="en-US" sz="2600" dirty="0"/>
              <a:t>	</a:t>
            </a:r>
            <a:r>
              <a:rPr lang="en-US" altLang="en-US" sz="2600" dirty="0" smtClean="0"/>
              <a:t>		</a:t>
            </a:r>
            <a:r>
              <a:rPr lang="en-US" altLang="en-US" sz="2400" dirty="0" smtClean="0">
                <a:solidFill>
                  <a:schemeClr val="accent2"/>
                </a:solidFill>
              </a:rPr>
              <a:t>Surface Water has been replenished 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r>
              <a:rPr lang="en-US" altLang="en-US" sz="2400" dirty="0">
                <a:solidFill>
                  <a:schemeClr val="accent2"/>
                </a:solidFill>
              </a:rPr>
              <a:t>	</a:t>
            </a:r>
            <a:r>
              <a:rPr lang="en-US" altLang="en-US" sz="2400" dirty="0" smtClean="0">
                <a:solidFill>
                  <a:schemeClr val="accent2"/>
                </a:solidFill>
              </a:rPr>
              <a:t>		but Groundwater has not</a:t>
            </a:r>
          </a:p>
        </p:txBody>
      </p:sp>
      <p:sp>
        <p:nvSpPr>
          <p:cNvPr id="5" name="Right Arrow 4"/>
          <p:cNvSpPr/>
          <p:nvPr/>
        </p:nvSpPr>
        <p:spPr>
          <a:xfrm>
            <a:off x="1600200" y="5766486"/>
            <a:ext cx="990600" cy="452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9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457200" y="9906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chemeClr val="accent2"/>
                </a:solidFill>
              </a:rPr>
              <a:t>Conservation Actions</a:t>
            </a: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304800" y="1752600"/>
            <a:ext cx="8763000" cy="426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895350" indent="-4953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258888" indent="-4191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Clr>
                <a:schemeClr val="tx1"/>
              </a:buClr>
              <a:defRPr/>
            </a:pPr>
            <a:r>
              <a:rPr lang="en-US" altLang="en-US" sz="2400" dirty="0" smtClean="0"/>
              <a:t>SWRCB </a:t>
            </a:r>
            <a:r>
              <a:rPr lang="en-US" altLang="en-US" sz="2400" b="1" dirty="0" smtClean="0"/>
              <a:t>extended</a:t>
            </a:r>
            <a:r>
              <a:rPr lang="en-US" altLang="en-US" sz="2400" dirty="0" smtClean="0"/>
              <a:t> emergency water conservation regulation on Feb 8</a:t>
            </a:r>
            <a:r>
              <a:rPr lang="en-US" altLang="en-US" sz="2400" baseline="30000" dirty="0" smtClean="0"/>
              <a:t>th</a:t>
            </a:r>
            <a:endParaRPr lang="en-US" altLang="en-US" sz="2400" dirty="0" smtClean="0"/>
          </a:p>
          <a:p>
            <a:pPr marL="0" indent="0" eaLnBrk="1" hangingPunct="1">
              <a:buClr>
                <a:schemeClr val="tx1"/>
              </a:buClr>
              <a:buNone/>
              <a:defRPr/>
            </a:pPr>
            <a:endParaRPr lang="en-US" altLang="en-US" sz="400" dirty="0" smtClean="0"/>
          </a:p>
          <a:p>
            <a:pPr lvl="1" eaLnBrk="1" hangingPunct="1">
              <a:buClr>
                <a:schemeClr val="tx1"/>
              </a:buClr>
              <a:defRPr/>
            </a:pPr>
            <a:r>
              <a:rPr lang="en-US" altLang="en-US" sz="2000" dirty="0" smtClean="0"/>
              <a:t>Continue to prohibit water waste</a:t>
            </a:r>
          </a:p>
          <a:p>
            <a:pPr marL="400050" lvl="1" indent="0" eaLnBrk="1" hangingPunct="1">
              <a:buClr>
                <a:schemeClr val="tx1"/>
              </a:buClr>
              <a:buNone/>
              <a:defRPr/>
            </a:pPr>
            <a:endParaRPr lang="en-US" altLang="en-US" sz="400" dirty="0" smtClean="0"/>
          </a:p>
          <a:p>
            <a:pPr lvl="1" eaLnBrk="1" hangingPunct="1">
              <a:buClr>
                <a:schemeClr val="tx1"/>
              </a:buClr>
              <a:defRPr/>
            </a:pPr>
            <a:r>
              <a:rPr lang="en-US" altLang="en-US" sz="2000" dirty="0" smtClean="0"/>
              <a:t>Continue monthly water reporting by water utilities</a:t>
            </a:r>
          </a:p>
          <a:p>
            <a:pPr marL="400050" lvl="1" indent="0" eaLnBrk="1" hangingPunct="1">
              <a:buClr>
                <a:schemeClr val="tx1"/>
              </a:buClr>
              <a:buNone/>
              <a:defRPr/>
            </a:pPr>
            <a:endParaRPr lang="en-US" altLang="en-US" sz="400" dirty="0" smtClean="0"/>
          </a:p>
          <a:p>
            <a:pPr lvl="2" eaLnBrk="1" hangingPunct="1">
              <a:buClr>
                <a:schemeClr val="tx1"/>
              </a:buClr>
              <a:defRPr/>
            </a:pPr>
            <a:r>
              <a:rPr lang="en-US" altLang="en-US" sz="1600" dirty="0" smtClean="0"/>
              <a:t>No more mandatory conservation</a:t>
            </a:r>
          </a:p>
          <a:p>
            <a:pPr marL="839788" lvl="2" indent="0" eaLnBrk="1" hangingPunct="1">
              <a:buClr>
                <a:schemeClr val="tx1"/>
              </a:buClr>
              <a:buNone/>
              <a:defRPr/>
            </a:pPr>
            <a:endParaRPr lang="en-US" altLang="en-US" sz="400" dirty="0" smtClean="0"/>
          </a:p>
          <a:p>
            <a:pPr lvl="1" eaLnBrk="1" hangingPunct="1">
              <a:buClr>
                <a:schemeClr val="tx1"/>
              </a:buClr>
              <a:defRPr/>
            </a:pPr>
            <a:r>
              <a:rPr lang="en-US" altLang="en-US" sz="2000" dirty="0" smtClean="0"/>
              <a:t>Re-evaluate after wet season</a:t>
            </a:r>
          </a:p>
          <a:p>
            <a:pPr marL="839788" lvl="2" indent="0" eaLnBrk="1" hangingPunct="1">
              <a:buClr>
                <a:schemeClr val="tx1"/>
              </a:buClr>
              <a:buNone/>
              <a:defRPr/>
            </a:pPr>
            <a:endParaRPr lang="en-US" altLang="en-US" sz="1800" dirty="0" smtClean="0"/>
          </a:p>
          <a:p>
            <a:pPr eaLnBrk="1" hangingPunct="1">
              <a:buClr>
                <a:schemeClr val="tx1"/>
              </a:buClr>
              <a:defRPr/>
            </a:pPr>
            <a:r>
              <a:rPr lang="en-US" altLang="en-US" sz="2400" dirty="0" smtClean="0"/>
              <a:t>Plans to make ban on water waste &amp; regular water reporting </a:t>
            </a:r>
            <a:r>
              <a:rPr lang="en-US" altLang="en-US" sz="2400" b="1" dirty="0" smtClean="0"/>
              <a:t>permanent</a:t>
            </a:r>
          </a:p>
          <a:p>
            <a:pPr marL="0" indent="0" eaLnBrk="1" hangingPunct="1">
              <a:buClr>
                <a:schemeClr val="tx1"/>
              </a:buClr>
              <a:buNone/>
              <a:defRPr/>
            </a:pPr>
            <a:endParaRPr lang="en-US" altLang="en-US" sz="1400" b="1" dirty="0"/>
          </a:p>
          <a:p>
            <a:pPr marL="0" indent="0" eaLnBrk="1" hangingPunct="1">
              <a:buClr>
                <a:schemeClr val="tx1"/>
              </a:buClr>
              <a:buNone/>
              <a:defRPr/>
            </a:pPr>
            <a:endParaRPr lang="en-US" altLang="en-US" sz="400" b="1" dirty="0"/>
          </a:p>
          <a:p>
            <a:pPr marL="0" indent="0" eaLnBrk="1" hangingPunct="1">
              <a:buClr>
                <a:schemeClr val="tx1"/>
              </a:buClr>
              <a:buNone/>
              <a:defRPr/>
            </a:pPr>
            <a:r>
              <a:rPr lang="en-US" altLang="en-US" sz="2400" b="1" dirty="0" smtClean="0"/>
              <a:t>		</a:t>
            </a:r>
            <a:r>
              <a:rPr lang="en-US" altLang="en-US" sz="2400" dirty="0">
                <a:solidFill>
                  <a:schemeClr val="accent2"/>
                </a:solidFill>
              </a:rPr>
              <a:t>M</a:t>
            </a:r>
            <a:r>
              <a:rPr lang="en-US" altLang="en-US" sz="2400" dirty="0" smtClean="0">
                <a:solidFill>
                  <a:schemeClr val="accent2"/>
                </a:solidFill>
              </a:rPr>
              <a:t>ake water conservation a way of life</a:t>
            </a:r>
            <a:r>
              <a:rPr lang="en-US" altLang="en-US" sz="2400" dirty="0">
                <a:solidFill>
                  <a:schemeClr val="accent2"/>
                </a:solidFill>
              </a:rPr>
              <a:t>	</a:t>
            </a:r>
            <a:endParaRPr lang="en-US" altLang="en-US" sz="2400" b="1" dirty="0" smtClean="0"/>
          </a:p>
          <a:p>
            <a:pPr marL="0" indent="0" eaLnBrk="1" hangingPunct="1">
              <a:buClr>
                <a:schemeClr val="tx1"/>
              </a:buClr>
              <a:buNone/>
              <a:defRPr/>
            </a:pPr>
            <a:endParaRPr lang="en-US" altLang="en-US" sz="400" dirty="0" smtClean="0"/>
          </a:p>
        </p:txBody>
      </p:sp>
      <p:sp>
        <p:nvSpPr>
          <p:cNvPr id="5" name="Right Arrow 4"/>
          <p:cNvSpPr/>
          <p:nvPr/>
        </p:nvSpPr>
        <p:spPr>
          <a:xfrm>
            <a:off x="990600" y="5715000"/>
            <a:ext cx="990600" cy="452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83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457200" y="8382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chemeClr val="accent2"/>
                </a:solidFill>
              </a:rPr>
              <a:t>Conservation Reporting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</a:rPr>
              <a:t>June 2015 to </a:t>
            </a:r>
            <a:r>
              <a:rPr lang="en-US" altLang="en-US" sz="2400" dirty="0" smtClean="0">
                <a:solidFill>
                  <a:schemeClr val="accent2"/>
                </a:solidFill>
              </a:rPr>
              <a:t>January 2017</a:t>
            </a:r>
            <a:endParaRPr lang="en-US" altLang="en-US" sz="2400" dirty="0">
              <a:solidFill>
                <a:schemeClr val="accent2"/>
              </a:solidFill>
            </a:endParaRP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941301" y="1981200"/>
            <a:ext cx="8167688" cy="426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895350" indent="-4953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258888" indent="-4191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buClr>
                <a:schemeClr val="tx1"/>
              </a:buClr>
              <a:buNone/>
              <a:defRPr/>
            </a:pPr>
            <a:r>
              <a:rPr lang="en-US" altLang="en-US" sz="2600" u="sng" dirty="0" smtClean="0"/>
              <a:t>California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en-US" altLang="en-US" sz="2400" dirty="0" smtClean="0"/>
              <a:t>Saved </a:t>
            </a:r>
            <a:r>
              <a:rPr lang="en-US" altLang="en-US" sz="2400" b="1" dirty="0" smtClean="0"/>
              <a:t>2.51 </a:t>
            </a:r>
            <a:r>
              <a:rPr lang="en-US" altLang="en-US" sz="1800" b="1" dirty="0" smtClean="0"/>
              <a:t>Million Acre-Feet </a:t>
            </a:r>
            <a:r>
              <a:rPr lang="en-US" altLang="en-US" sz="2400" dirty="0" smtClean="0"/>
              <a:t>of Water</a:t>
            </a:r>
            <a:endParaRPr lang="en-US" altLang="en-US" sz="2400" b="1" dirty="0" smtClean="0"/>
          </a:p>
          <a:p>
            <a:pPr marL="0" indent="0" eaLnBrk="1" hangingPunct="1">
              <a:buClr>
                <a:schemeClr val="tx1"/>
              </a:buClr>
              <a:buNone/>
              <a:defRPr/>
            </a:pPr>
            <a:endParaRPr lang="en-US" altLang="en-US" sz="400" b="1" dirty="0" smtClean="0"/>
          </a:p>
          <a:p>
            <a:pPr lvl="1" eaLnBrk="1" hangingPunct="1">
              <a:buClr>
                <a:schemeClr val="tx1"/>
              </a:buClr>
              <a:defRPr/>
            </a:pPr>
            <a:r>
              <a:rPr lang="en-US" altLang="en-US" sz="2000" b="1" dirty="0" smtClean="0"/>
              <a:t>22.5% </a:t>
            </a:r>
            <a:r>
              <a:rPr lang="en-US" altLang="en-US" sz="2000" dirty="0" smtClean="0"/>
              <a:t>compared to 2013</a:t>
            </a:r>
          </a:p>
          <a:p>
            <a:pPr lvl="1" eaLnBrk="1" hangingPunct="1">
              <a:buClr>
                <a:schemeClr val="tx1"/>
              </a:buClr>
              <a:defRPr/>
            </a:pPr>
            <a:r>
              <a:rPr lang="en-US" altLang="en-US" sz="2000" dirty="0" smtClean="0"/>
              <a:t>Enough to supply 12.5 million people for a year</a:t>
            </a:r>
          </a:p>
          <a:p>
            <a:pPr lvl="1" eaLnBrk="1" hangingPunct="1">
              <a:buClr>
                <a:schemeClr val="tx1"/>
              </a:buClr>
              <a:defRPr/>
            </a:pPr>
            <a:endParaRPr lang="en-US" altLang="en-US" sz="800" dirty="0" smtClean="0"/>
          </a:p>
          <a:p>
            <a:pPr marL="0" indent="0" eaLnBrk="1" hangingPunct="1">
              <a:buClr>
                <a:schemeClr val="tx1"/>
              </a:buClr>
              <a:buNone/>
              <a:defRPr/>
            </a:pPr>
            <a:r>
              <a:rPr lang="en-US" altLang="en-US" sz="2600" u="sng" dirty="0" smtClean="0"/>
              <a:t>IOU’s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en-US" altLang="en-US" sz="2400" dirty="0"/>
              <a:t>Saved </a:t>
            </a:r>
            <a:r>
              <a:rPr lang="en-US" altLang="en-US" sz="2400" b="1" dirty="0" smtClean="0"/>
              <a:t>0.41</a:t>
            </a:r>
            <a:r>
              <a:rPr lang="en-US" altLang="en-US" sz="2400" dirty="0" smtClean="0"/>
              <a:t> </a:t>
            </a:r>
            <a:r>
              <a:rPr lang="en-US" altLang="en-US" sz="1800" b="1" dirty="0"/>
              <a:t>Million </a:t>
            </a:r>
            <a:r>
              <a:rPr lang="en-US" altLang="en-US" sz="1800" b="1" dirty="0" smtClean="0"/>
              <a:t>Acre-Feet </a:t>
            </a:r>
            <a:r>
              <a:rPr lang="en-US" altLang="en-US" sz="2400" dirty="0"/>
              <a:t>of </a:t>
            </a:r>
            <a:r>
              <a:rPr lang="en-US" altLang="en-US" sz="2400" dirty="0" smtClean="0"/>
              <a:t>Water</a:t>
            </a:r>
            <a:endParaRPr lang="en-US" altLang="en-US" sz="2400" b="1" dirty="0"/>
          </a:p>
          <a:p>
            <a:pPr eaLnBrk="1" hangingPunct="1">
              <a:buClr>
                <a:schemeClr val="tx1"/>
              </a:buClr>
              <a:defRPr/>
            </a:pPr>
            <a:endParaRPr lang="en-US" altLang="en-US" sz="400" dirty="0" smtClean="0"/>
          </a:p>
          <a:p>
            <a:pPr lvl="1" eaLnBrk="1" hangingPunct="1">
              <a:buClr>
                <a:schemeClr val="tx1"/>
              </a:buClr>
              <a:defRPr/>
            </a:pPr>
            <a:r>
              <a:rPr lang="en-US" altLang="en-US" sz="2000" b="1" dirty="0" smtClean="0"/>
              <a:t>25.3% </a:t>
            </a:r>
            <a:r>
              <a:rPr lang="en-US" altLang="en-US" sz="2000" dirty="0" smtClean="0"/>
              <a:t>compared to 2013</a:t>
            </a:r>
            <a:endParaRPr lang="en-US" altLang="en-US" sz="2000" b="1" dirty="0" smtClean="0"/>
          </a:p>
          <a:p>
            <a:pPr lvl="2" eaLnBrk="1" hangingPunct="1">
              <a:buClr>
                <a:schemeClr val="tx1"/>
              </a:buClr>
              <a:defRPr/>
            </a:pPr>
            <a:endParaRPr lang="en-US" altLang="en-US" sz="400" b="1" dirty="0" smtClean="0"/>
          </a:p>
          <a:p>
            <a:pPr lvl="2" eaLnBrk="1" hangingPunct="1">
              <a:buClr>
                <a:schemeClr val="tx1"/>
              </a:buClr>
              <a:defRPr/>
            </a:pPr>
            <a:endParaRPr lang="en-US" altLang="en-US" sz="400" b="1" dirty="0" smtClean="0"/>
          </a:p>
          <a:p>
            <a:pPr lvl="2" eaLnBrk="1" hangingPunct="1">
              <a:buClr>
                <a:schemeClr val="tx1"/>
              </a:buClr>
              <a:defRPr/>
            </a:pPr>
            <a:endParaRPr lang="en-US" altLang="en-US" sz="400" b="1" dirty="0" smtClean="0"/>
          </a:p>
          <a:p>
            <a:pPr marL="839788" lvl="2" indent="0" eaLnBrk="1" hangingPunct="1">
              <a:buClr>
                <a:schemeClr val="tx1"/>
              </a:buClr>
              <a:buNone/>
              <a:defRPr/>
            </a:pPr>
            <a:endParaRPr lang="en-US" altLang="en-US" sz="400" b="1" dirty="0" smtClean="0"/>
          </a:p>
          <a:p>
            <a:pPr eaLnBrk="1" hangingPunct="1">
              <a:buClr>
                <a:schemeClr val="tx1"/>
              </a:buClr>
              <a:buNone/>
              <a:defRPr/>
            </a:pPr>
            <a:r>
              <a:rPr lang="en-US" altLang="en-US" sz="2600" dirty="0" smtClean="0"/>
              <a:t>		</a:t>
            </a:r>
            <a:r>
              <a:rPr lang="en-US" altLang="en-US" sz="2600" dirty="0"/>
              <a:t> </a:t>
            </a:r>
            <a:r>
              <a:rPr lang="en-US" altLang="en-US" sz="2600" dirty="0" smtClean="0"/>
              <a:t>       </a:t>
            </a:r>
            <a:r>
              <a:rPr lang="en-US" altLang="en-US" sz="2400" dirty="0" smtClean="0">
                <a:solidFill>
                  <a:schemeClr val="accent2"/>
                </a:solidFill>
              </a:rPr>
              <a:t>IOU’s have consistently performed better</a:t>
            </a:r>
          </a:p>
        </p:txBody>
      </p:sp>
      <p:sp>
        <p:nvSpPr>
          <p:cNvPr id="5" name="Right Arrow 4"/>
          <p:cNvSpPr/>
          <p:nvPr/>
        </p:nvSpPr>
        <p:spPr>
          <a:xfrm>
            <a:off x="1499286" y="5502876"/>
            <a:ext cx="990600" cy="452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93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457200" y="990600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chemeClr val="accent2"/>
                </a:solidFill>
              </a:rPr>
              <a:t>Affordable, Safe Drinking Water Initiative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28600" y="1828800"/>
            <a:ext cx="8777288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895350" indent="-4953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258888" indent="-4191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Clr>
                <a:schemeClr val="tx1"/>
              </a:buClr>
              <a:defRPr/>
            </a:pPr>
            <a:r>
              <a:rPr lang="en-US" altLang="en-US" sz="2400" b="1" dirty="0" smtClean="0"/>
              <a:t>AB 685 (2012) – Human Right </a:t>
            </a:r>
            <a:r>
              <a:rPr lang="en-US" altLang="en-US" sz="2400" b="1" dirty="0"/>
              <a:t>to Water</a:t>
            </a:r>
            <a:endParaRPr lang="en-US" altLang="en-US" sz="2400" dirty="0"/>
          </a:p>
          <a:p>
            <a:pPr lvl="1" eaLnBrk="1" hangingPunct="1">
              <a:buClr>
                <a:schemeClr val="tx1"/>
              </a:buClr>
              <a:defRPr/>
            </a:pPr>
            <a:r>
              <a:rPr lang="en-US" altLang="en-US" sz="2000" dirty="0" smtClean="0"/>
              <a:t>Water Code Section 106.3</a:t>
            </a:r>
          </a:p>
          <a:p>
            <a:pPr lvl="1" eaLnBrk="1" hangingPunct="1">
              <a:buClr>
                <a:schemeClr val="tx1"/>
              </a:buClr>
              <a:defRPr/>
            </a:pPr>
            <a:r>
              <a:rPr lang="en-US" altLang="en-US" sz="2000" dirty="0" smtClean="0"/>
              <a:t>Progress:</a:t>
            </a:r>
          </a:p>
          <a:p>
            <a:pPr lvl="2" eaLnBrk="1" hangingPunct="1">
              <a:buClr>
                <a:schemeClr val="tx1"/>
              </a:buClr>
              <a:defRPr/>
            </a:pPr>
            <a:r>
              <a:rPr lang="en-US" altLang="en-US" sz="1600" dirty="0" smtClean="0"/>
              <a:t>SB 88 (2015) – Consolidation</a:t>
            </a:r>
          </a:p>
          <a:p>
            <a:pPr lvl="2" eaLnBrk="1" hangingPunct="1">
              <a:buClr>
                <a:schemeClr val="tx1"/>
              </a:buClr>
              <a:defRPr/>
            </a:pPr>
            <a:r>
              <a:rPr lang="en-US" altLang="en-US" sz="1600" dirty="0" smtClean="0"/>
              <a:t>SB 552 (2016) – Managerial services help from SWRCB for failing water systems</a:t>
            </a:r>
          </a:p>
          <a:p>
            <a:pPr lvl="2" eaLnBrk="1" hangingPunct="1">
              <a:buClr>
                <a:schemeClr val="tx1"/>
              </a:buClr>
              <a:defRPr/>
            </a:pPr>
            <a:r>
              <a:rPr lang="en-US" altLang="en-US" sz="1600" dirty="0" smtClean="0"/>
              <a:t>SB 1263 (2016) – Prevention of new unsustainable water systems</a:t>
            </a:r>
          </a:p>
          <a:p>
            <a:pPr marL="400050" lvl="1" indent="0" eaLnBrk="1" hangingPunct="1">
              <a:buClr>
                <a:schemeClr val="tx1"/>
              </a:buClr>
              <a:buNone/>
              <a:defRPr/>
            </a:pPr>
            <a:endParaRPr lang="en-US" altLang="en-US" sz="1000" dirty="0"/>
          </a:p>
          <a:p>
            <a:pPr eaLnBrk="1" hangingPunct="1">
              <a:buClr>
                <a:schemeClr val="tx1"/>
              </a:buClr>
              <a:defRPr/>
            </a:pPr>
            <a:r>
              <a:rPr lang="en-US" altLang="en-US" sz="2400" b="1" dirty="0" smtClean="0"/>
              <a:t>AB 401 (2015) – Low-Income Water Rate Assistance Act</a:t>
            </a:r>
          </a:p>
          <a:p>
            <a:pPr lvl="1" eaLnBrk="1" hangingPunct="1">
              <a:buClr>
                <a:schemeClr val="tx1"/>
              </a:buClr>
              <a:defRPr/>
            </a:pPr>
            <a:r>
              <a:rPr lang="en-US" altLang="en-US" sz="2000" dirty="0" smtClean="0"/>
              <a:t>Supports Human Right to Water</a:t>
            </a:r>
          </a:p>
          <a:p>
            <a:pPr lvl="1" eaLnBrk="1" hangingPunct="1">
              <a:buClr>
                <a:schemeClr val="tx1"/>
              </a:buClr>
              <a:defRPr/>
            </a:pPr>
            <a:r>
              <a:rPr lang="en-US" altLang="en-US" sz="2000" dirty="0" smtClean="0"/>
              <a:t>Statewide Low-Income Water program</a:t>
            </a:r>
          </a:p>
          <a:p>
            <a:pPr lvl="2" eaLnBrk="1" hangingPunct="1">
              <a:buClr>
                <a:schemeClr val="tx1"/>
              </a:buClr>
              <a:defRPr/>
            </a:pPr>
            <a:r>
              <a:rPr lang="en-US" altLang="en-US" sz="1800" dirty="0" smtClean="0"/>
              <a:t>Plan development and feasibility report issued by SWRCB</a:t>
            </a:r>
          </a:p>
          <a:p>
            <a:pPr lvl="3" eaLnBrk="1" hangingPunct="1">
              <a:buClr>
                <a:schemeClr val="tx1"/>
              </a:buClr>
              <a:defRPr/>
            </a:pPr>
            <a:r>
              <a:rPr lang="en-US" altLang="en-US" sz="1800" dirty="0" smtClean="0"/>
              <a:t>To the Legislature by 2018</a:t>
            </a:r>
          </a:p>
          <a:p>
            <a:pPr marL="0" indent="0" eaLnBrk="1" hangingPunct="1">
              <a:buClr>
                <a:schemeClr val="tx1"/>
              </a:buClr>
              <a:buNone/>
              <a:defRPr/>
            </a:pPr>
            <a:endParaRPr lang="en-US" altLang="en-US" sz="800" dirty="0" smtClean="0"/>
          </a:p>
          <a:p>
            <a:pPr marL="400050" lvl="1" indent="0" eaLnBrk="1" hangingPunct="1">
              <a:buClr>
                <a:schemeClr val="tx1"/>
              </a:buClr>
              <a:buNone/>
              <a:defRPr/>
            </a:pPr>
            <a:endParaRPr lang="en-US" altLang="en-US" sz="800" dirty="0"/>
          </a:p>
          <a:p>
            <a:pPr marL="400050" lvl="1" indent="0" eaLnBrk="1" hangingPunct="1">
              <a:buClr>
                <a:schemeClr val="tx1"/>
              </a:buClr>
              <a:buNone/>
              <a:defRPr/>
            </a:pPr>
            <a:endParaRPr lang="en-US" altLang="en-US" sz="800" dirty="0" smtClean="0"/>
          </a:p>
          <a:p>
            <a:pPr marL="400050" lvl="1" indent="0" eaLnBrk="1" hangingPunct="1">
              <a:buClr>
                <a:schemeClr val="tx1"/>
              </a:buClr>
              <a:buNone/>
              <a:defRPr/>
            </a:pPr>
            <a:endParaRPr lang="en-US" altLang="en-US" sz="800" dirty="0" smtClean="0"/>
          </a:p>
          <a:p>
            <a:pPr eaLnBrk="1" hangingPunct="1">
              <a:buClr>
                <a:schemeClr val="tx1"/>
              </a:buClr>
              <a:buNone/>
              <a:defRPr/>
            </a:pPr>
            <a:r>
              <a:rPr lang="en-US" altLang="en-US" sz="2400" dirty="0" smtClean="0">
                <a:solidFill>
                  <a:schemeClr val="accent2"/>
                </a:solidFill>
              </a:rPr>
              <a:t>			</a:t>
            </a:r>
            <a:endParaRPr lang="en-US" altLang="en-US" sz="400" b="1" dirty="0" smtClean="0"/>
          </a:p>
          <a:p>
            <a:pPr lvl="2" eaLnBrk="1" hangingPunct="1">
              <a:buClr>
                <a:schemeClr val="tx1"/>
              </a:buClr>
              <a:defRPr/>
            </a:pPr>
            <a:endParaRPr lang="en-US" altLang="en-US" sz="400" b="1" dirty="0" smtClean="0"/>
          </a:p>
          <a:p>
            <a:pPr lvl="2" eaLnBrk="1" hangingPunct="1">
              <a:buClr>
                <a:schemeClr val="tx1"/>
              </a:buClr>
              <a:defRPr/>
            </a:pPr>
            <a:endParaRPr lang="en-US" altLang="en-US" sz="400" b="1" dirty="0" smtClean="0"/>
          </a:p>
          <a:p>
            <a:pPr lvl="2" eaLnBrk="1" hangingPunct="1">
              <a:buClr>
                <a:schemeClr val="tx1"/>
              </a:buClr>
              <a:defRPr/>
            </a:pPr>
            <a:endParaRPr lang="en-US" altLang="en-US" sz="400" b="1" dirty="0" smtClean="0"/>
          </a:p>
          <a:p>
            <a:pPr marL="839788" lvl="2" indent="0" eaLnBrk="1" hangingPunct="1">
              <a:buClr>
                <a:schemeClr val="tx1"/>
              </a:buClr>
              <a:buNone/>
              <a:defRPr/>
            </a:pPr>
            <a:endParaRPr lang="en-US" altLang="en-US" sz="400" b="1" dirty="0" smtClean="0"/>
          </a:p>
          <a:p>
            <a:pPr lvl="2" eaLnBrk="1" hangingPunct="1">
              <a:buClr>
                <a:schemeClr val="tx1"/>
              </a:buClr>
              <a:defRPr/>
            </a:pPr>
            <a:endParaRPr lang="en-US" altLang="en-US" sz="400" b="1" dirty="0" smtClean="0"/>
          </a:p>
          <a:p>
            <a:pPr eaLnBrk="1" hangingPunct="1">
              <a:buClr>
                <a:schemeClr val="tx1"/>
              </a:buClr>
              <a:buNone/>
              <a:defRPr/>
            </a:pPr>
            <a:r>
              <a:rPr lang="en-US" altLang="en-US" sz="2600" dirty="0" smtClean="0"/>
              <a:t>			</a:t>
            </a:r>
            <a:endParaRPr lang="en-US" altLang="en-US" sz="24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85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990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1935163"/>
          </a:xfrm>
        </p:spPr>
        <p:txBody>
          <a:bodyPr/>
          <a:lstStyle/>
          <a:p>
            <a:pPr>
              <a:defRPr/>
            </a:pPr>
            <a:endParaRPr lang="en-US" sz="1600" dirty="0" smtClean="0"/>
          </a:p>
          <a:p>
            <a:pPr marL="0" indent="0" algn="ctr">
              <a:buFontTx/>
              <a:buNone/>
              <a:defRPr/>
            </a:pPr>
            <a:r>
              <a:rPr lang="en-US" sz="1600" dirty="0" smtClean="0"/>
              <a:t>Viet (Kevin) Truong</a:t>
            </a:r>
          </a:p>
          <a:p>
            <a:pPr marL="0" indent="0" algn="ctr">
              <a:buFontTx/>
              <a:buNone/>
              <a:defRPr/>
            </a:pPr>
            <a:r>
              <a:rPr lang="en-US" sz="1600" dirty="0" smtClean="0"/>
              <a:t>Utilities Engineer</a:t>
            </a:r>
          </a:p>
          <a:p>
            <a:pPr marL="0" indent="0" algn="ctr">
              <a:buFontTx/>
              <a:buNone/>
              <a:defRPr/>
            </a:pPr>
            <a:r>
              <a:rPr lang="en-US" sz="1600" dirty="0" smtClean="0"/>
              <a:t>CPUC – Water Division</a:t>
            </a:r>
          </a:p>
          <a:p>
            <a:pPr marL="0" indent="0" algn="ctr">
              <a:buFontTx/>
              <a:buNone/>
              <a:defRPr/>
            </a:pPr>
            <a:r>
              <a:rPr lang="en-US" sz="1600" dirty="0" smtClean="0"/>
              <a:t>(415) 703-1353</a:t>
            </a:r>
          </a:p>
          <a:p>
            <a:pPr marL="0" indent="0" algn="ctr">
              <a:buFontTx/>
              <a:buNone/>
              <a:defRPr/>
            </a:pPr>
            <a:r>
              <a:rPr lang="en-US" sz="1600" dirty="0" smtClean="0">
                <a:hlinkClick r:id="rId3"/>
              </a:rPr>
              <a:t>vt4@cpuc.ca.gov</a:t>
            </a:r>
            <a:endParaRPr lang="en-US" sz="1600" dirty="0" smtClean="0"/>
          </a:p>
          <a:p>
            <a:pPr>
              <a:defRPr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FEEC100252E44FB9BACF31BCC995F3" ma:contentTypeVersion="0" ma:contentTypeDescription="Create a new document." ma:contentTypeScope="" ma:versionID="5a3a5c87dd7c008eefae3395ffc4958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C4E40D5-B6AE-41A1-ACE2-B246E5FCB1E2}"/>
</file>

<file path=customXml/itemProps2.xml><?xml version="1.0" encoding="utf-8"?>
<ds:datastoreItem xmlns:ds="http://schemas.openxmlformats.org/officeDocument/2006/customXml" ds:itemID="{ADDC0A4C-10AE-4E22-BA2A-449DC8139F9C}"/>
</file>

<file path=customXml/itemProps3.xml><?xml version="1.0" encoding="utf-8"?>
<ds:datastoreItem xmlns:ds="http://schemas.openxmlformats.org/officeDocument/2006/customXml" ds:itemID="{F0217CF6-EC3D-43B6-A9D3-BE65E51DC159}"/>
</file>

<file path=docProps/app.xml><?xml version="1.0" encoding="utf-8"?>
<Properties xmlns="http://schemas.openxmlformats.org/officeDocument/2006/extended-properties" xmlns:vt="http://schemas.openxmlformats.org/officeDocument/2006/docPropsVTypes">
  <TotalTime>10637</TotalTime>
  <Words>274</Words>
  <Application>Microsoft Office PowerPoint</Application>
  <PresentationFormat>On-screen Show (4:3)</PresentationFormat>
  <Paragraphs>103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PowerPoint Presentation</vt:lpstr>
      <vt:lpstr>Topics</vt:lpstr>
      <vt:lpstr>Precipitation</vt:lpstr>
      <vt:lpstr>Reservoir Storage (As of March 6, 2017)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Terrie Prosper</dc:creator>
  <cp:lastModifiedBy>Zaida Amaya</cp:lastModifiedBy>
  <cp:revision>450</cp:revision>
  <cp:lastPrinted>2017-03-11T01:06:53Z</cp:lastPrinted>
  <dcterms:created xsi:type="dcterms:W3CDTF">2008-01-28T17:28:34Z</dcterms:created>
  <dcterms:modified xsi:type="dcterms:W3CDTF">2017-03-13T15:56:30Z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0x0101000BFEEC100252E44FB9BACF31BCC995F3</vt:lpwstr>
  </property>
</Properties>
</file>