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387" r:id="rId3"/>
    <p:sldId id="442" r:id="rId4"/>
    <p:sldId id="443" r:id="rId5"/>
    <p:sldId id="434" r:id="rId6"/>
    <p:sldId id="436" r:id="rId7"/>
    <p:sldId id="440" r:id="rId8"/>
    <p:sldId id="433" r:id="rId9"/>
    <p:sldId id="430" r:id="rId10"/>
    <p:sldId id="426" r:id="rId11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898" autoAdjust="0"/>
    <p:restoredTop sz="94617" autoAdjust="0"/>
  </p:normalViewPr>
  <p:slideViewPr>
    <p:cSldViewPr>
      <p:cViewPr varScale="1">
        <p:scale>
          <a:sx n="105" d="100"/>
          <a:sy n="105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844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46390-A4F3-4FD5-ACB9-4C46888FEB11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6E8A7-B6FC-45D6-99BB-2AE2BDB0B4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6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t" anchorCtr="0" compatLnSpc="1">
            <a:prstTxWarp prst="textNoShape">
              <a:avLst/>
            </a:prstTxWarp>
          </a:bodyPr>
          <a:lstStyle>
            <a:lvl1pPr defTabSz="92719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t" anchorCtr="0" compatLnSpc="1">
            <a:prstTxWarp prst="textNoShape">
              <a:avLst/>
            </a:prstTxWarp>
          </a:bodyPr>
          <a:lstStyle>
            <a:lvl1pPr algn="r" defTabSz="92719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04359"/>
            <a:ext cx="5586735" cy="41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134"/>
            <a:ext cx="3027466" cy="46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b" anchorCtr="0" compatLnSpc="1">
            <a:prstTxWarp prst="textNoShape">
              <a:avLst/>
            </a:prstTxWarp>
          </a:bodyPr>
          <a:lstStyle>
            <a:lvl1pPr defTabSz="92719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07134"/>
            <a:ext cx="3027466" cy="46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b" anchorCtr="0" compatLnSpc="1">
            <a:prstTxWarp prst="textNoShape">
              <a:avLst/>
            </a:prstTxWarp>
          </a:bodyPr>
          <a:lstStyle>
            <a:lvl1pPr algn="r" defTabSz="927199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94C2BF8-3077-46D3-85C0-B4965EA962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7758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719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0495" indent="-284806" defTabSz="92719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9223" indent="-227845" defTabSz="92719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4912" indent="-227845" defTabSz="92719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0600" indent="-227845" defTabSz="92719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6289" indent="-227845" defTabSz="9271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1978" indent="-227845" defTabSz="9271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17666" indent="-227845" defTabSz="9271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73355" indent="-227845" defTabSz="92719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A62176F-5AAE-46AD-86A7-67E3A4B0C711}" type="slidenum">
              <a:rPr lang="en-US" altLang="en-US" sz="1200"/>
              <a:pPr eaLnBrk="1" hangingPunct="1">
                <a:defRPr/>
              </a:pPr>
              <a:t>1</a:t>
            </a:fld>
            <a:endParaRPr lang="en-US" altLang="en-US" sz="1200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8991" indent="-283254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7760" indent="-226287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3497" indent="-226287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9234" indent="-226287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4971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0708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16445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2182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E80FC38-DAF9-4C10-B838-F1DD037F6E69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57534" y="8805550"/>
            <a:ext cx="3025885" cy="46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38" tIns="46870" rIns="93738" bIns="46870" anchor="b"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2928E8-7B92-4B6F-8FA7-004F73C6FF34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552" y="4404359"/>
            <a:ext cx="5589898" cy="4171634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738" tIns="46870" rIns="93738" bIns="46870"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57534" y="8805550"/>
            <a:ext cx="3025885" cy="46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34" tIns="46868" rIns="93734" bIns="46868" anchor="b"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EFC5A0-263A-417D-80BD-9A52B086E66B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552" y="4404359"/>
            <a:ext cx="5589898" cy="4171634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734" tIns="46868" rIns="93734" bIns="46868"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716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0464" indent="-284794" defTabSz="92716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9176" indent="-227836" defTabSz="92716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4845" indent="-227836" defTabSz="92716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0516" indent="-227836" defTabSz="927162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6186" indent="-227836" defTabSz="9271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1856" indent="-227836" defTabSz="9271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17527" indent="-227836" defTabSz="9271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73196" indent="-227836" defTabSz="9271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9DE2C11-4764-442D-B8AD-1C2AFEC9EE53}" type="slidenum">
              <a:rPr lang="en-US" altLang="en-US" sz="1200"/>
              <a:pPr eaLnBrk="1" hangingPunct="1">
                <a:defRPr/>
              </a:pPr>
              <a:t>7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57534" y="8805550"/>
            <a:ext cx="3025885" cy="46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38" tIns="46870" rIns="93738" bIns="46870" anchor="b"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2928E8-7B92-4B6F-8FA7-004F73C6FF34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5325"/>
            <a:ext cx="4635500" cy="34766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552" y="4404359"/>
            <a:ext cx="5589898" cy="4171634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738" tIns="46870" rIns="93738" bIns="46870"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8991" indent="-283254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7760" indent="-226287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3497" indent="-226287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49234" indent="-226287" defTabSz="92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04971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60708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16445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72182" indent="-226287" defTabSz="925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DA697AE-5B77-4941-8E07-148C3C4D1BBF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4C2BF8-3077-46D3-85C0-B4965EA9629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742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4777-AC61-49AE-8231-DE245E294C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101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6994-D42F-4AE2-9233-45CFAF2164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72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48E4F-B52F-42E3-A47A-8980A94455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4671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0E74-0AC2-4D0F-86A2-1BB10472C6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141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AFF3-1D42-4F8C-86E8-8D38831082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89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67504-C195-4FFD-9554-01442707D9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48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5D33C-051D-4C26-BBCC-799C67E94E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922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AEA31-243D-4E52-8E51-3CDA368670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980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EC4F-96F6-4CB2-BF15-F793A21031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079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EC7B-95F5-477A-B7BD-A65E4AD53F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492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681A-6630-40BE-8194-B66902EC03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91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935B-9BDF-4404-99C0-23AA99D797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642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F4CDE-EB09-4107-93AB-2C9008DEE4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76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_officialState_v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9B8F89E-D287-4C0F-85B8-E634DCD522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t4@cpuc.ca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Water Utilities Update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Low-Income Oversight Board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-152400" y="4419600"/>
            <a:ext cx="8839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1600" b="1" dirty="0" smtClean="0"/>
              <a:t/>
            </a:r>
            <a:br>
              <a:rPr lang="en-US" altLang="en-US" sz="1600" b="1" dirty="0" smtClean="0"/>
            </a:br>
            <a:endParaRPr lang="en-US" altLang="en-US" sz="1600" b="1" dirty="0" smtClean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b="1" dirty="0" smtClean="0">
                <a:solidFill>
                  <a:schemeClr val="accent2"/>
                </a:solidFill>
              </a:rPr>
              <a:t>Water Division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b="1" dirty="0" smtClean="0">
                <a:solidFill>
                  <a:schemeClr val="accent2"/>
                </a:solidFill>
              </a:rPr>
              <a:t>Viet (Kevin) Truong</a:t>
            </a:r>
            <a:endParaRPr lang="en-US" altLang="en-US" sz="1400" b="1" dirty="0" smtClean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spcAft>
                <a:spcPct val="25000"/>
              </a:spcAft>
              <a:defRPr/>
            </a:pPr>
            <a:r>
              <a:rPr lang="en-US" altLang="en-US" sz="1400" b="1" dirty="0" smtClean="0"/>
              <a:t>July 20, 2016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spcAft>
                <a:spcPct val="25000"/>
              </a:spcAft>
              <a:defRPr/>
            </a:pPr>
            <a:endParaRPr lang="en-US" altLang="en-US" sz="1400" b="1" dirty="0" smtClean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spcAft>
                <a:spcPct val="25000"/>
              </a:spcAft>
              <a:defRPr/>
            </a:pPr>
            <a:endParaRPr lang="en-US" altLang="en-US" sz="1400" b="1" dirty="0" smtClean="0"/>
          </a:p>
        </p:txBody>
      </p:sp>
      <p:pic>
        <p:nvPicPr>
          <p:cNvPr id="3078" name="Picture 11" descr="cpuc-building-2"/>
          <p:cNvPicPr>
            <a:picLocks noChangeAspect="1" noChangeArrowheads="1"/>
          </p:cNvPicPr>
          <p:nvPr/>
        </p:nvPicPr>
        <p:blipFill>
          <a:blip r:embed="rId3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267811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935163"/>
          </a:xfrm>
        </p:spPr>
        <p:txBody>
          <a:bodyPr/>
          <a:lstStyle/>
          <a:p>
            <a:pPr>
              <a:defRPr/>
            </a:pPr>
            <a:endParaRPr lang="en-US" sz="1600" dirty="0" smtClean="0"/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Viet (Kevin) Truong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Utilities Engineer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CPUC – Water Division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(415) 703-1353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hlinkClick r:id="rId3"/>
              </a:rPr>
              <a:t>vt4@cpuc.ca.gov</a:t>
            </a:r>
            <a:endParaRPr lang="en-US" sz="1600" dirty="0" smtClean="0"/>
          </a:p>
          <a:p>
            <a:pPr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Drought Update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Drought Actions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Low-Income Discounts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marL="57150" indent="0"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567520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California Remains in a Drought</a:t>
            </a:r>
            <a:endParaRPr lang="en-US" sz="20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43624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638800"/>
            <a:ext cx="32099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429000" y="2057400"/>
            <a:ext cx="411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Percent of Average Precipitation</a:t>
            </a:r>
          </a:p>
          <a:p>
            <a:pPr marL="0" indent="0" algn="ctr">
              <a:buNone/>
            </a:pPr>
            <a:r>
              <a:rPr lang="en-US" sz="1800" dirty="0" smtClean="0"/>
              <a:t>(Oct 1, 2015 – Jul 11, 2016)</a:t>
            </a:r>
          </a:p>
        </p:txBody>
      </p:sp>
    </p:spTree>
    <p:extLst>
      <p:ext uri="{BB962C8B-B14F-4D97-AF65-F5344CB8AC3E}">
        <p14:creationId xmlns:p14="http://schemas.microsoft.com/office/powerpoint/2010/main" val="29091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Reservoir Storage</a:t>
            </a:r>
            <a:br>
              <a:rPr lang="en-US" sz="3200" dirty="0" smtClean="0"/>
            </a:br>
            <a:r>
              <a:rPr lang="en-US" sz="2000" dirty="0" smtClean="0"/>
              <a:t>(As of July 11, 2016)</a:t>
            </a:r>
            <a:endParaRPr lang="en-US" sz="2000" dirty="0"/>
          </a:p>
        </p:txBody>
      </p:sp>
      <p:sp>
        <p:nvSpPr>
          <p:cNvPr id="9219" name="TextBox 16"/>
          <p:cNvSpPr txBox="1">
            <a:spLocks noChangeArrowheads="1"/>
          </p:cNvSpPr>
          <p:nvPr/>
        </p:nvSpPr>
        <p:spPr bwMode="auto">
          <a:xfrm>
            <a:off x="914400" y="6096000"/>
            <a:ext cx="2590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Department of Water Resources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934200" cy="400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291648" y="2835876"/>
            <a:ext cx="838200" cy="3232323"/>
            <a:chOff x="6291648" y="2835876"/>
            <a:chExt cx="838200" cy="3232323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553200" y="2835876"/>
              <a:ext cx="0" cy="297180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6291648" y="5791200"/>
              <a:ext cx="838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100%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20000" y="2835876"/>
            <a:ext cx="838200" cy="3232323"/>
            <a:chOff x="7620000" y="2835876"/>
            <a:chExt cx="838200" cy="32323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873314" y="2835876"/>
              <a:ext cx="0" cy="297180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620000" y="5791200"/>
              <a:ext cx="838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100%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26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8382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Mandatory Restrictions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June 2015 to May 2016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941301" y="1981200"/>
            <a:ext cx="8167688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9535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8888" indent="-4191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600" u="sng" dirty="0" smtClean="0"/>
              <a:t>California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Saved </a:t>
            </a:r>
            <a:r>
              <a:rPr lang="en-US" altLang="en-US" sz="2400" b="1" dirty="0" smtClean="0"/>
              <a:t>1.6 Million Acre-Feet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b="1" dirty="0" smtClean="0"/>
              <a:t>24.5% </a:t>
            </a:r>
            <a:r>
              <a:rPr lang="en-US" altLang="en-US" sz="2000" dirty="0" smtClean="0"/>
              <a:t>Cumulative</a:t>
            </a:r>
            <a:endParaRPr lang="en-US" altLang="en-US" sz="2000" b="1" dirty="0" smtClean="0"/>
          </a:p>
          <a:p>
            <a:pPr lvl="1" eaLnBrk="1" hangingPunct="1">
              <a:buClr>
                <a:schemeClr val="tx1"/>
              </a:buClr>
              <a:defRPr/>
            </a:pPr>
            <a:endParaRPr lang="en-US" altLang="en-US" sz="800" dirty="0" smtClean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600" u="sng" dirty="0" smtClean="0"/>
              <a:t>IOU’s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Goal: </a:t>
            </a:r>
            <a:r>
              <a:rPr lang="en-US" altLang="en-US" sz="2400" b="1" dirty="0" smtClean="0"/>
              <a:t>215,000 AF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Saved: </a:t>
            </a:r>
            <a:r>
              <a:rPr lang="en-US" altLang="en-US" sz="2400" b="1" dirty="0" smtClean="0"/>
              <a:t>260,000 AF</a:t>
            </a:r>
            <a:endParaRPr lang="en-US" altLang="en-US" sz="2400" dirty="0" smtClean="0"/>
          </a:p>
          <a:p>
            <a:pPr eaLnBrk="1" hangingPunct="1">
              <a:buClr>
                <a:schemeClr val="tx1"/>
              </a:buClr>
              <a:defRPr/>
            </a:pPr>
            <a:endParaRPr lang="en-US" altLang="en-US" sz="200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b="1" dirty="0" smtClean="0"/>
              <a:t>27.4% </a:t>
            </a:r>
            <a:r>
              <a:rPr lang="en-US" altLang="en-US" sz="2000" dirty="0" smtClean="0"/>
              <a:t>Cumulative</a:t>
            </a:r>
            <a:endParaRPr lang="en-US" altLang="en-US" sz="20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600" dirty="0" smtClean="0"/>
              <a:t>			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    </a:t>
            </a:r>
            <a:r>
              <a:rPr lang="en-US" altLang="en-US" sz="2400" dirty="0" smtClean="0">
                <a:solidFill>
                  <a:schemeClr val="accent2"/>
                </a:solidFill>
              </a:rPr>
              <a:t>IOU’s surpassed their goal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057400" y="5638800"/>
            <a:ext cx="990600" cy="452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914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Drought Actions</a:t>
            </a:r>
            <a:endParaRPr lang="en-US" alt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1600200"/>
            <a:ext cx="816768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9535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8888" indent="-4191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200" dirty="0" smtClean="0"/>
              <a:t>May 9: </a:t>
            </a:r>
            <a:r>
              <a:rPr lang="en-US" altLang="en-US" sz="2200" b="1" dirty="0" smtClean="0"/>
              <a:t>Governor’s Executive Order B-37-16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“Making Water Conservation a California Way of Life”</a:t>
            </a:r>
            <a:endParaRPr lang="en-US" altLang="en-US" sz="2000" b="1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1800" dirty="0" smtClean="0"/>
              <a:t>Adjust emergency regulation through January 2017</a:t>
            </a:r>
          </a:p>
          <a:p>
            <a:pPr lvl="1" eaLnBrk="1" hangingPunct="1">
              <a:buClr>
                <a:schemeClr val="tx1"/>
              </a:buClr>
              <a:defRPr/>
            </a:pPr>
            <a:endParaRPr lang="en-US" altLang="en-US" sz="800" dirty="0" smtClean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200" dirty="0" smtClean="0"/>
              <a:t>May 18: </a:t>
            </a:r>
            <a:r>
              <a:rPr lang="en-US" altLang="en-US" sz="2200" b="1" dirty="0" smtClean="0"/>
              <a:t>SWRCB Resolution No. 2016-0029</a:t>
            </a:r>
            <a:endParaRPr lang="en-US" altLang="en-US" sz="2200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Self-Certification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1800" dirty="0" smtClean="0"/>
              <a:t>Effective June 1, 2016</a:t>
            </a:r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200" dirty="0" smtClean="0"/>
              <a:t>June 23: </a:t>
            </a:r>
            <a:r>
              <a:rPr lang="en-US" altLang="en-US" sz="2200" b="1" dirty="0" smtClean="0"/>
              <a:t>CPUC Resolution No. 5103-A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IOU’s must comply with SWRCB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1800" dirty="0" smtClean="0"/>
              <a:t>56 of 60 districts reported a </a:t>
            </a:r>
            <a:r>
              <a:rPr lang="en-US" altLang="en-US" sz="2000" b="1" u="sng" dirty="0" smtClean="0">
                <a:solidFill>
                  <a:srgbClr val="FF0000"/>
                </a:solidFill>
              </a:rPr>
              <a:t>0%</a:t>
            </a:r>
            <a:r>
              <a:rPr lang="en-US" altLang="en-US" sz="1800" dirty="0" smtClean="0"/>
              <a:t> conservation standard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altLang="en-US" sz="200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1800" dirty="0" smtClean="0"/>
              <a:t>Modify/Reduce Schedule 14.1</a:t>
            </a:r>
            <a:endParaRPr lang="en-US" altLang="en-US" sz="800" dirty="0" smtClean="0"/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400" dirty="0" smtClean="0">
                <a:solidFill>
                  <a:schemeClr val="accent2"/>
                </a:solidFill>
              </a:rPr>
              <a:t>			     No more Drought Surcharges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600" dirty="0" smtClean="0"/>
              <a:t>			</a:t>
            </a:r>
            <a:endParaRPr lang="en-US" alt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828800" y="5715000"/>
            <a:ext cx="990600" cy="452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j-cs"/>
              </a:rPr>
              <a:t>Outlook: 2017</a:t>
            </a:r>
            <a:endParaRPr lang="en-US" sz="3200" dirty="0">
              <a:cs typeface="+mj-cs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733425" y="1752600"/>
            <a:ext cx="7848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z="2000" dirty="0" smtClean="0"/>
              <a:t>Expected La Niña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sz="1800" dirty="0" smtClean="0"/>
              <a:t>cooling of the water temperatures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sz="1800" dirty="0" smtClean="0"/>
              <a:t>Usually results in less precipitation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000" dirty="0" smtClean="0"/>
              <a:t>Rainy months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sz="1800" dirty="0" smtClean="0"/>
              <a:t>November through March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000" dirty="0" smtClean="0"/>
              <a:t>Colder Temperatures needed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sz="1800" dirty="0" smtClean="0"/>
              <a:t>For snow</a:t>
            </a:r>
          </a:p>
          <a:p>
            <a:pPr lvl="1" eaLnBrk="1" hangingPunct="1">
              <a:spcBef>
                <a:spcPct val="0"/>
              </a:spcBef>
              <a:defRPr/>
            </a:pPr>
            <a:endParaRPr lang="en-US" altLang="en-US" sz="1800" dirty="0"/>
          </a:p>
          <a:p>
            <a:pPr lvl="1" eaLnBrk="1" hangingPunct="1">
              <a:spcBef>
                <a:spcPct val="0"/>
              </a:spcBef>
              <a:defRPr/>
            </a:pPr>
            <a:endParaRPr lang="en-US" altLang="en-US" sz="18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dirty="0"/>
          </a:p>
        </p:txBody>
      </p:sp>
      <p:sp>
        <p:nvSpPr>
          <p:cNvPr id="21509" name="TextBox 2"/>
          <p:cNvSpPr txBox="1">
            <a:spLocks noChangeArrowheads="1"/>
          </p:cNvSpPr>
          <p:nvPr/>
        </p:nvSpPr>
        <p:spPr bwMode="auto">
          <a:xfrm>
            <a:off x="2760663" y="4981575"/>
            <a:ext cx="56975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A dry 2017 winter will put us back to square one, despite this year’s average precipitation.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524000" y="5105400"/>
            <a:ext cx="990600" cy="452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11430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Low-Income Discounts in 2015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2057400"/>
            <a:ext cx="816768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9535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8888" indent="-4191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Data exchange twice a year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b="1" dirty="0" smtClean="0"/>
              <a:t>235,000</a:t>
            </a:r>
            <a:r>
              <a:rPr lang="en-US" altLang="en-US" sz="2400" dirty="0" smtClean="0"/>
              <a:t> enrolled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19% of residential customers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Increase of 100% before data exchange</a:t>
            </a:r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b="1" dirty="0" smtClean="0"/>
              <a:t>$27 Million </a:t>
            </a:r>
            <a:r>
              <a:rPr lang="en-US" altLang="en-US" sz="2400" dirty="0" smtClean="0"/>
              <a:t>in discounts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Up from $24M in 2014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Average discount $9.50 per month</a:t>
            </a:r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/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400" dirty="0" smtClean="0">
                <a:solidFill>
                  <a:schemeClr val="accent2"/>
                </a:solidFill>
              </a:rPr>
              <a:t>			</a:t>
            </a: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600" dirty="0" smtClean="0"/>
              <a:t>			</a:t>
            </a:r>
            <a:endParaRPr lang="en-US" alt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Low-Income Discount Rulemaking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en-US" sz="2400" u="sng" dirty="0" smtClean="0"/>
              <a:t>Purpose</a:t>
            </a:r>
          </a:p>
          <a:p>
            <a:pPr marL="457200" lvl="2" indent="0">
              <a:buNone/>
              <a:defRPr/>
            </a:pPr>
            <a:r>
              <a:rPr lang="en-US" sz="2000" dirty="0" smtClean="0"/>
              <a:t>Standardize </a:t>
            </a:r>
            <a:r>
              <a:rPr lang="en-US" sz="2000" dirty="0"/>
              <a:t>Low-Income </a:t>
            </a:r>
            <a:r>
              <a:rPr lang="en-US" sz="2000" dirty="0" smtClean="0"/>
              <a:t>Programs</a:t>
            </a:r>
          </a:p>
          <a:p>
            <a:pPr marL="800100" lvl="2">
              <a:buFont typeface="Arial" panose="020B0604020202020204" pitchFamily="34" charset="0"/>
              <a:buChar char="-"/>
              <a:defRPr/>
            </a:pPr>
            <a:r>
              <a:rPr lang="en-US" sz="1600" dirty="0" smtClean="0"/>
              <a:t>Called for in 2010 Water Action Plan</a:t>
            </a:r>
            <a:endParaRPr lang="en-US" sz="1600" dirty="0"/>
          </a:p>
          <a:p>
            <a:pPr marL="57150" indent="0">
              <a:buNone/>
              <a:defRPr/>
            </a:pPr>
            <a:endParaRPr lang="en-US" sz="1200" dirty="0"/>
          </a:p>
          <a:p>
            <a:pPr marL="57150" indent="0">
              <a:buNone/>
              <a:defRPr/>
            </a:pPr>
            <a:r>
              <a:rPr lang="en-US" sz="2400" u="sng" dirty="0" smtClean="0"/>
              <a:t>Goals</a:t>
            </a:r>
            <a:endParaRPr lang="en-US" sz="2400" u="sng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Simplify programs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Uniform discounts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Address burden of increasing rates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Easy to understand for Low-Income Customers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457200" lvl="1" indent="0">
              <a:buNone/>
              <a:defRPr/>
            </a:pPr>
            <a:r>
              <a:rPr lang="en-US" altLang="en-US" sz="2000" dirty="0" smtClean="0">
                <a:solidFill>
                  <a:schemeClr val="accent2"/>
                </a:solidFill>
              </a:rPr>
              <a:t>		   Rulemaking release date expected in 2016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sz="2000" dirty="0"/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marL="57150" indent="0"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295400" y="5390248"/>
            <a:ext cx="990600" cy="452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EEC100252E44FB9BACF31BCC995F3" ma:contentTypeVersion="0" ma:contentTypeDescription="Create a new document." ma:contentTypeScope="" ma:versionID="5a3a5c87dd7c008eefae3395ffc495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3FBD8B-5B94-4C35-8AFD-78AD666F6A97}"/>
</file>

<file path=customXml/itemProps2.xml><?xml version="1.0" encoding="utf-8"?>
<ds:datastoreItem xmlns:ds="http://schemas.openxmlformats.org/officeDocument/2006/customXml" ds:itemID="{8B594AF5-FA79-4EB4-B26F-A4D1B9FA6A9F}"/>
</file>

<file path=customXml/itemProps3.xml><?xml version="1.0" encoding="utf-8"?>
<ds:datastoreItem xmlns:ds="http://schemas.openxmlformats.org/officeDocument/2006/customXml" ds:itemID="{6E8DF0F9-DF3E-47A2-9674-779EFBCF4D3F}"/>
</file>

<file path=docProps/app.xml><?xml version="1.0" encoding="utf-8"?>
<Properties xmlns="http://schemas.openxmlformats.org/officeDocument/2006/extended-properties" xmlns:vt="http://schemas.openxmlformats.org/officeDocument/2006/docPropsVTypes">
  <TotalTime>9328</TotalTime>
  <Words>275</Words>
  <Application>Microsoft Office PowerPoint</Application>
  <PresentationFormat>On-screen Show (4:3)</PresentationFormat>
  <Paragraphs>128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Topics</vt:lpstr>
      <vt:lpstr>California Remains in a Drought</vt:lpstr>
      <vt:lpstr>Reservoir Storage (As of July 11, 2016)</vt:lpstr>
      <vt:lpstr>PowerPoint Presentation</vt:lpstr>
      <vt:lpstr>PowerPoint Presentation</vt:lpstr>
      <vt:lpstr>Outlook: 2017</vt:lpstr>
      <vt:lpstr>PowerPoint Presentation</vt:lpstr>
      <vt:lpstr>Low-Income Discount Rulemaking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Terrie Prosper</dc:creator>
  <cp:lastModifiedBy>Zaida Amaya</cp:lastModifiedBy>
  <cp:revision>395</cp:revision>
  <cp:lastPrinted>2016-07-13T23:17:45Z</cp:lastPrinted>
  <dcterms:created xsi:type="dcterms:W3CDTF">2008-01-28T17:28:34Z</dcterms:created>
  <dcterms:modified xsi:type="dcterms:W3CDTF">2016-07-18T18:33:13Z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0x0101000BFEEC100252E44FB9BACF31BCC995F3</vt:lpwstr>
  </property>
</Properties>
</file>