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413" r:id="rId5"/>
    <p:sldId id="429" r:id="rId6"/>
    <p:sldId id="435" r:id="rId7"/>
    <p:sldId id="438" r:id="rId8"/>
    <p:sldId id="431" r:id="rId9"/>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20">
          <p15:clr>
            <a:srgbClr val="A4A3A4"/>
          </p15:clr>
        </p15:guide>
        <p15:guide id="4" pos="220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bbs, Syreeta" initials="G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99B"/>
    <a:srgbClr val="E8E6C6"/>
    <a:srgbClr val="51DE61"/>
    <a:srgbClr val="FFCC99"/>
    <a:srgbClr val="59EDD1"/>
    <a:srgbClr val="FF0000"/>
    <a:srgbClr val="3333FF"/>
    <a:srgbClr val="333399"/>
    <a:srgbClr val="DDDD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9" autoAdjust="0"/>
    <p:restoredTop sz="86055" autoAdjust="0"/>
  </p:normalViewPr>
  <p:slideViewPr>
    <p:cSldViewPr>
      <p:cViewPr varScale="1">
        <p:scale>
          <a:sx n="79" d="100"/>
          <a:sy n="79" d="100"/>
        </p:scale>
        <p:origin x="874" y="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150" y="-102"/>
      </p:cViewPr>
      <p:guideLst>
        <p:guide orient="horz" pos="2928"/>
        <p:guide pos="2208"/>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7142" cy="463706"/>
          </a:xfrm>
          <a:prstGeom prst="rect">
            <a:avLst/>
          </a:prstGeom>
        </p:spPr>
        <p:txBody>
          <a:bodyPr vert="horz" lIns="92873" tIns="46437" rIns="92873" bIns="46437" rtlCol="0"/>
          <a:lstStyle>
            <a:lvl1pPr algn="l">
              <a:defRPr sz="1200"/>
            </a:lvl1pPr>
          </a:lstStyle>
          <a:p>
            <a:pPr>
              <a:defRPr/>
            </a:pPr>
            <a:endParaRPr lang="en-US" dirty="0"/>
          </a:p>
        </p:txBody>
      </p:sp>
      <p:sp>
        <p:nvSpPr>
          <p:cNvPr id="3" name="Date Placeholder 2"/>
          <p:cNvSpPr>
            <a:spLocks noGrp="1"/>
          </p:cNvSpPr>
          <p:nvPr>
            <p:ph type="dt" sz="quarter" idx="1"/>
          </p:nvPr>
        </p:nvSpPr>
        <p:spPr>
          <a:xfrm>
            <a:off x="3956313" y="1"/>
            <a:ext cx="3027142" cy="463706"/>
          </a:xfrm>
          <a:prstGeom prst="rect">
            <a:avLst/>
          </a:prstGeom>
        </p:spPr>
        <p:txBody>
          <a:bodyPr vert="horz" lIns="92873" tIns="46437" rIns="92873" bIns="46437" rtlCol="0"/>
          <a:lstStyle>
            <a:lvl1pPr algn="r">
              <a:defRPr sz="1200"/>
            </a:lvl1pPr>
          </a:lstStyle>
          <a:p>
            <a:pPr>
              <a:defRPr/>
            </a:pPr>
            <a:fld id="{EB499BAC-35D5-45CA-94F6-542EF6B3D240}" type="datetimeFigureOut">
              <a:rPr lang="en-US"/>
              <a:pPr>
                <a:defRPr/>
              </a:pPr>
              <a:t>9/6/2019</a:t>
            </a:fld>
            <a:endParaRPr lang="en-US" dirty="0"/>
          </a:p>
        </p:txBody>
      </p:sp>
      <p:sp>
        <p:nvSpPr>
          <p:cNvPr id="4" name="Footer Placeholder 3"/>
          <p:cNvSpPr>
            <a:spLocks noGrp="1"/>
          </p:cNvSpPr>
          <p:nvPr>
            <p:ph type="ftr" sz="quarter" idx="2"/>
          </p:nvPr>
        </p:nvSpPr>
        <p:spPr>
          <a:xfrm>
            <a:off x="1" y="8805739"/>
            <a:ext cx="3027142" cy="463706"/>
          </a:xfrm>
          <a:prstGeom prst="rect">
            <a:avLst/>
          </a:prstGeom>
        </p:spPr>
        <p:txBody>
          <a:bodyPr vert="horz" lIns="92873" tIns="46437" rIns="92873" bIns="46437"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56313" y="8805739"/>
            <a:ext cx="3027142" cy="463706"/>
          </a:xfrm>
          <a:prstGeom prst="rect">
            <a:avLst/>
          </a:prstGeom>
        </p:spPr>
        <p:txBody>
          <a:bodyPr vert="horz" lIns="92873" tIns="46437" rIns="92873" bIns="46437" rtlCol="0" anchor="b"/>
          <a:lstStyle>
            <a:lvl1pPr algn="r">
              <a:defRPr sz="1200"/>
            </a:lvl1pPr>
          </a:lstStyle>
          <a:p>
            <a:pPr>
              <a:defRPr/>
            </a:pPr>
            <a:fld id="{AB63B67E-863C-4D2D-9307-228C170A00A4}" type="slidenum">
              <a:rPr lang="en-US"/>
              <a:pPr>
                <a:defRPr/>
              </a:pPr>
              <a:t>‹#›</a:t>
            </a:fld>
            <a:endParaRPr lang="en-US" dirty="0"/>
          </a:p>
        </p:txBody>
      </p:sp>
    </p:spTree>
    <p:extLst>
      <p:ext uri="{BB962C8B-B14F-4D97-AF65-F5344CB8AC3E}">
        <p14:creationId xmlns:p14="http://schemas.microsoft.com/office/powerpoint/2010/main" val="3234810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1"/>
            <a:ext cx="3027142" cy="463706"/>
          </a:xfrm>
          <a:prstGeom prst="rect">
            <a:avLst/>
          </a:prstGeom>
          <a:noFill/>
          <a:ln>
            <a:noFill/>
          </a:ln>
          <a:effectLst/>
        </p:spPr>
        <p:txBody>
          <a:bodyPr vert="horz" wrap="square" lIns="92873" tIns="46437" rIns="92873" bIns="46437" numCol="1" anchor="t" anchorCtr="0" compatLnSpc="1">
            <a:prstTxWarp prst="textNoShape">
              <a:avLst/>
            </a:prstTxWarp>
          </a:bodyPr>
          <a:lstStyle>
            <a:lvl1pPr>
              <a:defRPr sz="1200">
                <a:cs typeface="+mn-cs"/>
              </a:defRPr>
            </a:lvl1pPr>
          </a:lstStyle>
          <a:p>
            <a:pPr>
              <a:defRPr/>
            </a:pPr>
            <a:endParaRPr lang="en-US" dirty="0"/>
          </a:p>
        </p:txBody>
      </p:sp>
      <p:sp>
        <p:nvSpPr>
          <p:cNvPr id="21507" name="Rectangle 3"/>
          <p:cNvSpPr>
            <a:spLocks noGrp="1" noChangeArrowheads="1"/>
          </p:cNvSpPr>
          <p:nvPr>
            <p:ph type="dt" idx="1"/>
          </p:nvPr>
        </p:nvSpPr>
        <p:spPr bwMode="auto">
          <a:xfrm>
            <a:off x="3956313" y="1"/>
            <a:ext cx="3027142" cy="463706"/>
          </a:xfrm>
          <a:prstGeom prst="rect">
            <a:avLst/>
          </a:prstGeom>
          <a:noFill/>
          <a:ln>
            <a:noFill/>
          </a:ln>
          <a:effectLst/>
        </p:spPr>
        <p:txBody>
          <a:bodyPr vert="horz" wrap="square" lIns="92873" tIns="46437" rIns="92873" bIns="46437" numCol="1" anchor="t" anchorCtr="0" compatLnSpc="1">
            <a:prstTxWarp prst="textNoShape">
              <a:avLst/>
            </a:prstTxWarp>
          </a:bodyPr>
          <a:lstStyle>
            <a:lvl1pPr algn="r">
              <a:defRPr sz="1200">
                <a:cs typeface="+mn-cs"/>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698810" y="4403647"/>
            <a:ext cx="5587381" cy="4171794"/>
          </a:xfrm>
          <a:prstGeom prst="rect">
            <a:avLst/>
          </a:prstGeom>
          <a:noFill/>
          <a:ln>
            <a:noFill/>
          </a:ln>
          <a:effectLst/>
        </p:spPr>
        <p:txBody>
          <a:bodyPr vert="horz" wrap="square" lIns="92873" tIns="46437" rIns="92873" bIns="4643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1" y="8805739"/>
            <a:ext cx="3027142" cy="463706"/>
          </a:xfrm>
          <a:prstGeom prst="rect">
            <a:avLst/>
          </a:prstGeom>
          <a:noFill/>
          <a:ln>
            <a:noFill/>
          </a:ln>
          <a:effectLst/>
        </p:spPr>
        <p:txBody>
          <a:bodyPr vert="horz" wrap="square" lIns="92873" tIns="46437" rIns="92873" bIns="46437" numCol="1" anchor="b" anchorCtr="0" compatLnSpc="1">
            <a:prstTxWarp prst="textNoShape">
              <a:avLst/>
            </a:prstTxWarp>
          </a:bodyPr>
          <a:lstStyle>
            <a:lvl1pPr>
              <a:defRPr sz="1200">
                <a:cs typeface="+mn-cs"/>
              </a:defRPr>
            </a:lvl1pPr>
          </a:lstStyle>
          <a:p>
            <a:pPr>
              <a:defRPr/>
            </a:pPr>
            <a:endParaRPr lang="en-US" dirty="0"/>
          </a:p>
        </p:txBody>
      </p:sp>
      <p:sp>
        <p:nvSpPr>
          <p:cNvPr id="21511" name="Rectangle 7"/>
          <p:cNvSpPr>
            <a:spLocks noGrp="1" noChangeArrowheads="1"/>
          </p:cNvSpPr>
          <p:nvPr>
            <p:ph type="sldNum" sz="quarter" idx="5"/>
          </p:nvPr>
        </p:nvSpPr>
        <p:spPr bwMode="auto">
          <a:xfrm>
            <a:off x="3956313" y="8805739"/>
            <a:ext cx="3027142" cy="463706"/>
          </a:xfrm>
          <a:prstGeom prst="rect">
            <a:avLst/>
          </a:prstGeom>
          <a:noFill/>
          <a:ln>
            <a:noFill/>
          </a:ln>
          <a:effectLst/>
        </p:spPr>
        <p:txBody>
          <a:bodyPr vert="horz" wrap="square" lIns="92873" tIns="46437" rIns="92873" bIns="46437" numCol="1" anchor="b" anchorCtr="0" compatLnSpc="1">
            <a:prstTxWarp prst="textNoShape">
              <a:avLst/>
            </a:prstTxWarp>
          </a:bodyPr>
          <a:lstStyle>
            <a:lvl1pPr algn="r">
              <a:defRPr sz="1200">
                <a:cs typeface="+mn-cs"/>
              </a:defRPr>
            </a:lvl1pPr>
          </a:lstStyle>
          <a:p>
            <a:pPr>
              <a:defRPr/>
            </a:pPr>
            <a:fld id="{81201472-7E79-488F-8DA1-E6A9A0EA1CC8}" type="slidenum">
              <a:rPr lang="en-US"/>
              <a:pPr>
                <a:defRPr/>
              </a:pPr>
              <a:t>‹#›</a:t>
            </a:fld>
            <a:endParaRPr lang="en-US" dirty="0"/>
          </a:p>
        </p:txBody>
      </p:sp>
    </p:spTree>
    <p:extLst>
      <p:ext uri="{BB962C8B-B14F-4D97-AF65-F5344CB8AC3E}">
        <p14:creationId xmlns:p14="http://schemas.microsoft.com/office/powerpoint/2010/main" val="33422376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201472-7E79-488F-8DA1-E6A9A0EA1CC8}" type="slidenum">
              <a:rPr lang="en-US" smtClean="0"/>
              <a:pPr>
                <a:defRPr/>
              </a:pPr>
              <a:t>2</a:t>
            </a:fld>
            <a:endParaRPr lang="en-US" dirty="0"/>
          </a:p>
        </p:txBody>
      </p:sp>
    </p:spTree>
    <p:extLst>
      <p:ext uri="{BB962C8B-B14F-4D97-AF65-F5344CB8AC3E}">
        <p14:creationId xmlns:p14="http://schemas.microsoft.com/office/powerpoint/2010/main" val="3742808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D.16-11-022 p.32 </a:t>
            </a:r>
          </a:p>
        </p:txBody>
      </p:sp>
      <p:sp>
        <p:nvSpPr>
          <p:cNvPr id="4" name="Slide Number Placeholder 3"/>
          <p:cNvSpPr>
            <a:spLocks noGrp="1"/>
          </p:cNvSpPr>
          <p:nvPr>
            <p:ph type="sldNum" sz="quarter" idx="10"/>
          </p:nvPr>
        </p:nvSpPr>
        <p:spPr/>
        <p:txBody>
          <a:bodyPr/>
          <a:lstStyle/>
          <a:p>
            <a:pPr>
              <a:defRPr/>
            </a:pPr>
            <a:fld id="{81201472-7E79-488F-8DA1-E6A9A0EA1CC8}" type="slidenum">
              <a:rPr lang="en-US" smtClean="0"/>
              <a:pPr>
                <a:defRPr/>
              </a:pPr>
              <a:t>4</a:t>
            </a:fld>
            <a:endParaRPr lang="en-US" dirty="0"/>
          </a:p>
        </p:txBody>
      </p:sp>
    </p:spTree>
    <p:extLst>
      <p:ext uri="{BB962C8B-B14F-4D97-AF65-F5344CB8AC3E}">
        <p14:creationId xmlns:p14="http://schemas.microsoft.com/office/powerpoint/2010/main" val="3736504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ts val="1800"/>
              </a:spcBef>
              <a:spcAft>
                <a:spcPct val="0"/>
              </a:spcAft>
              <a:buClrTx/>
              <a:buSzTx/>
              <a:buFontTx/>
              <a:buNone/>
              <a:tabLst/>
              <a:defRPr/>
            </a:pPr>
            <a:r>
              <a:rPr lang="en-US" sz="1600" dirty="0"/>
              <a:t>1. </a:t>
            </a:r>
            <a:r>
              <a:rPr lang="en-US" sz="1600" kern="1200" dirty="0">
                <a:solidFill>
                  <a:schemeClr val="tx1"/>
                </a:solidFill>
                <a:effectLst/>
                <a:latin typeface="Arial" charset="0"/>
                <a:ea typeface="+mn-ea"/>
                <a:cs typeface="+mn-cs"/>
              </a:rPr>
              <a:t>and the consultant is on track to issue a draft this fall and complete the study by EOY.  </a:t>
            </a:r>
            <a:endParaRPr lang="en-US" sz="1600" dirty="0"/>
          </a:p>
          <a:p>
            <a:r>
              <a:rPr lang="en-US" sz="1200" kern="1200" dirty="0">
                <a:solidFill>
                  <a:schemeClr val="tx1"/>
                </a:solidFill>
                <a:effectLst/>
                <a:latin typeface="Arial" charset="0"/>
                <a:ea typeface="+mn-ea"/>
                <a:cs typeface="+mn-cs"/>
              </a:rPr>
              <a:t>Consultant - Research Into Action</a:t>
            </a:r>
          </a:p>
          <a:p>
            <a:r>
              <a:rPr lang="en-US" sz="1200" kern="1200" dirty="0">
                <a:solidFill>
                  <a:schemeClr val="tx1"/>
                </a:solidFill>
                <a:effectLst/>
                <a:latin typeface="Arial" charset="0"/>
                <a:ea typeface="+mn-ea"/>
                <a:cs typeface="+mn-cs"/>
              </a:rPr>
              <a:t>Contracted under - SCE</a:t>
            </a:r>
          </a:p>
          <a:p>
            <a:r>
              <a:rPr lang="en-US" sz="1200" kern="1200" dirty="0">
                <a:solidFill>
                  <a:schemeClr val="tx1"/>
                </a:solidFill>
                <a:effectLst/>
                <a:latin typeface="Arial" charset="0"/>
                <a:ea typeface="+mn-ea"/>
                <a:cs typeface="+mn-cs"/>
              </a:rPr>
              <a:t>Next w/s opportunity- </a:t>
            </a:r>
            <a:r>
              <a:rPr lang="en-US" sz="1200" kern="1200" dirty="0" err="1">
                <a:solidFill>
                  <a:schemeClr val="tx1"/>
                </a:solidFill>
                <a:effectLst/>
                <a:latin typeface="Arial" charset="0"/>
                <a:ea typeface="+mn-ea"/>
                <a:cs typeface="+mn-cs"/>
              </a:rPr>
              <a:t>fall’ish</a:t>
            </a:r>
            <a:r>
              <a:rPr lang="en-US" sz="1200" kern="1200" dirty="0">
                <a:solidFill>
                  <a:schemeClr val="tx1"/>
                </a:solidFill>
                <a:effectLst/>
                <a:latin typeface="Arial" charset="0"/>
                <a:ea typeface="+mn-ea"/>
                <a:cs typeface="+mn-cs"/>
              </a:rPr>
              <a:t> 2019 once the draft report becomes available </a:t>
            </a:r>
          </a:p>
          <a:p>
            <a:pPr>
              <a:spcBef>
                <a:spcPts val="1800"/>
              </a:spcBef>
            </a:pPr>
            <a:endParaRPr lang="en-US" sz="1600" b="1" dirty="0"/>
          </a:p>
          <a:p>
            <a:pPr>
              <a:spcBef>
                <a:spcPts val="1800"/>
              </a:spcBef>
            </a:pPr>
            <a:r>
              <a:rPr lang="en-US" sz="1600" b="1" dirty="0"/>
              <a:t>Study Topic Examine: </a:t>
            </a:r>
          </a:p>
          <a:p>
            <a:pPr lvl="1"/>
            <a:r>
              <a:rPr lang="en-US" dirty="0"/>
              <a:t>1. Eligibility and participation barriers for the CARE Program </a:t>
            </a:r>
          </a:p>
          <a:p>
            <a:pPr lvl="1"/>
            <a:r>
              <a:rPr lang="en-US" dirty="0"/>
              <a:t>2. Impacts of ESA measures on household health, comfort, and safety</a:t>
            </a:r>
          </a:p>
          <a:p>
            <a:pPr lvl="1"/>
            <a:r>
              <a:rPr lang="en-US" dirty="0"/>
              <a:t>3. Hardships experienced by households that rely on alternative fuels</a:t>
            </a:r>
          </a:p>
          <a:p>
            <a:pPr lvl="1"/>
            <a:r>
              <a:rPr lang="en-US" dirty="0"/>
              <a:t>4. Hardships experienced by households in areas of poor electricity reliability </a:t>
            </a:r>
          </a:p>
          <a:p>
            <a:pPr marL="0" indent="0">
              <a:buNone/>
            </a:pPr>
            <a:endParaRPr lang="en-US" sz="1600" dirty="0"/>
          </a:p>
          <a:p>
            <a:r>
              <a:rPr lang="en-US" sz="1600" b="1" dirty="0"/>
              <a:t>Activity:</a:t>
            </a:r>
          </a:p>
          <a:p>
            <a:pPr lvl="1"/>
            <a:r>
              <a:rPr lang="en-US" sz="1600" dirty="0">
                <a:ea typeface="+mn-ea"/>
                <a:cs typeface="+mn-cs"/>
              </a:rPr>
              <a:t>1. Public</a:t>
            </a:r>
            <a:r>
              <a:rPr lang="en-US" sz="1600" b="1" dirty="0">
                <a:ea typeface="+mn-ea"/>
                <a:cs typeface="+mn-cs"/>
              </a:rPr>
              <a:t> </a:t>
            </a:r>
            <a:r>
              <a:rPr lang="en-US" sz="1600" dirty="0"/>
              <a:t>Stakeholder Engagement Webinar - May 19, 2017 </a:t>
            </a:r>
          </a:p>
          <a:p>
            <a:pPr lvl="1"/>
            <a:r>
              <a:rPr lang="en-US" sz="1600" dirty="0"/>
              <a:t>2. Draft Research Plan Webinar – May 29, 2018 </a:t>
            </a:r>
          </a:p>
          <a:p>
            <a:pPr lvl="1"/>
            <a:r>
              <a:rPr lang="en-US" sz="1600" dirty="0"/>
              <a:t>3. Final Research Plan -  June 2018</a:t>
            </a:r>
          </a:p>
          <a:p>
            <a:pPr lvl="1"/>
            <a:r>
              <a:rPr lang="en-US" sz="1600" dirty="0"/>
              <a:t>4. Draft Report Anticipated  - September 2019 </a:t>
            </a:r>
          </a:p>
          <a:p>
            <a:pPr lvl="1"/>
            <a:r>
              <a:rPr lang="en-US" sz="1600" dirty="0"/>
              <a:t>5. Final Report Anticipated - November 2019</a:t>
            </a:r>
          </a:p>
          <a:p>
            <a:endParaRPr lang="en-US" dirty="0"/>
          </a:p>
          <a:p>
            <a:r>
              <a:rPr lang="en-US" b="1" dirty="0"/>
              <a:t>Current Activity </a:t>
            </a:r>
          </a:p>
          <a:p>
            <a:r>
              <a:rPr lang="en-US" b="0" dirty="0"/>
              <a:t>        1. survey instrument development for upcoming contractor and CBO interview (via phone and focus groups)</a:t>
            </a:r>
          </a:p>
        </p:txBody>
      </p:sp>
      <p:sp>
        <p:nvSpPr>
          <p:cNvPr id="4" name="Slide Number Placeholder 3"/>
          <p:cNvSpPr>
            <a:spLocks noGrp="1"/>
          </p:cNvSpPr>
          <p:nvPr>
            <p:ph type="sldNum" sz="quarter" idx="10"/>
          </p:nvPr>
        </p:nvSpPr>
        <p:spPr/>
        <p:txBody>
          <a:bodyPr/>
          <a:lstStyle/>
          <a:p>
            <a:pPr>
              <a:defRPr/>
            </a:pPr>
            <a:fld id="{81201472-7E79-488F-8DA1-E6A9A0EA1CC8}" type="slidenum">
              <a:rPr lang="en-US" smtClean="0"/>
              <a:pPr>
                <a:defRPr/>
              </a:pPr>
              <a:t>5</a:t>
            </a:fld>
            <a:endParaRPr lang="en-US" dirty="0"/>
          </a:p>
        </p:txBody>
      </p:sp>
    </p:spTree>
    <p:extLst>
      <p:ext uri="{BB962C8B-B14F-4D97-AF65-F5344CB8AC3E}">
        <p14:creationId xmlns:p14="http://schemas.microsoft.com/office/powerpoint/2010/main" val="3742808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C726931C-1377-49BA-AF03-A7609034055A}" type="slidenum">
              <a:rPr lang="en-US"/>
              <a:pPr>
                <a:defRPr/>
              </a:pPr>
              <a:t>‹#›</a:t>
            </a:fld>
            <a:endParaRPr lang="en-US" dirty="0"/>
          </a:p>
        </p:txBody>
      </p:sp>
    </p:spTree>
    <p:extLst>
      <p:ext uri="{BB962C8B-B14F-4D97-AF65-F5344CB8AC3E}">
        <p14:creationId xmlns:p14="http://schemas.microsoft.com/office/powerpoint/2010/main" val="1760622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1FA25599-B5C0-4B94-BD8E-DAAB1B041BFF}" type="slidenum">
              <a:rPr lang="en-US"/>
              <a:pPr>
                <a:defRPr/>
              </a:pPr>
              <a:t>‹#›</a:t>
            </a:fld>
            <a:endParaRPr lang="en-US" dirty="0"/>
          </a:p>
        </p:txBody>
      </p:sp>
    </p:spTree>
    <p:extLst>
      <p:ext uri="{BB962C8B-B14F-4D97-AF65-F5344CB8AC3E}">
        <p14:creationId xmlns:p14="http://schemas.microsoft.com/office/powerpoint/2010/main" val="1350972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60FBBA70-8B4A-4CFE-BFB6-2E3EE9C12928}" type="slidenum">
              <a:rPr lang="en-US"/>
              <a:pPr>
                <a:defRPr/>
              </a:pPr>
              <a:t>‹#›</a:t>
            </a:fld>
            <a:endParaRPr lang="en-US" dirty="0"/>
          </a:p>
        </p:txBody>
      </p:sp>
    </p:spTree>
    <p:extLst>
      <p:ext uri="{BB962C8B-B14F-4D97-AF65-F5344CB8AC3E}">
        <p14:creationId xmlns:p14="http://schemas.microsoft.com/office/powerpoint/2010/main" val="1084785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D4F7FEFB-6D41-4D50-8117-DBC37DC0DD79}" type="slidenum">
              <a:rPr lang="en-US"/>
              <a:pPr>
                <a:defRPr/>
              </a:pPr>
              <a:t>‹#›</a:t>
            </a:fld>
            <a:endParaRPr lang="en-US" dirty="0"/>
          </a:p>
        </p:txBody>
      </p:sp>
    </p:spTree>
    <p:extLst>
      <p:ext uri="{BB962C8B-B14F-4D97-AF65-F5344CB8AC3E}">
        <p14:creationId xmlns:p14="http://schemas.microsoft.com/office/powerpoint/2010/main" val="1616441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CC2AFB16-6E95-4033-926B-13AF11579DF9}" type="slidenum">
              <a:rPr lang="en-US"/>
              <a:pPr>
                <a:defRPr/>
              </a:pPr>
              <a:t>‹#›</a:t>
            </a:fld>
            <a:endParaRPr lang="en-US" dirty="0"/>
          </a:p>
        </p:txBody>
      </p:sp>
    </p:spTree>
    <p:extLst>
      <p:ext uri="{BB962C8B-B14F-4D97-AF65-F5344CB8AC3E}">
        <p14:creationId xmlns:p14="http://schemas.microsoft.com/office/powerpoint/2010/main" val="317140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3898EE00-E70C-4C6E-A16F-684C0E9E967E}" type="slidenum">
              <a:rPr lang="en-US"/>
              <a:pPr>
                <a:defRPr/>
              </a:pPr>
              <a:t>‹#›</a:t>
            </a:fld>
            <a:endParaRPr lang="en-US" dirty="0"/>
          </a:p>
        </p:txBody>
      </p:sp>
    </p:spTree>
    <p:extLst>
      <p:ext uri="{BB962C8B-B14F-4D97-AF65-F5344CB8AC3E}">
        <p14:creationId xmlns:p14="http://schemas.microsoft.com/office/powerpoint/2010/main" val="2777954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9EB277E2-880C-471F-80A7-238333063387}" type="slidenum">
              <a:rPr lang="en-US"/>
              <a:pPr>
                <a:defRPr/>
              </a:pPr>
              <a:t>‹#›</a:t>
            </a:fld>
            <a:endParaRPr lang="en-US" dirty="0"/>
          </a:p>
        </p:txBody>
      </p:sp>
    </p:spTree>
    <p:extLst>
      <p:ext uri="{BB962C8B-B14F-4D97-AF65-F5344CB8AC3E}">
        <p14:creationId xmlns:p14="http://schemas.microsoft.com/office/powerpoint/2010/main" val="866927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DCD4EF1E-6950-4B96-B249-F152A81598ED}" type="slidenum">
              <a:rPr lang="en-US"/>
              <a:pPr>
                <a:defRPr/>
              </a:pPr>
              <a:t>‹#›</a:t>
            </a:fld>
            <a:endParaRPr lang="en-US" dirty="0"/>
          </a:p>
        </p:txBody>
      </p:sp>
    </p:spTree>
    <p:extLst>
      <p:ext uri="{BB962C8B-B14F-4D97-AF65-F5344CB8AC3E}">
        <p14:creationId xmlns:p14="http://schemas.microsoft.com/office/powerpoint/2010/main" val="156873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2A64ECB6-59E4-47CC-A335-BDB0C4CB8CFE}" type="slidenum">
              <a:rPr lang="en-US"/>
              <a:pPr>
                <a:defRPr/>
              </a:pPr>
              <a:t>‹#›</a:t>
            </a:fld>
            <a:endParaRPr lang="en-US" dirty="0"/>
          </a:p>
        </p:txBody>
      </p:sp>
    </p:spTree>
    <p:extLst>
      <p:ext uri="{BB962C8B-B14F-4D97-AF65-F5344CB8AC3E}">
        <p14:creationId xmlns:p14="http://schemas.microsoft.com/office/powerpoint/2010/main" val="112405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8"/>
          <p:cNvSpPr>
            <a:spLocks noGrp="1" noChangeArrowheads="1"/>
          </p:cNvSpPr>
          <p:nvPr>
            <p:ph type="sldNum" sz="quarter" idx="12"/>
          </p:nvPr>
        </p:nvSpPr>
        <p:spPr>
          <a:ln/>
        </p:spPr>
        <p:txBody>
          <a:bodyPr/>
          <a:lstStyle>
            <a:lvl1pPr>
              <a:defRPr/>
            </a:lvl1pPr>
          </a:lstStyle>
          <a:p>
            <a:pPr>
              <a:defRPr/>
            </a:pPr>
            <a:fld id="{0E7EA253-E087-4E4E-BF63-8189E61BE02B}" type="slidenum">
              <a:rPr lang="en-US"/>
              <a:pPr>
                <a:defRPr/>
              </a:pPr>
              <a:t>‹#›</a:t>
            </a:fld>
            <a:endParaRPr lang="en-US" dirty="0"/>
          </a:p>
        </p:txBody>
      </p:sp>
    </p:spTree>
    <p:extLst>
      <p:ext uri="{BB962C8B-B14F-4D97-AF65-F5344CB8AC3E}">
        <p14:creationId xmlns:p14="http://schemas.microsoft.com/office/powerpoint/2010/main" val="3722888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F431A908-05A7-4427-9700-BB19730561F9}" type="slidenum">
              <a:rPr lang="en-US"/>
              <a:pPr>
                <a:defRPr/>
              </a:pPr>
              <a:t>‹#›</a:t>
            </a:fld>
            <a:endParaRPr lang="en-US" dirty="0"/>
          </a:p>
        </p:txBody>
      </p:sp>
    </p:spTree>
    <p:extLst>
      <p:ext uri="{BB962C8B-B14F-4D97-AF65-F5344CB8AC3E}">
        <p14:creationId xmlns:p14="http://schemas.microsoft.com/office/powerpoint/2010/main" val="4061169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7968CA90-D39C-488D-B7A4-F9231C3F5CF1}" type="slidenum">
              <a:rPr lang="en-US"/>
              <a:pPr>
                <a:defRPr/>
              </a:pPr>
              <a:t>‹#›</a:t>
            </a:fld>
            <a:endParaRPr lang="en-US" dirty="0"/>
          </a:p>
        </p:txBody>
      </p:sp>
    </p:spTree>
    <p:extLst>
      <p:ext uri="{BB962C8B-B14F-4D97-AF65-F5344CB8AC3E}">
        <p14:creationId xmlns:p14="http://schemas.microsoft.com/office/powerpoint/2010/main" val="2758582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_seal.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8382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2057400"/>
            <a:ext cx="8229600" cy="406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172200" y="6245225"/>
            <a:ext cx="19812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dirty="0"/>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fld id="{079C210A-D266-4365-8A05-5B886F95BC9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lang="en-US" sz="2400" b="1" kern="1200" dirty="0">
          <a:solidFill>
            <a:srgbClr val="3333FF"/>
          </a:solidFill>
          <a:latin typeface="Arial" charset="0"/>
          <a:ea typeface="+mn-ea"/>
          <a:cs typeface="Arial" charset="0"/>
        </a:defRPr>
      </a:lvl1pPr>
      <a:lvl2pPr algn="ctr" rtl="0" eaLnBrk="0" fontAlgn="base" hangingPunct="0">
        <a:spcBef>
          <a:spcPct val="0"/>
        </a:spcBef>
        <a:spcAft>
          <a:spcPct val="0"/>
        </a:spcAft>
        <a:defRPr sz="2400" b="1">
          <a:solidFill>
            <a:srgbClr val="3333FF"/>
          </a:solidFill>
          <a:latin typeface="Arial" charset="0"/>
          <a:cs typeface="Arial" charset="0"/>
        </a:defRPr>
      </a:lvl2pPr>
      <a:lvl3pPr algn="ctr" rtl="0" eaLnBrk="0" fontAlgn="base" hangingPunct="0">
        <a:spcBef>
          <a:spcPct val="0"/>
        </a:spcBef>
        <a:spcAft>
          <a:spcPct val="0"/>
        </a:spcAft>
        <a:defRPr sz="2400" b="1">
          <a:solidFill>
            <a:srgbClr val="3333FF"/>
          </a:solidFill>
          <a:latin typeface="Arial" charset="0"/>
          <a:cs typeface="Arial" charset="0"/>
        </a:defRPr>
      </a:lvl3pPr>
      <a:lvl4pPr algn="ctr" rtl="0" eaLnBrk="0" fontAlgn="base" hangingPunct="0">
        <a:spcBef>
          <a:spcPct val="0"/>
        </a:spcBef>
        <a:spcAft>
          <a:spcPct val="0"/>
        </a:spcAft>
        <a:defRPr sz="2400" b="1">
          <a:solidFill>
            <a:srgbClr val="3333FF"/>
          </a:solidFill>
          <a:latin typeface="Arial" charset="0"/>
          <a:cs typeface="Arial" charset="0"/>
        </a:defRPr>
      </a:lvl4pPr>
      <a:lvl5pPr algn="ctr" rtl="0" eaLnBrk="0" fontAlgn="base" hangingPunct="0">
        <a:spcBef>
          <a:spcPct val="0"/>
        </a:spcBef>
        <a:spcAft>
          <a:spcPct val="0"/>
        </a:spcAft>
        <a:defRPr sz="2400" b="1">
          <a:solidFill>
            <a:srgbClr val="3333FF"/>
          </a:solidFill>
          <a:latin typeface="Arial" charset="0"/>
          <a:cs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76400"/>
            <a:ext cx="8153400" cy="2057400"/>
          </a:xfrm>
        </p:spPr>
        <p:txBody>
          <a:bodyPr>
            <a:normAutofit/>
          </a:bodyPr>
          <a:lstStyle/>
          <a:p>
            <a:br>
              <a:rPr lang="en-US" sz="3600" dirty="0">
                <a:solidFill>
                  <a:schemeClr val="accent1">
                    <a:lumMod val="75000"/>
                  </a:schemeClr>
                </a:solidFill>
              </a:rPr>
            </a:br>
            <a:r>
              <a:rPr lang="en-US" sz="4000" dirty="0">
                <a:solidFill>
                  <a:schemeClr val="accent2"/>
                </a:solidFill>
              </a:rPr>
              <a:t>ESA and CARE Program</a:t>
            </a:r>
            <a:br>
              <a:rPr lang="en-US" sz="4000" dirty="0">
                <a:solidFill>
                  <a:schemeClr val="accent2"/>
                </a:solidFill>
              </a:rPr>
            </a:br>
            <a:r>
              <a:rPr lang="en-US" sz="4000" dirty="0">
                <a:solidFill>
                  <a:schemeClr val="accent2"/>
                </a:solidFill>
              </a:rPr>
              <a:t>Proceeding Updates</a:t>
            </a:r>
          </a:p>
        </p:txBody>
      </p:sp>
      <p:sp>
        <p:nvSpPr>
          <p:cNvPr id="3" name="Subtitle 2"/>
          <p:cNvSpPr>
            <a:spLocks noGrp="1"/>
          </p:cNvSpPr>
          <p:nvPr>
            <p:ph type="subTitle" idx="1"/>
          </p:nvPr>
        </p:nvSpPr>
        <p:spPr>
          <a:xfrm>
            <a:off x="1257300" y="4343400"/>
            <a:ext cx="6743700" cy="1219200"/>
          </a:xfrm>
        </p:spPr>
        <p:txBody>
          <a:bodyPr>
            <a:normAutofit/>
          </a:bodyPr>
          <a:lstStyle/>
          <a:p>
            <a:r>
              <a:rPr lang="en-US" altLang="en-US" b="1" dirty="0"/>
              <a:t>Staff Briefing for the Low Income Oversight Board (LIOB) Meeting</a:t>
            </a:r>
            <a:endParaRPr lang="en-US" altLang="en-US" sz="2400" b="1" dirty="0"/>
          </a:p>
          <a:p>
            <a:r>
              <a:rPr lang="en-US" altLang="en-US" b="1" dirty="0"/>
              <a:t>September 16</a:t>
            </a:r>
            <a:r>
              <a:rPr lang="en-US" altLang="en-US" b="1" baseline="30000" dirty="0"/>
              <a:t>th</a:t>
            </a:r>
            <a:r>
              <a:rPr lang="en-US" altLang="en-US" b="1" dirty="0"/>
              <a:t>, 2019</a:t>
            </a:r>
          </a:p>
          <a:p>
            <a:endParaRPr lang="en-US" altLang="en-US" b="1" dirty="0">
              <a:solidFill>
                <a:schemeClr val="accent2"/>
              </a:solidFill>
            </a:endParaRPr>
          </a:p>
          <a:p>
            <a:endParaRPr lang="en-US" altLang="en-US" b="1" dirty="0">
              <a:solidFill>
                <a:schemeClr val="accent2"/>
              </a:solidFill>
            </a:endParaRPr>
          </a:p>
          <a:p>
            <a:endParaRPr lang="en-US" b="1" dirty="0"/>
          </a:p>
        </p:txBody>
      </p:sp>
      <p:sp>
        <p:nvSpPr>
          <p:cNvPr id="4" name="Slide Number Placeholder 3"/>
          <p:cNvSpPr>
            <a:spLocks noGrp="1"/>
          </p:cNvSpPr>
          <p:nvPr>
            <p:ph type="sldNum" sz="quarter" idx="12"/>
          </p:nvPr>
        </p:nvSpPr>
        <p:spPr/>
        <p:txBody>
          <a:bodyPr/>
          <a:lstStyle/>
          <a:p>
            <a:pPr>
              <a:defRPr/>
            </a:pPr>
            <a:fld id="{C726931C-1377-49BA-AF03-A7609034055A}" type="slidenum">
              <a:rPr lang="en-US" smtClean="0"/>
              <a:pPr>
                <a:defRPr/>
              </a:pPr>
              <a:t>1</a:t>
            </a:fld>
            <a:endParaRPr lang="en-US" dirty="0"/>
          </a:p>
        </p:txBody>
      </p:sp>
      <p:sp>
        <p:nvSpPr>
          <p:cNvPr id="5" name="Text Box 4"/>
          <p:cNvSpPr txBox="1">
            <a:spLocks noChangeArrowheads="1"/>
          </p:cNvSpPr>
          <p:nvPr/>
        </p:nvSpPr>
        <p:spPr bwMode="auto">
          <a:xfrm>
            <a:off x="1870075" y="5867400"/>
            <a:ext cx="5175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schemeClr val="accent2"/>
                </a:solidFill>
              </a:rPr>
              <a:t>Energy Division</a:t>
            </a:r>
          </a:p>
          <a:p>
            <a:pPr algn="ctr" eaLnBrk="1" hangingPunct="1">
              <a:spcBef>
                <a:spcPct val="0"/>
              </a:spcBef>
              <a:buFontTx/>
              <a:buNone/>
            </a:pPr>
            <a:r>
              <a:rPr lang="en-US" altLang="en-US" sz="1800" b="1" dirty="0">
                <a:solidFill>
                  <a:schemeClr val="accent2"/>
                </a:solidFill>
              </a:rPr>
              <a:t>California Public Utilities Commission (CPUC)</a:t>
            </a:r>
            <a:endParaRPr lang="en-US" altLang="en-US" sz="1800" dirty="0"/>
          </a:p>
        </p:txBody>
      </p:sp>
    </p:spTree>
    <p:extLst>
      <p:ext uri="{BB962C8B-B14F-4D97-AF65-F5344CB8AC3E}">
        <p14:creationId xmlns:p14="http://schemas.microsoft.com/office/powerpoint/2010/main" val="3687008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44058"/>
            <a:ext cx="8229600" cy="1066800"/>
          </a:xfrm>
          <a:solidFill>
            <a:schemeClr val="accent1">
              <a:lumMod val="60000"/>
              <a:lumOff val="40000"/>
            </a:schemeClr>
          </a:solidFill>
        </p:spPr>
        <p:txBody>
          <a:bodyPr/>
          <a:lstStyle/>
          <a:p>
            <a:pPr marL="342900" indent="-342900">
              <a:buFont typeface="Wingdings" panose="05000000000000000000" pitchFamily="2" charset="2"/>
              <a:buChar char="v"/>
            </a:pPr>
            <a:r>
              <a:rPr lang="en-US" dirty="0">
                <a:solidFill>
                  <a:schemeClr val="bg1"/>
                </a:solidFill>
              </a:rPr>
              <a:t>Low Income Needs Assessment </a:t>
            </a:r>
          </a:p>
        </p:txBody>
      </p:sp>
      <p:sp>
        <p:nvSpPr>
          <p:cNvPr id="4" name="Slide Number Placeholder 3"/>
          <p:cNvSpPr>
            <a:spLocks noGrp="1"/>
          </p:cNvSpPr>
          <p:nvPr>
            <p:ph type="sldNum" sz="quarter" idx="12"/>
          </p:nvPr>
        </p:nvSpPr>
        <p:spPr/>
        <p:txBody>
          <a:bodyPr/>
          <a:lstStyle/>
          <a:p>
            <a:pPr>
              <a:defRPr/>
            </a:pPr>
            <a:fld id="{CC2AFB16-6E95-4033-926B-13AF11579DF9}" type="slidenum">
              <a:rPr lang="en-US" smtClean="0"/>
              <a:pPr>
                <a:defRPr/>
              </a:pPr>
              <a:t>2</a:t>
            </a:fld>
            <a:endParaRPr lang="en-US" dirty="0"/>
          </a:p>
        </p:txBody>
      </p:sp>
      <p:sp>
        <p:nvSpPr>
          <p:cNvPr id="6" name="Title 1"/>
          <p:cNvSpPr txBox="1">
            <a:spLocks/>
          </p:cNvSpPr>
          <p:nvPr/>
        </p:nvSpPr>
        <p:spPr bwMode="auto">
          <a:xfrm>
            <a:off x="457200" y="1485106"/>
            <a:ext cx="8229600" cy="1066800"/>
          </a:xfrm>
          <a:prstGeom prst="rect">
            <a:avLst/>
          </a:prstGeom>
          <a:solidFill>
            <a:schemeClr val="accent1">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lang="en-US" sz="2400" b="1" kern="1200" dirty="0">
                <a:solidFill>
                  <a:srgbClr val="3333FF"/>
                </a:solidFill>
                <a:latin typeface="Arial" charset="0"/>
                <a:ea typeface="+mn-ea"/>
                <a:cs typeface="Arial" charset="0"/>
              </a:defRPr>
            </a:lvl1pPr>
            <a:lvl2pPr algn="ctr" rtl="0" eaLnBrk="0" fontAlgn="base" hangingPunct="0">
              <a:spcBef>
                <a:spcPct val="0"/>
              </a:spcBef>
              <a:spcAft>
                <a:spcPct val="0"/>
              </a:spcAft>
              <a:defRPr sz="2400" b="1">
                <a:solidFill>
                  <a:srgbClr val="3333FF"/>
                </a:solidFill>
                <a:latin typeface="Arial" charset="0"/>
                <a:cs typeface="Arial" charset="0"/>
              </a:defRPr>
            </a:lvl2pPr>
            <a:lvl3pPr algn="ctr" rtl="0" eaLnBrk="0" fontAlgn="base" hangingPunct="0">
              <a:spcBef>
                <a:spcPct val="0"/>
              </a:spcBef>
              <a:spcAft>
                <a:spcPct val="0"/>
              </a:spcAft>
              <a:defRPr sz="2400" b="1">
                <a:solidFill>
                  <a:srgbClr val="3333FF"/>
                </a:solidFill>
                <a:latin typeface="Arial" charset="0"/>
                <a:cs typeface="Arial" charset="0"/>
              </a:defRPr>
            </a:lvl3pPr>
            <a:lvl4pPr algn="ctr" rtl="0" eaLnBrk="0" fontAlgn="base" hangingPunct="0">
              <a:spcBef>
                <a:spcPct val="0"/>
              </a:spcBef>
              <a:spcAft>
                <a:spcPct val="0"/>
              </a:spcAft>
              <a:defRPr sz="2400" b="1">
                <a:solidFill>
                  <a:srgbClr val="3333FF"/>
                </a:solidFill>
                <a:latin typeface="Arial" charset="0"/>
                <a:cs typeface="Arial" charset="0"/>
              </a:defRPr>
            </a:lvl4pPr>
            <a:lvl5pPr algn="ctr" rtl="0" eaLnBrk="0" fontAlgn="base" hangingPunct="0">
              <a:spcBef>
                <a:spcPct val="0"/>
              </a:spcBef>
              <a:spcAft>
                <a:spcPct val="0"/>
              </a:spcAft>
              <a:defRPr sz="2400" b="1">
                <a:solidFill>
                  <a:srgbClr val="3333FF"/>
                </a:solidFill>
                <a:latin typeface="Arial" charset="0"/>
                <a:cs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a:lstStyle>
          <a:p>
            <a:pPr marL="342900" indent="-342900">
              <a:buFont typeface="Wingdings" panose="05000000000000000000" pitchFamily="2" charset="2"/>
              <a:buChar char="v"/>
            </a:pPr>
            <a:r>
              <a:rPr lang="en-US" dirty="0">
                <a:solidFill>
                  <a:schemeClr val="bg1"/>
                </a:solidFill>
              </a:rPr>
              <a:t>Disconnection OIR Update</a:t>
            </a:r>
          </a:p>
        </p:txBody>
      </p:sp>
      <p:sp>
        <p:nvSpPr>
          <p:cNvPr id="8" name="Title 1">
            <a:extLst>
              <a:ext uri="{FF2B5EF4-FFF2-40B4-BE49-F238E27FC236}">
                <a16:creationId xmlns:a16="http://schemas.microsoft.com/office/drawing/2014/main" id="{B4044435-1799-410E-B8D5-8B60EECD08C0}"/>
              </a:ext>
            </a:extLst>
          </p:cNvPr>
          <p:cNvSpPr txBox="1">
            <a:spLocks/>
          </p:cNvSpPr>
          <p:nvPr/>
        </p:nvSpPr>
        <p:spPr bwMode="auto">
          <a:xfrm>
            <a:off x="457200" y="3080543"/>
            <a:ext cx="8229600" cy="1066800"/>
          </a:xfrm>
          <a:prstGeom prst="rect">
            <a:avLst/>
          </a:prstGeom>
          <a:solidFill>
            <a:schemeClr val="accent1">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lang="en-US" sz="2400" b="1" kern="1200" dirty="0">
                <a:solidFill>
                  <a:srgbClr val="3333FF"/>
                </a:solidFill>
                <a:latin typeface="Arial" charset="0"/>
                <a:ea typeface="+mn-ea"/>
                <a:cs typeface="Arial" charset="0"/>
              </a:defRPr>
            </a:lvl1pPr>
            <a:lvl2pPr algn="ctr" rtl="0" eaLnBrk="0" fontAlgn="base" hangingPunct="0">
              <a:spcBef>
                <a:spcPct val="0"/>
              </a:spcBef>
              <a:spcAft>
                <a:spcPct val="0"/>
              </a:spcAft>
              <a:defRPr sz="2400" b="1">
                <a:solidFill>
                  <a:srgbClr val="3333FF"/>
                </a:solidFill>
                <a:latin typeface="Arial" charset="0"/>
                <a:cs typeface="Arial" charset="0"/>
              </a:defRPr>
            </a:lvl2pPr>
            <a:lvl3pPr algn="ctr" rtl="0" eaLnBrk="0" fontAlgn="base" hangingPunct="0">
              <a:spcBef>
                <a:spcPct val="0"/>
              </a:spcBef>
              <a:spcAft>
                <a:spcPct val="0"/>
              </a:spcAft>
              <a:defRPr sz="2400" b="1">
                <a:solidFill>
                  <a:srgbClr val="3333FF"/>
                </a:solidFill>
                <a:latin typeface="Arial" charset="0"/>
                <a:cs typeface="Arial" charset="0"/>
              </a:defRPr>
            </a:lvl3pPr>
            <a:lvl4pPr algn="ctr" rtl="0" eaLnBrk="0" fontAlgn="base" hangingPunct="0">
              <a:spcBef>
                <a:spcPct val="0"/>
              </a:spcBef>
              <a:spcAft>
                <a:spcPct val="0"/>
              </a:spcAft>
              <a:defRPr sz="2400" b="1">
                <a:solidFill>
                  <a:srgbClr val="3333FF"/>
                </a:solidFill>
                <a:latin typeface="Arial" charset="0"/>
                <a:cs typeface="Arial" charset="0"/>
              </a:defRPr>
            </a:lvl4pPr>
            <a:lvl5pPr algn="ctr" rtl="0" eaLnBrk="0" fontAlgn="base" hangingPunct="0">
              <a:spcBef>
                <a:spcPct val="0"/>
              </a:spcBef>
              <a:spcAft>
                <a:spcPct val="0"/>
              </a:spcAft>
              <a:defRPr sz="2400" b="1">
                <a:solidFill>
                  <a:srgbClr val="3333FF"/>
                </a:solidFill>
                <a:latin typeface="Arial" charset="0"/>
                <a:cs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a:lstStyle>
          <a:p>
            <a:pPr marL="342900" indent="-342900">
              <a:buFont typeface="Wingdings" panose="05000000000000000000" pitchFamily="2" charset="2"/>
              <a:buChar char="v"/>
            </a:pPr>
            <a:r>
              <a:rPr lang="en-US" dirty="0">
                <a:solidFill>
                  <a:schemeClr val="bg1"/>
                </a:solidFill>
              </a:rPr>
              <a:t>CARE/ESA Post 2020 Guidance </a:t>
            </a:r>
          </a:p>
        </p:txBody>
      </p:sp>
    </p:spTree>
    <p:extLst>
      <p:ext uri="{BB962C8B-B14F-4D97-AF65-F5344CB8AC3E}">
        <p14:creationId xmlns:p14="http://schemas.microsoft.com/office/powerpoint/2010/main" val="4077415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1"/>
            <a:ext cx="8229600" cy="4602177"/>
          </a:xfrm>
        </p:spPr>
        <p:txBody>
          <a:bodyPr>
            <a:normAutofit fontScale="85000" lnSpcReduction="20000"/>
          </a:bodyPr>
          <a:lstStyle/>
          <a:p>
            <a:r>
              <a:rPr lang="en-US" sz="1600" dirty="0"/>
              <a:t>Phase 1 will examine current policies and changes that can be made to reduce disconnections to a target by January 1, 2024. Proposed decision in Phase 1 by 4</a:t>
            </a:r>
            <a:r>
              <a:rPr lang="en-US" sz="1600" baseline="30000" dirty="0"/>
              <a:t>th</a:t>
            </a:r>
            <a:r>
              <a:rPr lang="en-US" sz="1600" dirty="0"/>
              <a:t> quarter 2019.</a:t>
            </a:r>
          </a:p>
          <a:p>
            <a:pPr lvl="1"/>
            <a:r>
              <a:rPr lang="en-US" sz="1600" dirty="0"/>
              <a:t>D.18-12-013 created interim measures to reduce disconnections as proceeding continues</a:t>
            </a:r>
          </a:p>
          <a:p>
            <a:pPr lvl="2"/>
            <a:r>
              <a:rPr lang="en-US" sz="1200" dirty="0"/>
              <a:t>Prevents disconnections of elderly and medical baseline customers (subject to payment plan)</a:t>
            </a:r>
          </a:p>
          <a:p>
            <a:pPr lvl="2"/>
            <a:r>
              <a:rPr lang="en-US" sz="1200" dirty="0"/>
              <a:t>Prevents disconnections during extreme weather</a:t>
            </a:r>
          </a:p>
          <a:p>
            <a:pPr lvl="2"/>
            <a:r>
              <a:rPr lang="en-US" sz="1200" dirty="0"/>
              <a:t>Provides a goal for each utility of maintaining disconnections at 2017 level</a:t>
            </a:r>
          </a:p>
          <a:p>
            <a:pPr lvl="1"/>
            <a:r>
              <a:rPr lang="en-US" sz="1600" dirty="0"/>
              <a:t>Ruling questions were issued by ALJ in May and June 2019 to solicit parties’ input on the 2024 target, existing program changes, new program proposals, deposit, </a:t>
            </a:r>
            <a:r>
              <a:rPr lang="en-US" sz="1600" dirty="0" err="1"/>
              <a:t>uncollectibles</a:t>
            </a:r>
            <a:r>
              <a:rPr lang="en-US" sz="1600" dirty="0"/>
              <a:t>, and other issues. </a:t>
            </a:r>
            <a:endParaRPr lang="en-US" sz="1600" dirty="0">
              <a:cs typeface="Arial"/>
            </a:endParaRPr>
          </a:p>
          <a:p>
            <a:pPr lvl="2"/>
            <a:endParaRPr lang="en-US" dirty="0"/>
          </a:p>
          <a:p>
            <a:r>
              <a:rPr lang="en-US" sz="1600" dirty="0"/>
              <a:t>Phase 1-A will address disconnections in SMJU territories. </a:t>
            </a:r>
            <a:endParaRPr lang="en-US" sz="1600" dirty="0">
              <a:cs typeface="Arial"/>
            </a:endParaRPr>
          </a:p>
          <a:p>
            <a:r>
              <a:rPr lang="en-US" sz="1600" dirty="0"/>
              <a:t>Phase II will take a broader look at the disconnection process and consider innovative solutions. </a:t>
            </a:r>
            <a:endParaRPr lang="en-US" sz="1600" dirty="0">
              <a:cs typeface="Arial"/>
            </a:endParaRPr>
          </a:p>
          <a:p>
            <a:pPr marL="0" indent="0">
              <a:buNone/>
            </a:pPr>
            <a:endParaRPr lang="en-US" sz="1600" dirty="0"/>
          </a:p>
          <a:p>
            <a:r>
              <a:rPr lang="en-US" sz="1600" dirty="0"/>
              <a:t>Three workshops on disconnection targets, program changes and proposals, and vulnerable populations.</a:t>
            </a:r>
            <a:endParaRPr lang="en-US" sz="1600" dirty="0">
              <a:cs typeface="Arial"/>
            </a:endParaRPr>
          </a:p>
          <a:p>
            <a:pPr lvl="1"/>
            <a:r>
              <a:rPr lang="en-US" sz="1400" dirty="0"/>
              <a:t>6/28 in San Bernardino Valley College</a:t>
            </a:r>
            <a:endParaRPr lang="en-US" sz="1400" dirty="0">
              <a:cs typeface="Arial"/>
            </a:endParaRPr>
          </a:p>
          <a:p>
            <a:pPr lvl="1"/>
            <a:r>
              <a:rPr lang="en-US" sz="1400" dirty="0"/>
              <a:t>7/9 in Salinas</a:t>
            </a:r>
            <a:endParaRPr lang="en-US" sz="1400" dirty="0">
              <a:cs typeface="Arial"/>
            </a:endParaRPr>
          </a:p>
          <a:p>
            <a:pPr lvl="1"/>
            <a:r>
              <a:rPr lang="en-US" sz="1400" dirty="0"/>
              <a:t>7/23 in Hayward</a:t>
            </a:r>
            <a:endParaRPr lang="en-US" sz="1400" dirty="0">
              <a:cs typeface="Arial"/>
            </a:endParaRPr>
          </a:p>
          <a:p>
            <a:pPr lvl="1"/>
            <a:endParaRPr lang="en-US" sz="1600" dirty="0"/>
          </a:p>
          <a:p>
            <a:r>
              <a:rPr lang="en-US" sz="1600" dirty="0"/>
              <a:t>Energy Division submitted a legislative report in April 2019, the first workshop report and a statistical analysis in June 2019, and the second workshop report will be issued in early September (summarizing the three workshops above).</a:t>
            </a:r>
            <a:endParaRPr lang="en-US" sz="1600" dirty="0">
              <a:cs typeface="Arial"/>
            </a:endParaRPr>
          </a:p>
          <a:p>
            <a:endParaRPr lang="en-US" dirty="0"/>
          </a:p>
        </p:txBody>
      </p:sp>
      <p:sp>
        <p:nvSpPr>
          <p:cNvPr id="4" name="Slide Number Placeholder 3"/>
          <p:cNvSpPr>
            <a:spLocks noGrp="1"/>
          </p:cNvSpPr>
          <p:nvPr>
            <p:ph type="sldNum" sz="quarter" idx="12"/>
          </p:nvPr>
        </p:nvSpPr>
        <p:spPr/>
        <p:txBody>
          <a:bodyPr/>
          <a:lstStyle/>
          <a:p>
            <a:pPr>
              <a:defRPr/>
            </a:pPr>
            <a:fld id="{CC2AFB16-6E95-4033-926B-13AF11579DF9}" type="slidenum">
              <a:rPr lang="en-US" smtClean="0"/>
              <a:pPr>
                <a:defRPr/>
              </a:pPr>
              <a:t>3</a:t>
            </a:fld>
            <a:endParaRPr lang="en-US" dirty="0"/>
          </a:p>
        </p:txBody>
      </p:sp>
      <p:sp>
        <p:nvSpPr>
          <p:cNvPr id="5" name="Title 1"/>
          <p:cNvSpPr>
            <a:spLocks noGrp="1"/>
          </p:cNvSpPr>
          <p:nvPr>
            <p:ph type="title"/>
          </p:nvPr>
        </p:nvSpPr>
        <p:spPr>
          <a:solidFill>
            <a:schemeClr val="accent1">
              <a:lumMod val="60000"/>
              <a:lumOff val="40000"/>
            </a:schemeClr>
          </a:solidFill>
        </p:spPr>
        <p:txBody>
          <a:bodyPr/>
          <a:lstStyle/>
          <a:p>
            <a:r>
              <a:rPr lang="en-US" dirty="0">
                <a:solidFill>
                  <a:schemeClr val="bg1"/>
                </a:solidFill>
              </a:rPr>
              <a:t>Disconnection OIR Update </a:t>
            </a:r>
          </a:p>
        </p:txBody>
      </p:sp>
    </p:spTree>
    <p:extLst>
      <p:ext uri="{BB962C8B-B14F-4D97-AF65-F5344CB8AC3E}">
        <p14:creationId xmlns:p14="http://schemas.microsoft.com/office/powerpoint/2010/main" val="4062909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r>
              <a:rPr lang="en-US" dirty="0"/>
              <a:t>The Decision issuing Guidance was approved at the June 27</a:t>
            </a:r>
            <a:r>
              <a:rPr lang="en-US" baseline="30000" dirty="0"/>
              <a:t>th</a:t>
            </a:r>
            <a:r>
              <a:rPr lang="en-US" dirty="0"/>
              <a:t> Commission meeting. </a:t>
            </a:r>
            <a:endParaRPr lang="en-US" sz="1600" dirty="0">
              <a:cs typeface="Arial"/>
            </a:endParaRPr>
          </a:p>
          <a:p>
            <a:endParaRPr lang="en-US" dirty="0"/>
          </a:p>
          <a:p>
            <a:r>
              <a:rPr lang="en-US" dirty="0"/>
              <a:t>The IOUs held a public workshop on August 27</a:t>
            </a:r>
            <a:r>
              <a:rPr lang="en-US" baseline="30000" dirty="0"/>
              <a:t>th</a:t>
            </a:r>
            <a:r>
              <a:rPr lang="en-US" dirty="0"/>
              <a:t> to receive stakeholder feedback.</a:t>
            </a:r>
          </a:p>
          <a:p>
            <a:endParaRPr lang="en-US" dirty="0">
              <a:cs typeface="Arial"/>
            </a:endParaRPr>
          </a:p>
          <a:p>
            <a:r>
              <a:rPr lang="en-US" dirty="0">
                <a:cs typeface="Arial"/>
              </a:rPr>
              <a:t>The applications are due November 4</a:t>
            </a:r>
            <a:r>
              <a:rPr lang="en-US" baseline="30000" dirty="0">
                <a:cs typeface="Arial"/>
              </a:rPr>
              <a:t>th</a:t>
            </a:r>
            <a:r>
              <a:rPr lang="en-US" dirty="0">
                <a:cs typeface="Arial"/>
              </a:rPr>
              <a:t>.</a:t>
            </a:r>
            <a:endParaRPr lang="en-US" dirty="0"/>
          </a:p>
          <a:p>
            <a:pPr marL="0" indent="0">
              <a:buNone/>
            </a:pPr>
            <a:endParaRPr lang="en-US" sz="2400" dirty="0">
              <a:cs typeface="Arial"/>
            </a:endParaRPr>
          </a:p>
          <a:p>
            <a:endParaRPr lang="en-US" dirty="0"/>
          </a:p>
          <a:p>
            <a:pPr marL="0" indent="0">
              <a:buNone/>
            </a:pPr>
            <a:r>
              <a:rPr lang="en-US" dirty="0"/>
              <a:t>  </a:t>
            </a:r>
          </a:p>
          <a:p>
            <a:endParaRPr lang="en-US" dirty="0"/>
          </a:p>
        </p:txBody>
      </p:sp>
      <p:sp>
        <p:nvSpPr>
          <p:cNvPr id="4" name="Slide Number Placeholder 3"/>
          <p:cNvSpPr>
            <a:spLocks noGrp="1"/>
          </p:cNvSpPr>
          <p:nvPr>
            <p:ph type="sldNum" sz="quarter" idx="12"/>
          </p:nvPr>
        </p:nvSpPr>
        <p:spPr/>
        <p:txBody>
          <a:bodyPr/>
          <a:lstStyle/>
          <a:p>
            <a:pPr>
              <a:defRPr/>
            </a:pPr>
            <a:fld id="{CC2AFB16-6E95-4033-926B-13AF11579DF9}" type="slidenum">
              <a:rPr lang="en-US" smtClean="0"/>
              <a:pPr>
                <a:defRPr/>
              </a:pPr>
              <a:t>4</a:t>
            </a:fld>
            <a:endParaRPr lang="en-US" dirty="0"/>
          </a:p>
        </p:txBody>
      </p:sp>
      <p:sp>
        <p:nvSpPr>
          <p:cNvPr id="5" name="Title 1"/>
          <p:cNvSpPr>
            <a:spLocks noGrp="1"/>
          </p:cNvSpPr>
          <p:nvPr>
            <p:ph type="title"/>
          </p:nvPr>
        </p:nvSpPr>
        <p:spPr>
          <a:solidFill>
            <a:schemeClr val="accent1">
              <a:lumMod val="60000"/>
              <a:lumOff val="40000"/>
            </a:schemeClr>
          </a:solidFill>
        </p:spPr>
        <p:txBody>
          <a:bodyPr/>
          <a:lstStyle/>
          <a:p>
            <a:br>
              <a:rPr lang="en-US" dirty="0">
                <a:solidFill>
                  <a:schemeClr val="bg1"/>
                </a:solidFill>
              </a:rPr>
            </a:br>
            <a:r>
              <a:rPr lang="en-US" dirty="0">
                <a:solidFill>
                  <a:schemeClr val="bg1"/>
                </a:solidFill>
              </a:rPr>
              <a:t>CARE/ESA Post 2020 Guidance </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855047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a:solidFill>
            <a:schemeClr val="accent1">
              <a:lumMod val="60000"/>
              <a:lumOff val="40000"/>
            </a:schemeClr>
          </a:solidFill>
        </p:spPr>
        <p:txBody>
          <a:bodyPr/>
          <a:lstStyle/>
          <a:p>
            <a:r>
              <a:rPr lang="en-US" dirty="0">
                <a:solidFill>
                  <a:schemeClr val="bg1"/>
                </a:solidFill>
              </a:rPr>
              <a:t>2019 Low Income Needs Assessment</a:t>
            </a:r>
            <a:br>
              <a:rPr lang="en-US" dirty="0">
                <a:solidFill>
                  <a:schemeClr val="bg1"/>
                </a:solidFill>
              </a:rPr>
            </a:br>
            <a:r>
              <a:rPr lang="en-US" dirty="0">
                <a:solidFill>
                  <a:schemeClr val="bg1"/>
                </a:solidFill>
              </a:rPr>
              <a:t>(LINA) Timeline</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228600" y="1964365"/>
            <a:ext cx="8458200" cy="4360235"/>
          </a:xfrm>
        </p:spPr>
        <p:txBody>
          <a:bodyPr/>
          <a:lstStyle/>
          <a:p>
            <a:pPr marL="457200" lvl="1" indent="0">
              <a:buNone/>
            </a:pPr>
            <a:r>
              <a:rPr lang="en-US" sz="1400" dirty="0"/>
              <a:t> </a:t>
            </a:r>
          </a:p>
        </p:txBody>
      </p:sp>
      <p:sp>
        <p:nvSpPr>
          <p:cNvPr id="4" name="Slide Number Placeholder 3"/>
          <p:cNvSpPr>
            <a:spLocks noGrp="1"/>
          </p:cNvSpPr>
          <p:nvPr>
            <p:ph type="sldNum" sz="quarter" idx="12"/>
          </p:nvPr>
        </p:nvSpPr>
        <p:spPr/>
        <p:txBody>
          <a:bodyPr/>
          <a:lstStyle/>
          <a:p>
            <a:pPr>
              <a:defRPr/>
            </a:pPr>
            <a:fld id="{CC2AFB16-6E95-4033-926B-13AF11579DF9}" type="slidenum">
              <a:rPr lang="en-US" smtClean="0"/>
              <a:pPr>
                <a:defRPr/>
              </a:pPr>
              <a:t>5</a:t>
            </a:fld>
            <a:endParaRPr lang="en-US" dirty="0"/>
          </a:p>
        </p:txBody>
      </p:sp>
      <p:pic>
        <p:nvPicPr>
          <p:cNvPr id="5" name="Picture 4">
            <a:extLst>
              <a:ext uri="{FF2B5EF4-FFF2-40B4-BE49-F238E27FC236}">
                <a16:creationId xmlns:a16="http://schemas.microsoft.com/office/drawing/2014/main" id="{40455C9D-0F77-4A33-80DD-2BCFB875F3A1}"/>
              </a:ext>
            </a:extLst>
          </p:cNvPr>
          <p:cNvPicPr>
            <a:picLocks noChangeAspect="1"/>
          </p:cNvPicPr>
          <p:nvPr/>
        </p:nvPicPr>
        <p:blipFill>
          <a:blip r:embed="rId3"/>
          <a:stretch>
            <a:fillRect/>
          </a:stretch>
        </p:blipFill>
        <p:spPr>
          <a:xfrm>
            <a:off x="228600" y="1964364"/>
            <a:ext cx="8610600" cy="3883985"/>
          </a:xfrm>
          <a:prstGeom prst="rect">
            <a:avLst/>
          </a:prstGeom>
          <a:ln>
            <a:solidFill>
              <a:schemeClr val="tx1">
                <a:lumMod val="50000"/>
                <a:lumOff val="50000"/>
              </a:schemeClr>
            </a:solidFill>
          </a:ln>
        </p:spPr>
      </p:pic>
    </p:spTree>
    <p:extLst>
      <p:ext uri="{BB962C8B-B14F-4D97-AF65-F5344CB8AC3E}">
        <p14:creationId xmlns:p14="http://schemas.microsoft.com/office/powerpoint/2010/main" val="2433429304"/>
      </p:ext>
    </p:extLst>
  </p:cSld>
  <p:clrMapOvr>
    <a:masterClrMapping/>
  </p:clrMapOvr>
</p:sld>
</file>

<file path=ppt/theme/theme1.xml><?xml version="1.0" encoding="utf-8"?>
<a:theme xmlns:a="http://schemas.openxmlformats.org/drawingml/2006/main" name="Default Design">
  <a:themeElements>
    <a:clrScheme name="CPUC Bright Blue">
      <a:dk1>
        <a:srgbClr val="000000"/>
      </a:dk1>
      <a:lt1>
        <a:srgbClr val="FFFFFF"/>
      </a:lt1>
      <a:dk2>
        <a:srgbClr val="000000"/>
      </a:dk2>
      <a:lt2>
        <a:srgbClr val="FFFFFF"/>
      </a:lt2>
      <a:accent1>
        <a:srgbClr val="3333FF"/>
      </a:accent1>
      <a:accent2>
        <a:srgbClr val="6565FF"/>
      </a:accent2>
      <a:accent3>
        <a:srgbClr val="8585FF"/>
      </a:accent3>
      <a:accent4>
        <a:srgbClr val="A1A1FF"/>
      </a:accent4>
      <a:accent5>
        <a:srgbClr val="BFBFFF"/>
      </a:accent5>
      <a:accent6>
        <a:srgbClr val="DDDDFF"/>
      </a:accent6>
      <a:hlink>
        <a:srgbClr val="3333FF"/>
      </a:hlink>
      <a:folHlink>
        <a:srgbClr val="3333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F3DADF49424734DB6BAE4E8EDF84CCB" ma:contentTypeVersion="3" ma:contentTypeDescription="Create a new document." ma:contentTypeScope="" ma:versionID="e0fb55e4f69ba0da36c7457f12b8a2b6">
  <xsd:schema xmlns:xsd="http://www.w3.org/2001/XMLSchema" xmlns:xs="http://www.w3.org/2001/XMLSchema" xmlns:p="http://schemas.microsoft.com/office/2006/metadata/properties" xmlns:ns2="d2749cae-3b09-4902-b2fe-48dfe8b9c04c" targetNamespace="http://schemas.microsoft.com/office/2006/metadata/properties" ma:root="true" ma:fieldsID="7b0245d4feb25dd516c242b23c92bb53" ns2:_="">
    <xsd:import namespace="d2749cae-3b09-4902-b2fe-48dfe8b9c04c"/>
    <xsd:element name="properties">
      <xsd:complexType>
        <xsd:sequence>
          <xsd:element name="documentManagement">
            <xsd:complexType>
              <xsd:all>
                <xsd:element ref="ns2:Category"/>
                <xsd:element ref="ns2:ReleaseDate" minOccurs="0"/>
                <xsd:element ref="ns2:Meeting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749cae-3b09-4902-b2fe-48dfe8b9c04c" elementFormDefault="qualified">
    <xsd:import namespace="http://schemas.microsoft.com/office/2006/documentManagement/types"/>
    <xsd:import namespace="http://schemas.microsoft.com/office/infopath/2007/PartnerControls"/>
    <xsd:element name="Category" ma:index="8" ma:displayName="Category" ma:default="PublicMeetings" ma:description="If selected Assessments, it will show in Liob Assessments webpage. Else select the relevant category. If unsure and part of Public Meeting, select PublicMeetings." ma:format="Dropdown" ma:internalName="Category">
      <xsd:simpleType>
        <xsd:restriction base="dms:Choice">
          <xsd:enumeration value="Assessments"/>
          <xsd:enumeration value="Agendas"/>
          <xsd:enumeration value="Archived"/>
          <xsd:enumeration value="BoardMeetings"/>
          <xsd:enumeration value="ConsultingProjects"/>
          <xsd:enumeration value="Decisions"/>
          <xsd:enumeration value="Minutes"/>
          <xsd:enumeration value="Notices"/>
          <xsd:enumeration value="PublicMeetings"/>
          <xsd:enumeration value="Reports"/>
        </xsd:restriction>
      </xsd:simpleType>
    </xsd:element>
    <xsd:element name="ReleaseDate" ma:index="9" nillable="true" ma:displayName="ReleaseDate" ma:default="[today]" ma:description="If unsure, use today's date. M/D/YYYY or select date from calendar." ma:format="DateOnly" ma:internalName="ReleaseDate">
      <xsd:simpleType>
        <xsd:restriction base="dms:DateTime"/>
      </xsd:simpleType>
    </xsd:element>
    <xsd:element name="MeetingDate" ma:index="10" ma:displayName="MeetingDate" ma:description="Enter the Meeting Date. M/D/YYYY or select date from calendar.  This will be used to associate your documents to the correct  individual Public Meeting webpage. Only documents with date value here will be linked. If your previous document doesn't has this date, please edit the file properties to enter this value." ma:format="DateOnly" ma:internalName="Meeting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d2749cae-3b09-4902-b2fe-48dfe8b9c04c">PublicMeetings</Category>
    <MeetingDate xmlns="d2749cae-3b09-4902-b2fe-48dfe8b9c04c">2019-09-16T07:00:00+00:00</MeetingDate>
    <ReleaseDate xmlns="d2749cae-3b09-4902-b2fe-48dfe8b9c04c">2019-08-29T07:00:00+00:00</ReleaseDate>
  </documentManagement>
</p:properties>
</file>

<file path=customXml/itemProps1.xml><?xml version="1.0" encoding="utf-8"?>
<ds:datastoreItem xmlns:ds="http://schemas.openxmlformats.org/officeDocument/2006/customXml" ds:itemID="{7D894EB1-0F9F-4538-85E3-9FC480841ADD}">
  <ds:schemaRefs>
    <ds:schemaRef ds:uri="http://schemas.microsoft.com/sharepoint/v3/contenttype/forms"/>
  </ds:schemaRefs>
</ds:datastoreItem>
</file>

<file path=customXml/itemProps2.xml><?xml version="1.0" encoding="utf-8"?>
<ds:datastoreItem xmlns:ds="http://schemas.openxmlformats.org/officeDocument/2006/customXml" ds:itemID="{B7BAA8AE-18C6-4716-89D4-3D98B563C7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749cae-3b09-4902-b2fe-48dfe8b9c0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9D97B15-785D-4A55-9EFB-7EBD987FEE78}">
  <ds:schemaRefs>
    <ds:schemaRef ds:uri="http://purl.org/dc/dcmitype/"/>
    <ds:schemaRef ds:uri="d2749cae-3b09-4902-b2fe-48dfe8b9c04c"/>
    <ds:schemaRef ds:uri="http://purl.org/dc/elements/1.1/"/>
    <ds:schemaRef ds:uri="http://schemas.microsoft.com/office/2006/metadata/properties"/>
    <ds:schemaRef ds:uri="http://www.w3.org/XML/1998/namespace"/>
    <ds:schemaRef ds:uri="http://schemas.microsoft.com/office/2006/documentManagement/types"/>
    <ds:schemaRef ds:uri="http://purl.org/dc/term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22783</TotalTime>
  <Words>222</Words>
  <Application>Microsoft Office PowerPoint</Application>
  <PresentationFormat>On-screen Show (4:3)</PresentationFormat>
  <Paragraphs>67</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Default Design</vt:lpstr>
      <vt:lpstr> ESA and CARE Program Proceeding Updates</vt:lpstr>
      <vt:lpstr>Low Income Needs Assessment </vt:lpstr>
      <vt:lpstr>Disconnection OIR Update </vt:lpstr>
      <vt:lpstr> CARE/ESA Post 2020 Guidance  </vt:lpstr>
      <vt:lpstr>2019 Low Income Needs Assessment (LINA) Timeline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 7c. Energy Division Updates LIOB091619</dc:title>
  <dc:creator>Lee Jennie</dc:creator>
  <cp:lastModifiedBy>Amaya,  Zaida C.</cp:lastModifiedBy>
  <cp:revision>769</cp:revision>
  <cp:lastPrinted>2018-02-26T17:51:43Z</cp:lastPrinted>
  <dcterms:created xsi:type="dcterms:W3CDTF">2013-01-29T09:06:24Z</dcterms:created>
  <dcterms:modified xsi:type="dcterms:W3CDTF">2019-09-06T16:31:52Z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DownloadAsset.aspx?id=3713</vt:lpwstr>
  </property>
  <property fmtid="{D5CDD505-2E9C-101B-9397-08002B2CF9AE}" pid="4" name="EktContentType">
    <vt:i4>101</vt:i4>
  </property>
  <property fmtid="{D5CDD505-2E9C-101B-9397-08002B2CF9AE}" pid="5" name="EktContentSubType">
    <vt:i4>0</vt:i4>
  </property>
  <property fmtid="{D5CDD505-2E9C-101B-9397-08002B2CF9AE}" pid="6" name="EktFolderName">
    <vt:lpwstr/>
  </property>
  <property fmtid="{D5CDD505-2E9C-101B-9397-08002B2CF9AE}" pid="7" name="EktCmsPath">
    <vt:lpwstr/>
  </property>
  <property fmtid="{D5CDD505-2E9C-101B-9397-08002B2CF9AE}" pid="8" name="EktExpiryType">
    <vt:i4>1</vt:i4>
  </property>
  <property fmtid="{D5CDD505-2E9C-101B-9397-08002B2CF9AE}" pid="9" name="EktDateCreated">
    <vt:filetime>2012-06-14T16:05:11Z</vt:filetime>
  </property>
  <property fmtid="{D5CDD505-2E9C-101B-9397-08002B2CF9AE}" pid="10" name="EktDateModified">
    <vt:filetime>2012-06-14T16:05:12Z</vt:filetime>
  </property>
  <property fmtid="{D5CDD505-2E9C-101B-9397-08002B2CF9AE}" pid="11" name="EktTaxCategory">
    <vt:lpwstr/>
  </property>
  <property fmtid="{D5CDD505-2E9C-101B-9397-08002B2CF9AE}" pid="12" name="EktDisabledTaxCategory">
    <vt:lpwstr/>
  </property>
  <property fmtid="{D5CDD505-2E9C-101B-9397-08002B2CF9AE}" pid="13" name="EktCmsSize">
    <vt:i4>1611264</vt:i4>
  </property>
  <property fmtid="{D5CDD505-2E9C-101B-9397-08002B2CF9AE}" pid="14" name="EktSearchable">
    <vt:i4>1</vt:i4>
  </property>
  <property fmtid="{D5CDD505-2E9C-101B-9397-08002B2CF9AE}" pid="15" name="EktEDescription">
    <vt:lpwstr>CPUC PowerPoint Style Guide</vt:lpwstr>
  </property>
  <property fmtid="{D5CDD505-2E9C-101B-9397-08002B2CF9AE}" pid="16" name="ContentTypeId">
    <vt:lpwstr>0x010100FF3DADF49424734DB6BAE4E8EDF84CCB</vt:lpwstr>
  </property>
</Properties>
</file>