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charts/colors1.xml" ContentType="application/vnd.ms-office.chartcolorstyle+xml"/>
  <Override PartName="/ppt/charts/style1.xml" ContentType="application/vnd.ms-office.chartstyle+xml"/>
  <Override PartName="/ppt/charts/chart3.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9" r:id="rId2"/>
    <p:sldId id="473" r:id="rId3"/>
    <p:sldId id="487" r:id="rId4"/>
    <p:sldId id="479" r:id="rId5"/>
    <p:sldId id="481" r:id="rId6"/>
    <p:sldId id="490" r:id="rId7"/>
    <p:sldId id="488" r:id="rId8"/>
    <p:sldId id="485" r:id="rId9"/>
    <p:sldId id="489" r:id="rId10"/>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7FF"/>
    <a:srgbClr val="6699FF"/>
    <a:srgbClr val="3333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033A90-B35C-41C5-8C12-FF182D7615B0}" v="290" dt="2019-05-24T23:08:57.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898" autoAdjust="0"/>
    <p:restoredTop sz="94617" autoAdjust="0"/>
  </p:normalViewPr>
  <p:slideViewPr>
    <p:cSldViewPr>
      <p:cViewPr varScale="1">
        <p:scale>
          <a:sx n="74" d="100"/>
          <a:sy n="74" d="100"/>
        </p:scale>
        <p:origin x="485"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https://capuc-my.sharepoint.com/personal/viet_truong_cpuc_ca_gov/Documents/6.%20SWRCB/School%20Lead%20Testing/School%20Lead%20Testing%20Chart.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https://capuc-my.sharepoint.com/personal/viet_truong_cpuc_ca_gov/Documents/6.%20SWRCB/Conservation/Monthly%20Water%20Reporting.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https://capuc-my.sharepoint.com/personal/viet_truong_cpuc_ca_gov/Documents/5.%20Other/Acquisitions/Total%20Water%20&amp;%20Sewer%20IOUs%20since%202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doughnutChart>
        <c:varyColors val="1"/>
        <c:ser>
          <c:idx val="0"/>
          <c:order val="0"/>
          <c:spPr>
            <a:solidFill>
              <a:schemeClr val="accent3"/>
            </a:solidFill>
          </c:spPr>
          <c:explosion val="5"/>
          <c:dPt>
            <c:idx val="0"/>
            <c:bubble3D val="0"/>
            <c:explosion val="0"/>
            <c:spPr>
              <a:solidFill>
                <a:schemeClr val="accent3">
                  <a:lumMod val="75000"/>
                </a:schemeClr>
              </a:solidFill>
            </c:spPr>
            <c:extLst>
              <c:ext xmlns:c16="http://schemas.microsoft.com/office/drawing/2014/chart" uri="{C3380CC4-5D6E-409C-BE32-E72D297353CC}">
                <c16:uniqueId val="{00000001-9C8D-4464-8D36-65FB3A9FECE8}"/>
              </c:ext>
            </c:extLst>
          </c:dPt>
          <c:dPt>
            <c:idx val="1"/>
            <c:bubble3D val="0"/>
            <c:explosion val="0"/>
            <c:spPr>
              <a:solidFill>
                <a:schemeClr val="accent3">
                  <a:lumMod val="60000"/>
                  <a:lumOff val="40000"/>
                </a:schemeClr>
              </a:solidFill>
            </c:spPr>
            <c:extLst>
              <c:ext xmlns:c16="http://schemas.microsoft.com/office/drawing/2014/chart" uri="{C3380CC4-5D6E-409C-BE32-E72D297353CC}">
                <c16:uniqueId val="{00000003-9C8D-4464-8D36-65FB3A9FECE8}"/>
              </c:ext>
            </c:extLst>
          </c:dPt>
          <c:dPt>
            <c:idx val="2"/>
            <c:bubble3D val="0"/>
            <c:explosion val="20"/>
            <c:spPr>
              <a:solidFill>
                <a:schemeClr val="accent3">
                  <a:lumMod val="50000"/>
                </a:schemeClr>
              </a:solidFill>
            </c:spPr>
            <c:extLst>
              <c:ext xmlns:c16="http://schemas.microsoft.com/office/drawing/2014/chart" uri="{C3380CC4-5D6E-409C-BE32-E72D297353CC}">
                <c16:uniqueId val="{00000005-9C8D-4464-8D36-65FB3A9FECE8}"/>
              </c:ext>
            </c:extLst>
          </c:dPt>
          <c:val>
            <c:numRef>
              <c:f>Sheet1!$B$1:$B$3</c:f>
              <c:numCache>
                <c:formatCode>General</c:formatCode>
                <c:ptCount val="3"/>
                <c:pt idx="0">
                  <c:v>1815</c:v>
                </c:pt>
                <c:pt idx="1">
                  <c:v>148</c:v>
                </c:pt>
                <c:pt idx="2">
                  <c:v>19</c:v>
                </c:pt>
              </c:numCache>
            </c:numRef>
          </c:val>
          <c:extLst>
            <c:ext xmlns:c16="http://schemas.microsoft.com/office/drawing/2014/chart" uri="{C3380CC4-5D6E-409C-BE32-E72D297353CC}">
              <c16:uniqueId val="{00000006-9C8D-4464-8D36-65FB3A9FECE8}"/>
            </c:ext>
          </c:extLst>
        </c:ser>
        <c:dLbls>
          <c:showLegendKey val="0"/>
          <c:showVal val="0"/>
          <c:showCatName val="0"/>
          <c:showSerName val="0"/>
          <c:showPercent val="0"/>
          <c:showBubbleSize val="0"/>
          <c:showLeaderLines val="1"/>
        </c:dLbls>
        <c:firstSliceAng val="90"/>
        <c:holeSize val="50"/>
      </c:doughnut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'Total per Year'!$B$26</c:f>
              <c:strCache>
                <c:ptCount val="1"/>
                <c:pt idx="0">
                  <c:v>2013</c:v>
                </c:pt>
              </c:strCache>
            </c:strRef>
          </c:tx>
          <c:spPr>
            <a:solidFill>
              <a:schemeClr val="accent5">
                <a:lumMod val="60000"/>
                <a:lumOff val="40000"/>
                <a:alpha val="50000"/>
              </a:schemeClr>
            </a:solidFill>
            <a:ln>
              <a:solidFill>
                <a:schemeClr val="accent1"/>
              </a:solidFill>
            </a:ln>
            <a:effectLst/>
          </c:spPr>
          <c:cat>
            <c:strRef>
              <c:f>'Total per Year'!$A$27:$A$38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'Total per Year'!$B$27:$B$38</c:f>
              <c:numCache>
                <c:formatCode>General</c:formatCode>
                <c:ptCount val="12"/>
                <c:pt idx="0">
                  <c:v>16.819685497864867</c:v>
                </c:pt>
                <c:pt idx="1">
                  <c:v>16.233703532308756</c:v>
                </c:pt>
                <c:pt idx="2">
                  <c:v>20.888050076970586</c:v>
                </c:pt>
                <c:pt idx="3">
                  <c:v>24.357138637517227</c:v>
                </c:pt>
                <c:pt idx="4">
                  <c:v>30.015307560331664</c:v>
                </c:pt>
                <c:pt idx="5">
                  <c:v>31.707576121740694</c:v>
                </c:pt>
                <c:pt idx="6">
                  <c:v>34.734711041758601</c:v>
                </c:pt>
                <c:pt idx="7">
                  <c:v>33.739255828781715</c:v>
                </c:pt>
                <c:pt idx="8">
                  <c:v>30.683634922701604</c:v>
                </c:pt>
                <c:pt idx="9">
                  <c:v>27.352823174116239</c:v>
                </c:pt>
                <c:pt idx="10">
                  <c:v>21.909513234389788</c:v>
                </c:pt>
                <c:pt idx="11">
                  <c:v>19.685950975083415</c:v>
                </c:pt>
              </c:numCache>
            </c:numRef>
          </c:val>
          <c:extLst>
            <c:ext xmlns:c16="http://schemas.microsoft.com/office/drawing/2014/chart" uri="{C3380CC4-5D6E-409C-BE32-E72D297353CC}">
              <c16:uniqueId val="{00000000-C731-4E0A-9F74-3B00510D7214}"/>
            </c:ext>
          </c:extLst>
        </c:ser>
        <c:dLbls>
          <c:showLegendKey val="0"/>
          <c:showVal val="0"/>
          <c:showCatName val="0"/>
          <c:showSerName val="0"/>
          <c:showPercent val="0"/>
          <c:showBubbleSize val="0"/>
        </c:dLbls>
        <c:axId val="971508144"/>
        <c:axId val="1130146144"/>
      </c:areaChart>
      <c:lineChart>
        <c:grouping val="standard"/>
        <c:varyColors val="0"/>
        <c:ser>
          <c:idx val="1"/>
          <c:order val="1"/>
          <c:tx>
            <c:strRef>
              <c:f>'Total per Year'!$C$26</c:f>
              <c:strCache>
                <c:ptCount val="1"/>
                <c:pt idx="0">
                  <c:v>2015</c:v>
                </c:pt>
              </c:strCache>
            </c:strRef>
          </c:tx>
          <c:spPr>
            <a:ln w="25400" cap="rnd">
              <a:solidFill>
                <a:schemeClr val="bg1">
                  <a:lumMod val="65000"/>
                </a:schemeClr>
              </a:solidFill>
              <a:prstDash val="sysDash"/>
              <a:round/>
            </a:ln>
            <a:effectLst/>
          </c:spPr>
          <c:marker>
            <c:symbol val="none"/>
          </c:marker>
          <c:cat>
            <c:strRef>
              <c:f>'Total per Year'!$A$41:$A$52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'Total per Year'!$C$27:$C$38</c:f>
              <c:numCache>
                <c:formatCode>General</c:formatCode>
                <c:ptCount val="12"/>
                <c:pt idx="5">
                  <c:v>22.195892487999998</c:v>
                </c:pt>
                <c:pt idx="6">
                  <c:v>23.025659217000001</c:v>
                </c:pt>
                <c:pt idx="7">
                  <c:v>23.404407758000001</c:v>
                </c:pt>
                <c:pt idx="8">
                  <c:v>21.695586756000001</c:v>
                </c:pt>
                <c:pt idx="9">
                  <c:v>20.423659737000001</c:v>
                </c:pt>
                <c:pt idx="10">
                  <c:v>16.610258695699471</c:v>
                </c:pt>
                <c:pt idx="11">
                  <c:v>15.267943040832076</c:v>
                </c:pt>
              </c:numCache>
            </c:numRef>
          </c:val>
          <c:smooth val="0"/>
          <c:extLst>
            <c:ext xmlns:c16="http://schemas.microsoft.com/office/drawing/2014/chart" uri="{C3380CC4-5D6E-409C-BE32-E72D297353CC}">
              <c16:uniqueId val="{00000001-C731-4E0A-9F74-3B00510D7214}"/>
            </c:ext>
          </c:extLst>
        </c:ser>
        <c:ser>
          <c:idx val="2"/>
          <c:order val="2"/>
          <c:tx>
            <c:strRef>
              <c:f>'Total per Year'!$D$26</c:f>
              <c:strCache>
                <c:ptCount val="1"/>
                <c:pt idx="0">
                  <c:v>2016</c:v>
                </c:pt>
              </c:strCache>
            </c:strRef>
          </c:tx>
          <c:spPr>
            <a:ln w="25400" cap="rnd">
              <a:solidFill>
                <a:schemeClr val="tx1">
                  <a:lumMod val="50000"/>
                  <a:lumOff val="50000"/>
                </a:schemeClr>
              </a:solidFill>
              <a:prstDash val="sysDash"/>
              <a:round/>
            </a:ln>
            <a:effectLst/>
          </c:spPr>
          <c:marker>
            <c:symbol val="none"/>
          </c:marker>
          <c:cat>
            <c:strRef>
              <c:f>'Total per Year'!$A$41:$A$52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'Total per Year'!$D$27:$D$38</c:f>
              <c:numCache>
                <c:formatCode>General</c:formatCode>
                <c:ptCount val="12"/>
                <c:pt idx="0">
                  <c:v>13.811128009000001</c:v>
                </c:pt>
                <c:pt idx="1">
                  <c:v>13.787747117</c:v>
                </c:pt>
                <c:pt idx="2">
                  <c:v>15.189539487999999</c:v>
                </c:pt>
                <c:pt idx="3">
                  <c:v>17.521250707</c:v>
                </c:pt>
                <c:pt idx="4">
                  <c:v>20.617743688000001</c:v>
                </c:pt>
                <c:pt idx="5">
                  <c:v>23.974668493728441</c:v>
                </c:pt>
                <c:pt idx="6">
                  <c:v>26.317197839137126</c:v>
                </c:pt>
                <c:pt idx="7">
                  <c:v>26.389272226450025</c:v>
                </c:pt>
                <c:pt idx="8">
                  <c:v>24.150430651740393</c:v>
                </c:pt>
                <c:pt idx="9">
                  <c:v>21.12957095042762</c:v>
                </c:pt>
                <c:pt idx="10">
                  <c:v>17.02475897302422</c:v>
                </c:pt>
                <c:pt idx="11">
                  <c:v>15.146299747825884</c:v>
                </c:pt>
              </c:numCache>
            </c:numRef>
          </c:val>
          <c:smooth val="0"/>
          <c:extLst>
            <c:ext xmlns:c16="http://schemas.microsoft.com/office/drawing/2014/chart" uri="{C3380CC4-5D6E-409C-BE32-E72D297353CC}">
              <c16:uniqueId val="{00000002-C731-4E0A-9F74-3B00510D7214}"/>
            </c:ext>
          </c:extLst>
        </c:ser>
        <c:ser>
          <c:idx val="3"/>
          <c:order val="3"/>
          <c:tx>
            <c:strRef>
              <c:f>'Total per Year'!$E$26</c:f>
              <c:strCache>
                <c:ptCount val="1"/>
                <c:pt idx="0">
                  <c:v>2017</c:v>
                </c:pt>
              </c:strCache>
            </c:strRef>
          </c:tx>
          <c:spPr>
            <a:ln w="25400" cap="rnd" cmpd="sng">
              <a:solidFill>
                <a:schemeClr val="tx2">
                  <a:lumMod val="60000"/>
                  <a:lumOff val="40000"/>
                </a:schemeClr>
              </a:solidFill>
              <a:prstDash val="sysDash"/>
              <a:round/>
            </a:ln>
            <a:effectLst/>
          </c:spPr>
          <c:marker>
            <c:symbol val="none"/>
          </c:marker>
          <c:cat>
            <c:strRef>
              <c:f>'Total per Year'!$A$41:$A$52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'Total per Year'!$E$27:$E$38</c:f>
              <c:numCache>
                <c:formatCode>General</c:formatCode>
                <c:ptCount val="12"/>
                <c:pt idx="0">
                  <c:v>13.563296586947619</c:v>
                </c:pt>
                <c:pt idx="1">
                  <c:v>12.246487337654084</c:v>
                </c:pt>
                <c:pt idx="2">
                  <c:v>16.112583749476528</c:v>
                </c:pt>
                <c:pt idx="3">
                  <c:v>18.131837005395045</c:v>
                </c:pt>
                <c:pt idx="4">
                  <c:v>23.261502529297292</c:v>
                </c:pt>
                <c:pt idx="5">
                  <c:v>25.308242281040382</c:v>
                </c:pt>
                <c:pt idx="6">
                  <c:v>27.985667510001626</c:v>
                </c:pt>
                <c:pt idx="7">
                  <c:v>27.770188866129917</c:v>
                </c:pt>
                <c:pt idx="8">
                  <c:v>25.166192290508135</c:v>
                </c:pt>
                <c:pt idx="9">
                  <c:v>24.005562262219453</c:v>
                </c:pt>
                <c:pt idx="10">
                  <c:v>18.713284183601569</c:v>
                </c:pt>
                <c:pt idx="11">
                  <c:v>18.079610814485999</c:v>
                </c:pt>
              </c:numCache>
            </c:numRef>
          </c:val>
          <c:smooth val="0"/>
          <c:extLst>
            <c:ext xmlns:c16="http://schemas.microsoft.com/office/drawing/2014/chart" uri="{C3380CC4-5D6E-409C-BE32-E72D297353CC}">
              <c16:uniqueId val="{00000003-C731-4E0A-9F74-3B00510D7214}"/>
            </c:ext>
          </c:extLst>
        </c:ser>
        <c:ser>
          <c:idx val="4"/>
          <c:order val="4"/>
          <c:tx>
            <c:strRef>
              <c:f>'Total per Year'!$F$26</c:f>
              <c:strCache>
                <c:ptCount val="1"/>
                <c:pt idx="0">
                  <c:v>2018</c:v>
                </c:pt>
              </c:strCache>
            </c:strRef>
          </c:tx>
          <c:spPr>
            <a:ln w="25400" cap="rnd">
              <a:solidFill>
                <a:schemeClr val="tx2"/>
              </a:solidFill>
              <a:prstDash val="sysDash"/>
              <a:round/>
            </a:ln>
            <a:effectLst/>
          </c:spPr>
          <c:marker>
            <c:symbol val="none"/>
          </c:marker>
          <c:cat>
            <c:strRef>
              <c:f>'Total per Year'!$A$41:$A$52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'Total per Year'!$F$27:$F$38</c:f>
              <c:numCache>
                <c:formatCode>General</c:formatCode>
                <c:ptCount val="12"/>
                <c:pt idx="0">
                  <c:v>16.045307054190332</c:v>
                </c:pt>
                <c:pt idx="1">
                  <c:v>16.010421170552853</c:v>
                </c:pt>
                <c:pt idx="2">
                  <c:v>15.536915540049863</c:v>
                </c:pt>
                <c:pt idx="3">
                  <c:v>18.882326564770878</c:v>
                </c:pt>
                <c:pt idx="4">
                  <c:v>23.402559780394228</c:v>
                </c:pt>
                <c:pt idx="5">
                  <c:v>25.656596203995846</c:v>
                </c:pt>
                <c:pt idx="6">
                  <c:v>28.407337558771424</c:v>
                </c:pt>
                <c:pt idx="7">
                  <c:v>28.357387837236999</c:v>
                </c:pt>
                <c:pt idx="8">
                  <c:v>25.318905547172296</c:v>
                </c:pt>
                <c:pt idx="9">
                  <c:v>23.170582912260052</c:v>
                </c:pt>
                <c:pt idx="10">
                  <c:v>20.049714312494316</c:v>
                </c:pt>
                <c:pt idx="11">
                  <c:v>15.463958387247732</c:v>
                </c:pt>
              </c:numCache>
            </c:numRef>
          </c:val>
          <c:smooth val="0"/>
          <c:extLst>
            <c:ext xmlns:c16="http://schemas.microsoft.com/office/drawing/2014/chart" uri="{C3380CC4-5D6E-409C-BE32-E72D297353CC}">
              <c16:uniqueId val="{00000004-C731-4E0A-9F74-3B00510D7214}"/>
            </c:ext>
          </c:extLst>
        </c:ser>
        <c:ser>
          <c:idx val="5"/>
          <c:order val="5"/>
          <c:tx>
            <c:strRef>
              <c:f>'Total per Year'!$G$26</c:f>
              <c:strCache>
                <c:ptCount val="1"/>
                <c:pt idx="0">
                  <c:v>2019</c:v>
                </c:pt>
              </c:strCache>
            </c:strRef>
          </c:tx>
          <c:spPr>
            <a:ln w="38100" cap="rnd">
              <a:solidFill>
                <a:schemeClr val="tx2">
                  <a:lumMod val="50000"/>
                </a:schemeClr>
              </a:solidFill>
              <a:round/>
            </a:ln>
            <a:effectLst/>
          </c:spPr>
          <c:marker>
            <c:symbol val="none"/>
          </c:marker>
          <c:val>
            <c:numRef>
              <c:f>'Total per Year'!$G$27:$G$38</c:f>
              <c:numCache>
                <c:formatCode>General</c:formatCode>
                <c:ptCount val="12"/>
                <c:pt idx="0">
                  <c:v>14.730682106393038</c:v>
                </c:pt>
                <c:pt idx="1">
                  <c:v>12.523052693407775</c:v>
                </c:pt>
              </c:numCache>
            </c:numRef>
          </c:val>
          <c:smooth val="0"/>
          <c:extLst>
            <c:ext xmlns:c16="http://schemas.microsoft.com/office/drawing/2014/chart" uri="{C3380CC4-5D6E-409C-BE32-E72D297353CC}">
              <c16:uniqueId val="{00000005-C731-4E0A-9F74-3B00510D7214}"/>
            </c:ext>
          </c:extLst>
        </c:ser>
        <c:dLbls>
          <c:showLegendKey val="0"/>
          <c:showVal val="0"/>
          <c:showCatName val="0"/>
          <c:showSerName val="0"/>
          <c:showPercent val="0"/>
          <c:showBubbleSize val="0"/>
        </c:dLbls>
        <c:marker val="1"/>
        <c:smooth val="0"/>
        <c:axId val="971508144"/>
        <c:axId val="1130146144"/>
      </c:lineChart>
      <c:catAx>
        <c:axId val="971508144"/>
        <c:scaling>
          <c:orientation val="minMax"/>
        </c:scaling>
        <c:delete val="0"/>
        <c:axPos val="b"/>
        <c:numFmt formatCode="General" sourceLinked="1"/>
        <c:majorTickMark val="none"/>
        <c:minorTickMark val="cross"/>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130146144"/>
        <c:crosses val="autoZero"/>
        <c:auto val="1"/>
        <c:lblAlgn val="ctr"/>
        <c:lblOffset val="100"/>
        <c:noMultiLvlLbl val="0"/>
      </c:catAx>
      <c:valAx>
        <c:axId val="1130146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r>
                  <a:rPr lang="en-US" sz="1400" b="1">
                    <a:solidFill>
                      <a:sysClr val="windowText" lastClr="000000"/>
                    </a:solidFill>
                  </a:rPr>
                  <a:t>Water Production</a:t>
                </a:r>
                <a:r>
                  <a:rPr lang="en-US" sz="1400" b="1" baseline="0">
                    <a:solidFill>
                      <a:sysClr val="windowText" lastClr="000000"/>
                    </a:solidFill>
                  </a:rPr>
                  <a:t> (billion gallons)</a:t>
                </a:r>
                <a:endParaRPr lang="en-US" sz="1400" b="1">
                  <a:solidFill>
                    <a:sysClr val="windowText" lastClr="000000"/>
                  </a:solidFill>
                </a:endParaRPr>
              </a:p>
            </c:rich>
          </c:tx>
          <c:layout>
            <c:manualLayout>
              <c:xMode val="edge"/>
              <c:yMode val="edge"/>
              <c:x val="7.0922094731535436E-3"/>
              <c:y val="6.9396372894268407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971508144"/>
        <c:crosses val="autoZero"/>
        <c:crossBetween val="between"/>
      </c:valAx>
      <c:spPr>
        <a:noFill/>
        <a:ln>
          <a:solidFill>
            <a:schemeClr val="bg1">
              <a:lumMod val="65000"/>
            </a:schemeClr>
          </a:solidFill>
        </a:ln>
        <a:effectLst/>
      </c:spPr>
    </c:plotArea>
    <c:legend>
      <c:legendPos val="r"/>
      <c:legendEntry>
        <c:idx val="0"/>
        <c:delete val="1"/>
      </c:legendEntry>
      <c:layout>
        <c:manualLayout>
          <c:xMode val="edge"/>
          <c:yMode val="edge"/>
          <c:x val="0.85266514319619402"/>
          <c:y val="7.3877448011306274E-2"/>
          <c:w val="0.11422142966936484"/>
          <c:h val="0.26232470941132358"/>
        </c:manualLayout>
      </c:layout>
      <c:overlay val="1"/>
      <c:spPr>
        <a:solidFill>
          <a:schemeClr val="bg1"/>
        </a:solidFill>
        <a:ln>
          <a:solidFill>
            <a:schemeClr val="accent1"/>
          </a:solid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spPr>
            <a:solidFill>
              <a:schemeClr val="accent1">
                <a:alpha val="50000"/>
              </a:schemeClr>
            </a:solidFill>
          </c:spPr>
          <c:val>
            <c:numRef>
              <c:f>Sheet1!$F$3:$F$16</c:f>
              <c:numCache>
                <c:formatCode>General</c:formatCode>
                <c:ptCount val="14"/>
                <c:pt idx="0">
                  <c:v>96</c:v>
                </c:pt>
                <c:pt idx="1">
                  <c:v>98</c:v>
                </c:pt>
                <c:pt idx="2">
                  <c:v>101</c:v>
                </c:pt>
                <c:pt idx="3">
                  <c:v>103</c:v>
                </c:pt>
                <c:pt idx="4">
                  <c:v>107</c:v>
                </c:pt>
                <c:pt idx="5">
                  <c:v>111</c:v>
                </c:pt>
                <c:pt idx="6">
                  <c:v>115</c:v>
                </c:pt>
                <c:pt idx="7">
                  <c:v>116</c:v>
                </c:pt>
                <c:pt idx="8">
                  <c:v>123</c:v>
                </c:pt>
                <c:pt idx="9">
                  <c:v>123</c:v>
                </c:pt>
                <c:pt idx="10">
                  <c:v>124</c:v>
                </c:pt>
                <c:pt idx="11">
                  <c:v>125</c:v>
                </c:pt>
                <c:pt idx="12">
                  <c:v>130</c:v>
                </c:pt>
                <c:pt idx="13">
                  <c:v>134</c:v>
                </c:pt>
              </c:numCache>
            </c:numRef>
          </c:val>
          <c:extLst>
            <c:ext xmlns:c16="http://schemas.microsoft.com/office/drawing/2014/chart" uri="{C3380CC4-5D6E-409C-BE32-E72D297353CC}">
              <c16:uniqueId val="{00000000-CF29-436F-AC16-CB9EBA134111}"/>
            </c:ext>
          </c:extLst>
        </c:ser>
        <c:dLbls>
          <c:showLegendKey val="0"/>
          <c:showVal val="0"/>
          <c:showCatName val="0"/>
          <c:showSerName val="0"/>
          <c:showPercent val="0"/>
          <c:showBubbleSize val="0"/>
        </c:dLbls>
        <c:axId val="223430144"/>
        <c:axId val="223431680"/>
      </c:areaChart>
      <c:lineChart>
        <c:grouping val="standard"/>
        <c:varyColors val="0"/>
        <c:ser>
          <c:idx val="0"/>
          <c:order val="0"/>
          <c:tx>
            <c:v>Total Water IOU's</c:v>
          </c:tx>
          <c:spPr>
            <a:ln w="38100"/>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1-CF29-436F-AC16-CB9EBA134111}"/>
                </c:ext>
              </c:extLst>
            </c:dLbl>
            <c:dLbl>
              <c:idx val="2"/>
              <c:delete val="1"/>
              <c:extLst>
                <c:ext xmlns:c15="http://schemas.microsoft.com/office/drawing/2012/chart" uri="{CE6537A1-D6FC-4f65-9D91-7224C49458BB}"/>
                <c:ext xmlns:c16="http://schemas.microsoft.com/office/drawing/2014/chart" uri="{C3380CC4-5D6E-409C-BE32-E72D297353CC}">
                  <c16:uniqueId val="{00000002-CF29-436F-AC16-CB9EBA134111}"/>
                </c:ext>
              </c:extLst>
            </c:dLbl>
            <c:dLbl>
              <c:idx val="3"/>
              <c:delete val="1"/>
              <c:extLst>
                <c:ext xmlns:c15="http://schemas.microsoft.com/office/drawing/2012/chart" uri="{CE6537A1-D6FC-4f65-9D91-7224C49458BB}"/>
                <c:ext xmlns:c16="http://schemas.microsoft.com/office/drawing/2014/chart" uri="{C3380CC4-5D6E-409C-BE32-E72D297353CC}">
                  <c16:uniqueId val="{00000003-CF29-436F-AC16-CB9EBA134111}"/>
                </c:ext>
              </c:extLst>
            </c:dLbl>
            <c:dLbl>
              <c:idx val="4"/>
              <c:delete val="1"/>
              <c:extLst>
                <c:ext xmlns:c15="http://schemas.microsoft.com/office/drawing/2012/chart" uri="{CE6537A1-D6FC-4f65-9D91-7224C49458BB}"/>
                <c:ext xmlns:c16="http://schemas.microsoft.com/office/drawing/2014/chart" uri="{C3380CC4-5D6E-409C-BE32-E72D297353CC}">
                  <c16:uniqueId val="{00000004-CF29-436F-AC16-CB9EBA134111}"/>
                </c:ext>
              </c:extLst>
            </c:dLbl>
            <c:dLbl>
              <c:idx val="5"/>
              <c:delete val="1"/>
              <c:extLst>
                <c:ext xmlns:c15="http://schemas.microsoft.com/office/drawing/2012/chart" uri="{CE6537A1-D6FC-4f65-9D91-7224C49458BB}"/>
                <c:ext xmlns:c16="http://schemas.microsoft.com/office/drawing/2014/chart" uri="{C3380CC4-5D6E-409C-BE32-E72D297353CC}">
                  <c16:uniqueId val="{00000005-CF29-436F-AC16-CB9EBA134111}"/>
                </c:ext>
              </c:extLst>
            </c:dLbl>
            <c:dLbl>
              <c:idx val="6"/>
              <c:delete val="1"/>
              <c:extLst>
                <c:ext xmlns:c15="http://schemas.microsoft.com/office/drawing/2012/chart" uri="{CE6537A1-D6FC-4f65-9D91-7224C49458BB}"/>
                <c:ext xmlns:c16="http://schemas.microsoft.com/office/drawing/2014/chart" uri="{C3380CC4-5D6E-409C-BE32-E72D297353CC}">
                  <c16:uniqueId val="{00000006-CF29-436F-AC16-CB9EBA134111}"/>
                </c:ext>
              </c:extLst>
            </c:dLbl>
            <c:dLbl>
              <c:idx val="7"/>
              <c:delete val="1"/>
              <c:extLst>
                <c:ext xmlns:c15="http://schemas.microsoft.com/office/drawing/2012/chart" uri="{CE6537A1-D6FC-4f65-9D91-7224C49458BB}"/>
                <c:ext xmlns:c16="http://schemas.microsoft.com/office/drawing/2014/chart" uri="{C3380CC4-5D6E-409C-BE32-E72D297353CC}">
                  <c16:uniqueId val="{00000007-CF29-436F-AC16-CB9EBA134111}"/>
                </c:ext>
              </c:extLst>
            </c:dLbl>
            <c:dLbl>
              <c:idx val="8"/>
              <c:delete val="1"/>
              <c:extLst>
                <c:ext xmlns:c15="http://schemas.microsoft.com/office/drawing/2012/chart" uri="{CE6537A1-D6FC-4f65-9D91-7224C49458BB}"/>
                <c:ext xmlns:c16="http://schemas.microsoft.com/office/drawing/2014/chart" uri="{C3380CC4-5D6E-409C-BE32-E72D297353CC}">
                  <c16:uniqueId val="{00000008-CF29-436F-AC16-CB9EBA134111}"/>
                </c:ext>
              </c:extLst>
            </c:dLbl>
            <c:dLbl>
              <c:idx val="9"/>
              <c:delete val="1"/>
              <c:extLst>
                <c:ext xmlns:c15="http://schemas.microsoft.com/office/drawing/2012/chart" uri="{CE6537A1-D6FC-4f65-9D91-7224C49458BB}"/>
                <c:ext xmlns:c16="http://schemas.microsoft.com/office/drawing/2014/chart" uri="{C3380CC4-5D6E-409C-BE32-E72D297353CC}">
                  <c16:uniqueId val="{00000009-CF29-436F-AC16-CB9EBA134111}"/>
                </c:ext>
              </c:extLst>
            </c:dLbl>
            <c:dLbl>
              <c:idx val="10"/>
              <c:delete val="1"/>
              <c:extLst>
                <c:ext xmlns:c15="http://schemas.microsoft.com/office/drawing/2012/chart" uri="{CE6537A1-D6FC-4f65-9D91-7224C49458BB}"/>
                <c:ext xmlns:c16="http://schemas.microsoft.com/office/drawing/2014/chart" uri="{C3380CC4-5D6E-409C-BE32-E72D297353CC}">
                  <c16:uniqueId val="{0000000A-CF29-436F-AC16-CB9EBA134111}"/>
                </c:ext>
              </c:extLst>
            </c:dLbl>
            <c:dLbl>
              <c:idx val="11"/>
              <c:delete val="1"/>
              <c:extLst>
                <c:ext xmlns:c15="http://schemas.microsoft.com/office/drawing/2012/chart" uri="{CE6537A1-D6FC-4f65-9D91-7224C49458BB}"/>
                <c:ext xmlns:c16="http://schemas.microsoft.com/office/drawing/2014/chart" uri="{C3380CC4-5D6E-409C-BE32-E72D297353CC}">
                  <c16:uniqueId val="{0000000B-CF29-436F-AC16-CB9EBA134111}"/>
                </c:ext>
              </c:extLst>
            </c:dLbl>
            <c:dLbl>
              <c:idx val="12"/>
              <c:delete val="1"/>
              <c:extLst>
                <c:ext xmlns:c15="http://schemas.microsoft.com/office/drawing/2012/chart" uri="{CE6537A1-D6FC-4f65-9D91-7224C49458BB}"/>
                <c:ext xmlns:c16="http://schemas.microsoft.com/office/drawing/2014/chart" uri="{C3380CC4-5D6E-409C-BE32-E72D297353CC}">
                  <c16:uniqueId val="{0000000C-CF29-436F-AC16-CB9EBA134111}"/>
                </c:ext>
              </c:extLst>
            </c:dLbl>
            <c:dLbl>
              <c:idx val="13"/>
              <c:layout>
                <c:manualLayout>
                  <c:x val="-3.3049211624851936E-2"/>
                  <c:y val="-7.475379014842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F29-436F-AC16-CB9EBA134111}"/>
                </c:ext>
              </c:extLst>
            </c:dLbl>
            <c:spPr>
              <a:noFill/>
              <a:ln>
                <a:noFill/>
              </a:ln>
              <a:effectLst/>
            </c:spPr>
            <c:txPr>
              <a:bodyPr/>
              <a:lstStyle/>
              <a:p>
                <a:pPr>
                  <a:defRPr sz="1800" b="1">
                    <a:solidFill>
                      <a:schemeClr val="accent1">
                        <a:lumMod val="75000"/>
                      </a:schemeClr>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Sheet1!$A$3:$A$16</c:f>
              <c:strCache>
                <c:ptCount val="14"/>
                <c:pt idx="0">
                  <c:v>Current</c:v>
                </c:pt>
                <c:pt idx="1">
                  <c:v>2018</c:v>
                </c:pt>
                <c:pt idx="2">
                  <c:v>2017</c:v>
                </c:pt>
                <c:pt idx="3">
                  <c:v>2016</c:v>
                </c:pt>
                <c:pt idx="4">
                  <c:v>2015</c:v>
                </c:pt>
                <c:pt idx="5">
                  <c:v>2014</c:v>
                </c:pt>
                <c:pt idx="6">
                  <c:v>2013</c:v>
                </c:pt>
                <c:pt idx="7">
                  <c:v>2012</c:v>
                </c:pt>
                <c:pt idx="8">
                  <c:v>2011</c:v>
                </c:pt>
                <c:pt idx="9">
                  <c:v>2010</c:v>
                </c:pt>
                <c:pt idx="10">
                  <c:v>2009</c:v>
                </c:pt>
                <c:pt idx="11">
                  <c:v>2008</c:v>
                </c:pt>
                <c:pt idx="12">
                  <c:v>2007</c:v>
                </c:pt>
                <c:pt idx="13">
                  <c:v>End of 2006</c:v>
                </c:pt>
              </c:strCache>
            </c:strRef>
          </c:cat>
          <c:val>
            <c:numRef>
              <c:f>Sheet1!$F$3:$F$16</c:f>
              <c:numCache>
                <c:formatCode>General</c:formatCode>
                <c:ptCount val="14"/>
                <c:pt idx="0">
                  <c:v>96</c:v>
                </c:pt>
                <c:pt idx="1">
                  <c:v>98</c:v>
                </c:pt>
                <c:pt idx="2">
                  <c:v>101</c:v>
                </c:pt>
                <c:pt idx="3">
                  <c:v>103</c:v>
                </c:pt>
                <c:pt idx="4">
                  <c:v>107</c:v>
                </c:pt>
                <c:pt idx="5">
                  <c:v>111</c:v>
                </c:pt>
                <c:pt idx="6">
                  <c:v>115</c:v>
                </c:pt>
                <c:pt idx="7">
                  <c:v>116</c:v>
                </c:pt>
                <c:pt idx="8">
                  <c:v>123</c:v>
                </c:pt>
                <c:pt idx="9">
                  <c:v>123</c:v>
                </c:pt>
                <c:pt idx="10">
                  <c:v>124</c:v>
                </c:pt>
                <c:pt idx="11">
                  <c:v>125</c:v>
                </c:pt>
                <c:pt idx="12">
                  <c:v>130</c:v>
                </c:pt>
                <c:pt idx="13">
                  <c:v>134</c:v>
                </c:pt>
              </c:numCache>
            </c:numRef>
          </c:val>
          <c:smooth val="0"/>
          <c:extLst>
            <c:ext xmlns:c16="http://schemas.microsoft.com/office/drawing/2014/chart" uri="{C3380CC4-5D6E-409C-BE32-E72D297353CC}">
              <c16:uniqueId val="{0000000D-CF29-436F-AC16-CB9EBA134111}"/>
            </c:ext>
          </c:extLst>
        </c:ser>
        <c:dLbls>
          <c:showLegendKey val="0"/>
          <c:showVal val="0"/>
          <c:showCatName val="0"/>
          <c:showSerName val="0"/>
          <c:showPercent val="0"/>
          <c:showBubbleSize val="0"/>
        </c:dLbls>
        <c:marker val="1"/>
        <c:smooth val="0"/>
        <c:axId val="223430144"/>
        <c:axId val="223431680"/>
      </c:lineChart>
      <c:catAx>
        <c:axId val="223430144"/>
        <c:scaling>
          <c:orientation val="maxMin"/>
        </c:scaling>
        <c:delete val="0"/>
        <c:axPos val="b"/>
        <c:majorTickMark val="none"/>
        <c:minorTickMark val="out"/>
        <c:tickLblPos val="nextTo"/>
        <c:txPr>
          <a:bodyPr/>
          <a:lstStyle/>
          <a:p>
            <a:pPr>
              <a:defRPr sz="1100" b="1"/>
            </a:pPr>
            <a:endParaRPr lang="en-US"/>
          </a:p>
        </c:txPr>
        <c:crossAx val="223431680"/>
        <c:crosses val="autoZero"/>
        <c:auto val="1"/>
        <c:lblAlgn val="ctr"/>
        <c:lblOffset val="100"/>
        <c:noMultiLvlLbl val="0"/>
      </c:catAx>
      <c:valAx>
        <c:axId val="223431680"/>
        <c:scaling>
          <c:orientation val="minMax"/>
          <c:max val="140"/>
          <c:min val="80"/>
        </c:scaling>
        <c:delete val="0"/>
        <c:axPos val="l"/>
        <c:majorGridlines/>
        <c:title>
          <c:tx>
            <c:rich>
              <a:bodyPr/>
              <a:lstStyle/>
              <a:p>
                <a:pPr>
                  <a:defRPr sz="1600"/>
                </a:pPr>
                <a:r>
                  <a:rPr lang="en-US" sz="1600" dirty="0"/>
                  <a:t>Water IOUs</a:t>
                </a:r>
              </a:p>
            </c:rich>
          </c:tx>
          <c:layout>
            <c:manualLayout>
              <c:xMode val="edge"/>
              <c:yMode val="edge"/>
              <c:x val="3.072196248993523E-3"/>
              <c:y val="0.24294731791514909"/>
            </c:manualLayout>
          </c:layout>
          <c:overlay val="0"/>
        </c:title>
        <c:numFmt formatCode="General" sourceLinked="1"/>
        <c:majorTickMark val="out"/>
        <c:minorTickMark val="none"/>
        <c:tickLblPos val="nextTo"/>
        <c:txPr>
          <a:bodyPr/>
          <a:lstStyle/>
          <a:p>
            <a:pPr>
              <a:defRPr sz="1100"/>
            </a:pPr>
            <a:endParaRPr lang="en-US"/>
          </a:p>
        </c:txPr>
        <c:crossAx val="223430144"/>
        <c:crosses val="max"/>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7952" y="0"/>
            <a:ext cx="4023641"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5/30/2019</a:t>
            </a:fld>
            <a:endParaRPr lang="en-US" dirty="0"/>
          </a:p>
        </p:txBody>
      </p:sp>
      <p:sp>
        <p:nvSpPr>
          <p:cNvPr id="4" name="Footer Placeholder 3"/>
          <p:cNvSpPr>
            <a:spLocks noGrp="1"/>
          </p:cNvSpPr>
          <p:nvPr>
            <p:ph type="ftr" sz="quarter" idx="2"/>
          </p:nvPr>
        </p:nvSpPr>
        <p:spPr>
          <a:xfrm>
            <a:off x="2" y="6634555"/>
            <a:ext cx="4023641"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952" y="6634555"/>
            <a:ext cx="4023641"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782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9560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9213" y="3318353"/>
            <a:ext cx="7425279"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782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1131153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1428808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6</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735359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7</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3300149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8</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337120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9</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565357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219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a:solidFill>
                  <a:schemeClr val="tx2"/>
                </a:solidFill>
                <a:ea typeface="ＭＳ Ｐゴシック" charset="0"/>
              </a:rPr>
              <a:t>Water Utilities Update</a:t>
            </a:r>
          </a:p>
          <a:p>
            <a:pPr algn="ctr">
              <a:defRPr/>
            </a:pPr>
            <a:r>
              <a:rPr lang="en-US" sz="2800" dirty="0">
                <a:solidFill>
                  <a:schemeClr val="tx2"/>
                </a:solidFill>
                <a:ea typeface="ＭＳ Ｐゴシック" charset="0"/>
              </a:rPr>
              <a:t>Low-Income Oversight Board</a:t>
            </a:r>
          </a:p>
        </p:txBody>
      </p:sp>
      <p:sp>
        <p:nvSpPr>
          <p:cNvPr id="15364" name="Rectangle 8"/>
          <p:cNvSpPr>
            <a:spLocks noChangeArrowheads="1"/>
          </p:cNvSpPr>
          <p:nvPr/>
        </p:nvSpPr>
        <p:spPr bwMode="auto">
          <a:xfrm>
            <a:off x="0" y="48768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endParaRPr lang="en-US" altLang="en-US" sz="2000" b="1" dirty="0">
              <a:solidFill>
                <a:schemeClr val="tx2"/>
              </a:solidFill>
            </a:endParaRPr>
          </a:p>
          <a:p>
            <a:pPr algn="ctr" eaLnBrk="1" hangingPunct="1">
              <a:lnSpc>
                <a:spcPct val="80000"/>
              </a:lnSpc>
              <a:spcBef>
                <a:spcPct val="20000"/>
              </a:spcBef>
              <a:defRPr/>
            </a:pPr>
            <a:r>
              <a:rPr lang="en-US" altLang="en-US" sz="2000" b="1" dirty="0">
                <a:solidFill>
                  <a:schemeClr val="tx2"/>
                </a:solidFill>
              </a:rPr>
              <a:t>Water Division</a:t>
            </a:r>
          </a:p>
          <a:p>
            <a:pPr algn="ctr" eaLnBrk="1" hangingPunct="1">
              <a:lnSpc>
                <a:spcPct val="80000"/>
              </a:lnSpc>
              <a:spcBef>
                <a:spcPct val="20000"/>
              </a:spcBef>
              <a:spcAft>
                <a:spcPct val="25000"/>
              </a:spcAft>
              <a:defRPr/>
            </a:pPr>
            <a:r>
              <a:rPr lang="en-US" altLang="en-US" sz="1400" b="1"/>
              <a:t>June 24, </a:t>
            </a:r>
            <a:r>
              <a:rPr lang="en-US" altLang="en-US" sz="1400" b="1" dirty="0"/>
              <a:t>2019</a:t>
            </a:r>
          </a:p>
          <a:p>
            <a:pPr algn="ctr" eaLnBrk="1" hangingPunct="1">
              <a:lnSpc>
                <a:spcPct val="80000"/>
              </a:lnSpc>
              <a:spcBef>
                <a:spcPct val="20000"/>
              </a:spcBef>
              <a:spcAft>
                <a:spcPct val="25000"/>
              </a:spcAft>
              <a:defRPr/>
            </a:pPr>
            <a:endParaRPr lang="en-US" altLang="en-US" sz="1400" b="1" dirty="0"/>
          </a:p>
          <a:p>
            <a:pPr algn="ctr" eaLnBrk="1" hangingPunct="1">
              <a:lnSpc>
                <a:spcPct val="80000"/>
              </a:lnSpc>
              <a:spcBef>
                <a:spcPct val="20000"/>
              </a:spcBef>
              <a:spcAft>
                <a:spcPct val="25000"/>
              </a:spcAft>
              <a:defRPr/>
            </a:pPr>
            <a:endParaRPr lang="en-US" altLang="en-US" sz="1400" b="1" dirty="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5146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38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pPr>
              <a:defRPr/>
            </a:pPr>
            <a:r>
              <a:rPr lang="en-US" sz="2800" dirty="0">
                <a:solidFill>
                  <a:schemeClr val="tx2"/>
                </a:solidFill>
              </a:rPr>
              <a:t>Topics</a:t>
            </a:r>
          </a:p>
        </p:txBody>
      </p:sp>
      <p:sp>
        <p:nvSpPr>
          <p:cNvPr id="3" name="Content Placeholder 2"/>
          <p:cNvSpPr>
            <a:spLocks noGrp="1"/>
          </p:cNvSpPr>
          <p:nvPr>
            <p:ph idx="1"/>
          </p:nvPr>
        </p:nvSpPr>
        <p:spPr>
          <a:xfrm>
            <a:off x="457200" y="1828800"/>
            <a:ext cx="8229600" cy="4191000"/>
          </a:xfrm>
        </p:spPr>
        <p:txBody>
          <a:bodyPr/>
          <a:lstStyle/>
          <a:p>
            <a:pPr lvl="1">
              <a:defRPr/>
            </a:pPr>
            <a:endParaRPr lang="en-US" sz="2000" dirty="0"/>
          </a:p>
          <a:p>
            <a:pPr lvl="1">
              <a:defRPr/>
            </a:pPr>
            <a:r>
              <a:rPr lang="en-US" sz="2400" dirty="0"/>
              <a:t>Low-Income OIR Workshop</a:t>
            </a:r>
          </a:p>
          <a:p>
            <a:pPr marL="457200" lvl="1" indent="0">
              <a:buNone/>
              <a:defRPr/>
            </a:pPr>
            <a:endParaRPr lang="en-US" sz="800" dirty="0"/>
          </a:p>
          <a:p>
            <a:pPr lvl="1">
              <a:defRPr/>
            </a:pPr>
            <a:r>
              <a:rPr lang="en-US" sz="2400" dirty="0"/>
              <a:t>School Lead Testing</a:t>
            </a:r>
          </a:p>
          <a:p>
            <a:pPr marL="457200" lvl="1" indent="0">
              <a:buNone/>
              <a:defRPr/>
            </a:pPr>
            <a:endParaRPr lang="en-US" sz="800" dirty="0"/>
          </a:p>
          <a:p>
            <a:pPr lvl="1">
              <a:defRPr/>
            </a:pPr>
            <a:r>
              <a:rPr lang="en-US" sz="2400" dirty="0"/>
              <a:t>Conservation</a:t>
            </a:r>
          </a:p>
          <a:p>
            <a:pPr marL="457200" lvl="1" indent="0">
              <a:buNone/>
              <a:defRPr/>
            </a:pPr>
            <a:endParaRPr lang="en-US" sz="800" dirty="0"/>
          </a:p>
          <a:p>
            <a:pPr lvl="1">
              <a:defRPr/>
            </a:pPr>
            <a:r>
              <a:rPr lang="en-US" sz="2400" dirty="0"/>
              <a:t>Proposed Legislation</a:t>
            </a:r>
          </a:p>
          <a:p>
            <a:pPr marL="457200" lvl="1" indent="0">
              <a:buNone/>
              <a:defRPr/>
            </a:pPr>
            <a:endParaRPr lang="en-US" sz="800" dirty="0"/>
          </a:p>
          <a:p>
            <a:pPr lvl="1">
              <a:defRPr/>
            </a:pPr>
            <a:r>
              <a:rPr lang="en-US" sz="2400" dirty="0"/>
              <a:t>Acquisitions </a:t>
            </a:r>
          </a:p>
          <a:p>
            <a:pPr marL="457200" lvl="1" indent="0">
              <a:buNone/>
              <a:defRPr/>
            </a:pPr>
            <a:endParaRPr lang="en-US" sz="800" dirty="0"/>
          </a:p>
          <a:p>
            <a:pPr lvl="1">
              <a:defRPr/>
            </a:pPr>
            <a:r>
              <a:rPr lang="en-US" sz="2400" dirty="0"/>
              <a:t>Human Right to Water Report</a:t>
            </a:r>
            <a:endParaRPr lang="en-US" sz="2000" dirty="0"/>
          </a:p>
          <a:p>
            <a:pPr marL="457200" lvl="1" indent="0">
              <a:buFontTx/>
              <a:buNone/>
              <a:defRPr/>
            </a:pPr>
            <a:endParaRPr lang="en-US" sz="2000" dirty="0"/>
          </a:p>
          <a:p>
            <a:pPr marL="57150" indent="0">
              <a:buFontTx/>
              <a:buNone/>
              <a:defRPr/>
            </a:pPr>
            <a:endParaRPr lang="en-US" sz="2400" dirty="0"/>
          </a:p>
        </p:txBody>
      </p:sp>
      <p:sp>
        <p:nvSpPr>
          <p:cNvPr id="4"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2</a:t>
            </a:fld>
            <a:endParaRPr lang="en-US" altLang="en-US" dirty="0">
              <a:solidFill>
                <a:schemeClr val="accent1"/>
              </a:solidFill>
            </a:endParaRPr>
          </a:p>
        </p:txBody>
      </p:sp>
    </p:spTree>
    <p:extLst>
      <p:ext uri="{BB962C8B-B14F-4D97-AF65-F5344CB8AC3E}">
        <p14:creationId xmlns:p14="http://schemas.microsoft.com/office/powerpoint/2010/main" val="357530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Water Low-Income OIR</a:t>
            </a:r>
          </a:p>
          <a:p>
            <a:pPr algn="ctr" eaLnBrk="1" hangingPunct="1">
              <a:spcBef>
                <a:spcPct val="0"/>
              </a:spcBef>
              <a:buFontTx/>
              <a:buNone/>
            </a:pPr>
            <a:r>
              <a:rPr lang="en-US" altLang="en-US" sz="2400" dirty="0">
                <a:solidFill>
                  <a:schemeClr val="tx2"/>
                </a:solidFill>
              </a:rPr>
              <a:t>R.17-06-024</a:t>
            </a:r>
          </a:p>
        </p:txBody>
      </p:sp>
      <p:sp>
        <p:nvSpPr>
          <p:cNvPr id="6" name="Rectangle 5"/>
          <p:cNvSpPr>
            <a:spLocks noChangeArrowheads="1"/>
          </p:cNvSpPr>
          <p:nvPr/>
        </p:nvSpPr>
        <p:spPr bwMode="auto">
          <a:xfrm>
            <a:off x="304800" y="2057400"/>
            <a:ext cx="8610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Workshop held on May 2</a:t>
            </a:r>
            <a:r>
              <a:rPr lang="en-US" altLang="en-US" sz="2000" baseline="30000" dirty="0"/>
              <a:t>nd</a:t>
            </a:r>
          </a:p>
          <a:p>
            <a:pPr marL="0" indent="0" eaLnBrk="1" hangingPunct="1">
              <a:buClr>
                <a:schemeClr val="tx1"/>
              </a:buClr>
              <a:buNone/>
              <a:defRPr/>
            </a:pPr>
            <a:endParaRPr lang="en-US" altLang="en-US" sz="800" dirty="0"/>
          </a:p>
          <a:p>
            <a:pPr marL="400050" lvl="1" indent="0" eaLnBrk="1" hangingPunct="1">
              <a:buClr>
                <a:schemeClr val="tx1"/>
              </a:buClr>
              <a:buNone/>
              <a:defRPr/>
            </a:pPr>
            <a:r>
              <a:rPr lang="en-US" altLang="en-US" sz="1800" dirty="0"/>
              <a:t>“Water Rate Design for a Basic Amount of Water at a Low Quantity Rate”</a:t>
            </a:r>
          </a:p>
          <a:p>
            <a:pPr marL="400050" lvl="1" indent="0" eaLnBrk="1" hangingPunct="1">
              <a:buClr>
                <a:schemeClr val="tx1"/>
              </a:buClr>
              <a:buNone/>
              <a:defRPr/>
            </a:pPr>
            <a:endParaRPr lang="en-US" altLang="en-US" sz="800" dirty="0"/>
          </a:p>
          <a:p>
            <a:pPr lvl="1" eaLnBrk="1" hangingPunct="1">
              <a:buClr>
                <a:schemeClr val="tx1"/>
              </a:buClr>
              <a:defRPr/>
            </a:pPr>
            <a:r>
              <a:rPr lang="en-US" altLang="en-US" sz="1800" dirty="0"/>
              <a:t>Determining and establishing basic quantity</a:t>
            </a:r>
          </a:p>
          <a:p>
            <a:pPr marL="400050" lvl="1" indent="0" eaLnBrk="1" hangingPunct="1">
              <a:buClr>
                <a:schemeClr val="tx1"/>
              </a:buClr>
              <a:buNone/>
              <a:defRPr/>
            </a:pPr>
            <a:endParaRPr lang="en-US" altLang="en-US" sz="400" dirty="0"/>
          </a:p>
          <a:p>
            <a:pPr lvl="2" eaLnBrk="1" hangingPunct="1">
              <a:buClr>
                <a:schemeClr val="tx1"/>
              </a:buClr>
              <a:defRPr/>
            </a:pPr>
            <a:r>
              <a:rPr lang="en-US" altLang="en-US" sz="1600" dirty="0"/>
              <a:t>Affordable = no tradeoffs of basic needs</a:t>
            </a:r>
          </a:p>
          <a:p>
            <a:pPr marL="839788" lvl="2" indent="0" eaLnBrk="1" hangingPunct="1">
              <a:buClr>
                <a:schemeClr val="tx1"/>
              </a:buClr>
              <a:buNone/>
              <a:defRPr/>
            </a:pPr>
            <a:endParaRPr lang="en-US" altLang="en-US" sz="800" dirty="0"/>
          </a:p>
          <a:p>
            <a:pPr lvl="1" eaLnBrk="1" hangingPunct="1">
              <a:buClr>
                <a:schemeClr val="tx1"/>
              </a:buClr>
              <a:defRPr/>
            </a:pPr>
            <a:r>
              <a:rPr lang="en-US" altLang="en-US" sz="1800" dirty="0"/>
              <a:t>Adjustments to rate design</a:t>
            </a:r>
          </a:p>
          <a:p>
            <a:pPr marL="400050" lvl="1" indent="0" eaLnBrk="1" hangingPunct="1">
              <a:buClr>
                <a:schemeClr val="tx1"/>
              </a:buClr>
              <a:buNone/>
              <a:defRPr/>
            </a:pPr>
            <a:endParaRPr lang="en-US" altLang="en-US" sz="400" dirty="0"/>
          </a:p>
          <a:p>
            <a:pPr lvl="2" eaLnBrk="1" hangingPunct="1">
              <a:buClr>
                <a:schemeClr val="tx1"/>
              </a:buClr>
              <a:defRPr/>
            </a:pPr>
            <a:r>
              <a:rPr lang="en-US" altLang="en-US" sz="1600" dirty="0"/>
              <a:t>Marginal-Cost Pricing</a:t>
            </a:r>
          </a:p>
          <a:p>
            <a:pPr marL="839788" lvl="2" indent="0" eaLnBrk="1" hangingPunct="1">
              <a:buClr>
                <a:schemeClr val="tx1"/>
              </a:buClr>
              <a:buNone/>
              <a:defRPr/>
            </a:pPr>
            <a:endParaRPr lang="en-US" altLang="en-US" sz="400" dirty="0"/>
          </a:p>
          <a:p>
            <a:pPr lvl="2" eaLnBrk="1" hangingPunct="1">
              <a:buClr>
                <a:schemeClr val="tx1"/>
              </a:buClr>
              <a:defRPr/>
            </a:pPr>
            <a:r>
              <a:rPr lang="en-US" altLang="en-US" sz="1600" dirty="0"/>
              <a:t>Shift more revenues to fixed charges</a:t>
            </a:r>
          </a:p>
          <a:p>
            <a:pPr marL="839788" lvl="2" indent="0" eaLnBrk="1" hangingPunct="1">
              <a:buClr>
                <a:schemeClr val="tx1"/>
              </a:buClr>
              <a:buNone/>
              <a:defRPr/>
            </a:pPr>
            <a:endParaRPr lang="en-US" altLang="en-US" sz="400" dirty="0"/>
          </a:p>
          <a:p>
            <a:pPr lvl="2" eaLnBrk="1" hangingPunct="1">
              <a:buClr>
                <a:schemeClr val="tx1"/>
              </a:buClr>
              <a:defRPr/>
            </a:pPr>
            <a:r>
              <a:rPr lang="en-US" altLang="en-US" sz="1600" dirty="0"/>
              <a:t>Account for conservation</a:t>
            </a:r>
          </a:p>
          <a:p>
            <a:pPr marL="839788" lvl="2" indent="0" eaLnBrk="1" hangingPunct="1">
              <a:buClr>
                <a:schemeClr val="tx1"/>
              </a:buClr>
              <a:buNone/>
              <a:defRPr/>
            </a:pPr>
            <a:endParaRPr lang="en-US" altLang="en-US" sz="400" dirty="0"/>
          </a:p>
          <a:p>
            <a:pPr lvl="2" eaLnBrk="1" hangingPunct="1">
              <a:buClr>
                <a:schemeClr val="tx1"/>
              </a:buClr>
              <a:defRPr/>
            </a:pPr>
            <a:r>
              <a:rPr lang="en-US" altLang="en-US" sz="1600" dirty="0"/>
              <a:t>Consider multi-family</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3</a:t>
            </a:fld>
            <a:endParaRPr lang="en-US" altLang="en-US" dirty="0">
              <a:solidFill>
                <a:schemeClr val="accent1"/>
              </a:solidFill>
            </a:endParaRPr>
          </a:p>
        </p:txBody>
      </p:sp>
    </p:spTree>
    <p:extLst>
      <p:ext uri="{BB962C8B-B14F-4D97-AF65-F5344CB8AC3E}">
        <p14:creationId xmlns:p14="http://schemas.microsoft.com/office/powerpoint/2010/main" val="235792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a:spLocks noChangeArrowheads="1"/>
          </p:cNvSpPr>
          <p:nvPr/>
        </p:nvSpPr>
        <p:spPr bwMode="auto">
          <a:xfrm>
            <a:off x="457200" y="9906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School Lead Testing</a:t>
            </a:r>
          </a:p>
          <a:p>
            <a:pPr algn="ctr" eaLnBrk="1" hangingPunct="1">
              <a:spcBef>
                <a:spcPct val="0"/>
              </a:spcBef>
              <a:buFontTx/>
              <a:buNone/>
            </a:pPr>
            <a:r>
              <a:rPr lang="en-US" altLang="en-US" sz="2400" dirty="0">
                <a:solidFill>
                  <a:schemeClr val="tx2"/>
                </a:solidFill>
              </a:rPr>
              <a:t>Assembly Bill 746</a:t>
            </a:r>
          </a:p>
        </p:txBody>
      </p:sp>
      <p:sp>
        <p:nvSpPr>
          <p:cNvPr id="18" name="Slide Number Placeholder 4">
            <a:extLst>
              <a:ext uri="{FF2B5EF4-FFF2-40B4-BE49-F238E27FC236}">
                <a16:creationId xmlns:a16="http://schemas.microsoft.com/office/drawing/2014/main" id="{D9DB2B72-BE8F-4847-984C-2AFECBA69FF9}"/>
              </a:ext>
            </a:extLst>
          </p:cNvPr>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4</a:t>
            </a:fld>
            <a:endParaRPr lang="en-US" altLang="en-US" dirty="0">
              <a:solidFill>
                <a:schemeClr val="accent1"/>
              </a:solidFill>
            </a:endParaRPr>
          </a:p>
        </p:txBody>
      </p:sp>
      <p:sp>
        <p:nvSpPr>
          <p:cNvPr id="41" name="TextBox 40"/>
          <p:cNvSpPr txBox="1"/>
          <p:nvPr/>
        </p:nvSpPr>
        <p:spPr>
          <a:xfrm>
            <a:off x="4572000" y="4772561"/>
            <a:ext cx="3733800" cy="1323439"/>
          </a:xfrm>
          <a:prstGeom prst="rect">
            <a:avLst/>
          </a:prstGeom>
          <a:noFill/>
        </p:spPr>
        <p:txBody>
          <a:bodyPr wrap="square" rtlCol="0">
            <a:spAutoFit/>
          </a:bodyPr>
          <a:lstStyle/>
          <a:p>
            <a:r>
              <a:rPr lang="en-US" dirty="0"/>
              <a:t>Statewide (as of Mar 2019)</a:t>
            </a:r>
          </a:p>
          <a:p>
            <a:endParaRPr lang="en-US" sz="800" dirty="0"/>
          </a:p>
          <a:p>
            <a:pPr marL="285750" indent="-285750">
              <a:buFont typeface="Arial" panose="020B0604020202020204" pitchFamily="34" charset="0"/>
              <a:buChar char="•"/>
            </a:pPr>
            <a:r>
              <a:rPr lang="en-US" dirty="0"/>
              <a:t>13,500 schools</a:t>
            </a:r>
          </a:p>
          <a:p>
            <a:pPr marL="285750" indent="-285750">
              <a:buFont typeface="Arial" panose="020B0604020202020204" pitchFamily="34" charset="0"/>
              <a:buChar char="•"/>
            </a:pPr>
            <a:r>
              <a:rPr lang="en-US" dirty="0"/>
              <a:t>8,423 tested/exempted (62%)</a:t>
            </a:r>
          </a:p>
          <a:p>
            <a:pPr marL="285750" indent="-285750">
              <a:buFont typeface="Arial" panose="020B0604020202020204" pitchFamily="34" charset="0"/>
              <a:buChar char="•"/>
            </a:pPr>
            <a:r>
              <a:rPr lang="en-US" dirty="0"/>
              <a:t>243 over limit (1.8%)</a:t>
            </a:r>
          </a:p>
        </p:txBody>
      </p:sp>
      <p:grpSp>
        <p:nvGrpSpPr>
          <p:cNvPr id="25" name="Group 24">
            <a:extLst>
              <a:ext uri="{FF2B5EF4-FFF2-40B4-BE49-F238E27FC236}">
                <a16:creationId xmlns:a16="http://schemas.microsoft.com/office/drawing/2014/main" id="{F6E05F3B-85B6-4915-A7A5-2962E0DEA47D}"/>
              </a:ext>
            </a:extLst>
          </p:cNvPr>
          <p:cNvGrpSpPr/>
          <p:nvPr/>
        </p:nvGrpSpPr>
        <p:grpSpPr>
          <a:xfrm>
            <a:off x="22719" y="1828800"/>
            <a:ext cx="8283081" cy="3657585"/>
            <a:chOff x="22719" y="1828800"/>
            <a:chExt cx="8283081" cy="3657585"/>
          </a:xfrm>
        </p:grpSpPr>
        <p:graphicFrame>
          <p:nvGraphicFramePr>
            <p:cNvPr id="34" name="Chart 33">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159750036"/>
                </p:ext>
              </p:extLst>
            </p:nvPr>
          </p:nvGraphicFramePr>
          <p:xfrm>
            <a:off x="22719" y="1828800"/>
            <a:ext cx="4195436" cy="3657585"/>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a:extLst>
                <a:ext uri="{FF2B5EF4-FFF2-40B4-BE49-F238E27FC236}">
                  <a16:creationId xmlns:a16="http://schemas.microsoft.com/office/drawing/2014/main" id="{0C763778-5074-44A4-8D10-65F7F44B3238}"/>
                </a:ext>
              </a:extLst>
            </p:cNvPr>
            <p:cNvGrpSpPr/>
            <p:nvPr/>
          </p:nvGrpSpPr>
          <p:grpSpPr>
            <a:xfrm>
              <a:off x="1158622" y="2240438"/>
              <a:ext cx="7147178" cy="2255369"/>
              <a:chOff x="1158622" y="2773831"/>
              <a:chExt cx="7147178" cy="2255369"/>
            </a:xfrm>
          </p:grpSpPr>
          <p:cxnSp>
            <p:nvCxnSpPr>
              <p:cNvPr id="30" name="Straight Connector 29"/>
              <p:cNvCxnSpPr>
                <a:cxnSpLocks/>
              </p:cNvCxnSpPr>
              <p:nvPr/>
            </p:nvCxnSpPr>
            <p:spPr>
              <a:xfrm flipH="1">
                <a:off x="3810000" y="5029200"/>
                <a:ext cx="4495800" cy="0"/>
              </a:xfrm>
              <a:prstGeom prst="line">
                <a:avLst/>
              </a:prstGeom>
              <a:ln w="1016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C86B91E6-6EDF-4703-A625-EFFFC52E3A30}"/>
                  </a:ext>
                </a:extLst>
              </p:cNvPr>
              <p:cNvGrpSpPr/>
              <p:nvPr/>
            </p:nvGrpSpPr>
            <p:grpSpPr>
              <a:xfrm>
                <a:off x="1158622" y="2773831"/>
                <a:ext cx="6842378" cy="1884732"/>
                <a:chOff x="1158622" y="2773831"/>
                <a:chExt cx="6842378" cy="1884732"/>
              </a:xfrm>
            </p:grpSpPr>
            <p:grpSp>
              <p:nvGrpSpPr>
                <p:cNvPr id="14" name="Group 13">
                  <a:extLst>
                    <a:ext uri="{FF2B5EF4-FFF2-40B4-BE49-F238E27FC236}">
                      <a16:creationId xmlns:a16="http://schemas.microsoft.com/office/drawing/2014/main" id="{E9CF5AE4-BFF3-40B5-B957-ECA8E23BBF92}"/>
                    </a:ext>
                  </a:extLst>
                </p:cNvPr>
                <p:cNvGrpSpPr/>
                <p:nvPr/>
              </p:nvGrpSpPr>
              <p:grpSpPr>
                <a:xfrm>
                  <a:off x="1158622" y="2773831"/>
                  <a:ext cx="6842378" cy="1884732"/>
                  <a:chOff x="1158622" y="2316624"/>
                  <a:chExt cx="6842378" cy="1884732"/>
                </a:xfrm>
              </p:grpSpPr>
              <p:grpSp>
                <p:nvGrpSpPr>
                  <p:cNvPr id="2" name="Group 1">
                    <a:extLst>
                      <a:ext uri="{FF2B5EF4-FFF2-40B4-BE49-F238E27FC236}">
                        <a16:creationId xmlns:a16="http://schemas.microsoft.com/office/drawing/2014/main" id="{D490C643-C89A-4F8C-B4B9-B95E3AD289C0}"/>
                      </a:ext>
                    </a:extLst>
                  </p:cNvPr>
                  <p:cNvGrpSpPr/>
                  <p:nvPr/>
                </p:nvGrpSpPr>
                <p:grpSpPr>
                  <a:xfrm>
                    <a:off x="1158622" y="2316624"/>
                    <a:ext cx="1944130" cy="1627539"/>
                    <a:chOff x="1227746" y="2088024"/>
                    <a:chExt cx="1944130" cy="1627539"/>
                  </a:xfrm>
                </p:grpSpPr>
                <p:sp>
                  <p:nvSpPr>
                    <p:cNvPr id="5" name="TextBox 4"/>
                    <p:cNvSpPr txBox="1"/>
                    <p:nvPr/>
                  </p:nvSpPr>
                  <p:spPr>
                    <a:xfrm>
                      <a:off x="1227746" y="3069232"/>
                      <a:ext cx="1944130" cy="646331"/>
                    </a:xfrm>
                    <a:prstGeom prst="rect">
                      <a:avLst/>
                    </a:prstGeom>
                    <a:noFill/>
                  </p:spPr>
                  <p:txBody>
                    <a:bodyPr wrap="square" rtlCol="0">
                      <a:spAutoFit/>
                    </a:bodyPr>
                    <a:lstStyle/>
                    <a:p>
                      <a:pPr algn="ctr"/>
                      <a:r>
                        <a:rPr lang="en-US" dirty="0"/>
                        <a:t>IOUs serve</a:t>
                      </a:r>
                    </a:p>
                    <a:p>
                      <a:pPr algn="ctr"/>
                      <a:r>
                        <a:rPr lang="en-US" b="1" dirty="0"/>
                        <a:t>1,963 Schools</a:t>
                      </a:r>
                    </a:p>
                  </p:txBody>
                </p:sp>
                <p:sp>
                  <p:nvSpPr>
                    <p:cNvPr id="7" name="TextBox 6"/>
                    <p:cNvSpPr txBox="1"/>
                    <p:nvPr/>
                  </p:nvSpPr>
                  <p:spPr>
                    <a:xfrm>
                      <a:off x="1849870" y="2088024"/>
                      <a:ext cx="810054" cy="461665"/>
                    </a:xfrm>
                    <a:prstGeom prst="rect">
                      <a:avLst/>
                    </a:prstGeom>
                    <a:noFill/>
                  </p:spPr>
                  <p:txBody>
                    <a:bodyPr wrap="square" rtlCol="0">
                      <a:spAutoFit/>
                    </a:bodyPr>
                    <a:lstStyle/>
                    <a:p>
                      <a:r>
                        <a:rPr lang="en-US" sz="2400" b="1" dirty="0">
                          <a:solidFill>
                            <a:schemeClr val="bg1"/>
                          </a:solidFill>
                        </a:rPr>
                        <a:t>92%</a:t>
                      </a:r>
                    </a:p>
                  </p:txBody>
                </p:sp>
              </p:grpSp>
              <p:sp>
                <p:nvSpPr>
                  <p:cNvPr id="9" name="TextBox 8"/>
                  <p:cNvSpPr txBox="1"/>
                  <p:nvPr/>
                </p:nvSpPr>
                <p:spPr>
                  <a:xfrm>
                    <a:off x="4572000" y="2447030"/>
                    <a:ext cx="3429000" cy="1754326"/>
                  </a:xfrm>
                  <a:prstGeom prst="rect">
                    <a:avLst/>
                  </a:prstGeom>
                  <a:noFill/>
                </p:spPr>
                <p:txBody>
                  <a:bodyPr wrap="square" rtlCol="0">
                    <a:spAutoFit/>
                  </a:bodyPr>
                  <a:lstStyle/>
                  <a:p>
                    <a:r>
                      <a:rPr lang="en-US" sz="2400" b="1" dirty="0"/>
                      <a:t>1,323</a:t>
                    </a:r>
                    <a:r>
                      <a:rPr lang="en-US" sz="2400" dirty="0"/>
                      <a:t> Schools Tested</a:t>
                    </a:r>
                  </a:p>
                  <a:p>
                    <a:endParaRPr lang="en-US" sz="400" dirty="0"/>
                  </a:p>
                  <a:p>
                    <a:pPr marL="800100" lvl="1" indent="-342900">
                      <a:buFont typeface="Arial" panose="020B0604020202020204" pitchFamily="34" charset="0"/>
                      <a:buChar char="̶"/>
                    </a:pPr>
                    <a:r>
                      <a:rPr lang="en-US" sz="2000" dirty="0"/>
                      <a:t>492 exempted</a:t>
                    </a:r>
                  </a:p>
                  <a:p>
                    <a:endParaRPr lang="en-US" dirty="0"/>
                  </a:p>
                  <a:p>
                    <a:endParaRPr lang="en-US" sz="400" dirty="0"/>
                  </a:p>
                  <a:p>
                    <a:pPr marL="285750" indent="-285750">
                      <a:buFont typeface="Arial" panose="020B0604020202020204" pitchFamily="34" charset="0"/>
                      <a:buChar char="•"/>
                    </a:pPr>
                    <a:r>
                      <a:rPr lang="en-US" b="1" dirty="0"/>
                      <a:t>19</a:t>
                    </a:r>
                    <a:r>
                      <a:rPr lang="en-US" dirty="0"/>
                      <a:t> over limit (1.0%)</a:t>
                    </a:r>
                  </a:p>
                  <a:p>
                    <a:endParaRPr lang="en-US" sz="400" dirty="0"/>
                  </a:p>
                  <a:p>
                    <a:r>
                      <a:rPr lang="en-US" sz="1600" dirty="0"/>
                      <a:t>     - Corrective actions taken</a:t>
                    </a:r>
                  </a:p>
                </p:txBody>
              </p:sp>
            </p:grpSp>
            <p:cxnSp>
              <p:nvCxnSpPr>
                <p:cNvPr id="10" name="Straight Connector 9">
                  <a:extLst>
                    <a:ext uri="{FF2B5EF4-FFF2-40B4-BE49-F238E27FC236}">
                      <a16:creationId xmlns:a16="http://schemas.microsoft.com/office/drawing/2014/main" id="{CA888B3B-FD3C-465D-9AFD-C10EEA78B9CC}"/>
                    </a:ext>
                  </a:extLst>
                </p:cNvPr>
                <p:cNvCxnSpPr>
                  <a:cxnSpLocks/>
                </p:cNvCxnSpPr>
                <p:nvPr/>
              </p:nvCxnSpPr>
              <p:spPr>
                <a:xfrm flipH="1">
                  <a:off x="4106330" y="4148668"/>
                  <a:ext cx="601136" cy="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grpSp>
      <p:sp>
        <p:nvSpPr>
          <p:cNvPr id="31" name="TextBox 30">
            <a:extLst>
              <a:ext uri="{FF2B5EF4-FFF2-40B4-BE49-F238E27FC236}">
                <a16:creationId xmlns:a16="http://schemas.microsoft.com/office/drawing/2014/main" id="{06A0F248-0848-4F47-BDEF-EC81684BE630}"/>
              </a:ext>
            </a:extLst>
          </p:cNvPr>
          <p:cNvSpPr txBox="1"/>
          <p:nvPr/>
        </p:nvSpPr>
        <p:spPr>
          <a:xfrm>
            <a:off x="1333500" y="5888532"/>
            <a:ext cx="3009900" cy="677108"/>
          </a:xfrm>
          <a:prstGeom prst="rect">
            <a:avLst/>
          </a:prstGeom>
          <a:noFill/>
        </p:spPr>
        <p:txBody>
          <a:bodyPr wrap="square" rtlCol="0">
            <a:spAutoFit/>
          </a:bodyPr>
          <a:lstStyle/>
          <a:p>
            <a:r>
              <a:rPr lang="en-US" altLang="en-US" sz="2000" b="1" dirty="0">
                <a:solidFill>
                  <a:schemeClr val="tx2"/>
                </a:solidFill>
              </a:rPr>
              <a:t>Deadline July 1, 2019</a:t>
            </a:r>
          </a:p>
          <a:p>
            <a:endParaRPr lang="en-US" dirty="0">
              <a:solidFill>
                <a:schemeClr val="tx2"/>
              </a:solidFill>
            </a:endParaRPr>
          </a:p>
        </p:txBody>
      </p:sp>
      <p:sp>
        <p:nvSpPr>
          <p:cNvPr id="32" name="Right Arrow 3">
            <a:extLst>
              <a:ext uri="{FF2B5EF4-FFF2-40B4-BE49-F238E27FC236}">
                <a16:creationId xmlns:a16="http://schemas.microsoft.com/office/drawing/2014/main" id="{EB023AD6-61A4-4B3E-8522-ECB57E8C6D70}"/>
              </a:ext>
            </a:extLst>
          </p:cNvPr>
          <p:cNvSpPr/>
          <p:nvPr/>
        </p:nvSpPr>
        <p:spPr>
          <a:xfrm>
            <a:off x="399413" y="5867400"/>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27739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99DE9F5F-DDFE-499A-B8F2-A5C9BBB65D9A}"/>
              </a:ext>
            </a:extLst>
          </p:cNvPr>
          <p:cNvGraphicFramePr>
            <a:graphicFrameLocks/>
          </p:cNvGraphicFramePr>
          <p:nvPr>
            <p:extLst>
              <p:ext uri="{D42A27DB-BD31-4B8C-83A1-F6EECF244321}">
                <p14:modId xmlns:p14="http://schemas.microsoft.com/office/powerpoint/2010/main" val="1212442791"/>
              </p:ext>
            </p:extLst>
          </p:nvPr>
        </p:nvGraphicFramePr>
        <p:xfrm>
          <a:off x="838211" y="1624541"/>
          <a:ext cx="7162789" cy="3709459"/>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
          <p:cNvSpPr>
            <a:spLocks noChangeArrowheads="1"/>
          </p:cNvSpPr>
          <p:nvPr/>
        </p:nvSpPr>
        <p:spPr bwMode="auto">
          <a:xfrm>
            <a:off x="457200" y="923091"/>
            <a:ext cx="8229600" cy="677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Water Conservation &amp; Production Reports</a:t>
            </a:r>
          </a:p>
        </p:txBody>
      </p:sp>
      <p:sp>
        <p:nvSpPr>
          <p:cNvPr id="41" name="TextBox 40"/>
          <p:cNvSpPr txBox="1"/>
          <p:nvPr/>
        </p:nvSpPr>
        <p:spPr>
          <a:xfrm>
            <a:off x="1066808" y="5554133"/>
            <a:ext cx="3352792" cy="1046440"/>
          </a:xfrm>
          <a:prstGeom prst="rect">
            <a:avLst/>
          </a:prstGeom>
          <a:noFill/>
        </p:spPr>
        <p:txBody>
          <a:bodyPr wrap="square" rtlCol="0">
            <a:spAutoFit/>
          </a:bodyPr>
          <a:lstStyle/>
          <a:p>
            <a:pPr algn="ctr"/>
            <a:r>
              <a:rPr lang="en-US" b="1" dirty="0"/>
              <a:t>IOUs</a:t>
            </a:r>
          </a:p>
          <a:p>
            <a:endParaRPr lang="en-US" sz="800" dirty="0"/>
          </a:p>
          <a:p>
            <a:pPr marL="285750" indent="-285750">
              <a:buFont typeface="Arial" panose="020B0604020202020204" pitchFamily="34" charset="0"/>
              <a:buChar char="•"/>
            </a:pPr>
            <a:r>
              <a:rPr lang="en-US" dirty="0"/>
              <a:t>21.3% savings since Jun’15</a:t>
            </a:r>
          </a:p>
          <a:p>
            <a:pPr marL="285750" indent="-285750">
              <a:buFont typeface="Arial" panose="020B0604020202020204" pitchFamily="34" charset="0"/>
              <a:buChar char="•"/>
            </a:pPr>
            <a:r>
              <a:rPr lang="en-US" dirty="0"/>
              <a:t>246 billion gallons total</a:t>
            </a:r>
          </a:p>
        </p:txBody>
      </p:sp>
      <p:sp>
        <p:nvSpPr>
          <p:cNvPr id="27" name="TextBox 26">
            <a:extLst>
              <a:ext uri="{FF2B5EF4-FFF2-40B4-BE49-F238E27FC236}">
                <a16:creationId xmlns:a16="http://schemas.microsoft.com/office/drawing/2014/main" id="{4A18FAF2-90CA-4EA5-944E-3EEB06F322CA}"/>
              </a:ext>
            </a:extLst>
          </p:cNvPr>
          <p:cNvSpPr txBox="1"/>
          <p:nvPr/>
        </p:nvSpPr>
        <p:spPr>
          <a:xfrm>
            <a:off x="4800602" y="5562600"/>
            <a:ext cx="3352798" cy="1046440"/>
          </a:xfrm>
          <a:prstGeom prst="rect">
            <a:avLst/>
          </a:prstGeom>
          <a:noFill/>
        </p:spPr>
        <p:txBody>
          <a:bodyPr wrap="square" rtlCol="0">
            <a:spAutoFit/>
          </a:bodyPr>
          <a:lstStyle/>
          <a:p>
            <a:pPr algn="ctr"/>
            <a:r>
              <a:rPr lang="en-US" b="1" dirty="0"/>
              <a:t>Statewide</a:t>
            </a:r>
          </a:p>
          <a:p>
            <a:endParaRPr lang="en-US" sz="800" dirty="0"/>
          </a:p>
          <a:p>
            <a:pPr marL="285750" indent="-285750">
              <a:buFont typeface="Arial" panose="020B0604020202020204" pitchFamily="34" charset="0"/>
              <a:buChar char="•"/>
            </a:pPr>
            <a:r>
              <a:rPr lang="en-US" dirty="0"/>
              <a:t>18.4% savings since Jun’15</a:t>
            </a:r>
          </a:p>
          <a:p>
            <a:pPr marL="285750" indent="-285750">
              <a:buFont typeface="Arial" panose="020B0604020202020204" pitchFamily="34" charset="0"/>
              <a:buChar char="•"/>
            </a:pPr>
            <a:r>
              <a:rPr lang="en-US" dirty="0"/>
              <a:t>1.5 trillion gallons total</a:t>
            </a:r>
          </a:p>
        </p:txBody>
      </p:sp>
      <p:cxnSp>
        <p:nvCxnSpPr>
          <p:cNvPr id="13" name="Straight Connector 12">
            <a:extLst>
              <a:ext uri="{FF2B5EF4-FFF2-40B4-BE49-F238E27FC236}">
                <a16:creationId xmlns:a16="http://schemas.microsoft.com/office/drawing/2014/main" id="{1B20F77A-2473-45C8-A91A-F5D69595A345}"/>
              </a:ext>
            </a:extLst>
          </p:cNvPr>
          <p:cNvCxnSpPr/>
          <p:nvPr/>
        </p:nvCxnSpPr>
        <p:spPr>
          <a:xfrm>
            <a:off x="4572000" y="5486400"/>
            <a:ext cx="0" cy="1295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23B6A1D-DDC9-48C9-BA55-34A6EB39B752}"/>
              </a:ext>
            </a:extLst>
          </p:cNvPr>
          <p:cNvSpPr txBox="1"/>
          <p:nvPr/>
        </p:nvSpPr>
        <p:spPr>
          <a:xfrm>
            <a:off x="6392333" y="4191000"/>
            <a:ext cx="1303867" cy="276999"/>
          </a:xfrm>
          <a:prstGeom prst="rect">
            <a:avLst/>
          </a:prstGeom>
          <a:noFill/>
        </p:spPr>
        <p:txBody>
          <a:bodyPr wrap="square" rtlCol="0">
            <a:spAutoFit/>
          </a:bodyPr>
          <a:lstStyle/>
          <a:p>
            <a:pPr algn="ctr"/>
            <a:r>
              <a:rPr lang="en-US" sz="1200" dirty="0">
                <a:solidFill>
                  <a:schemeClr val="accent5">
                    <a:lumMod val="75000"/>
                  </a:schemeClr>
                </a:solidFill>
              </a:rPr>
              <a:t>2013 Baseline</a:t>
            </a:r>
          </a:p>
        </p:txBody>
      </p:sp>
    </p:spTree>
    <p:extLst>
      <p:ext uri="{BB962C8B-B14F-4D97-AF65-F5344CB8AC3E}">
        <p14:creationId xmlns:p14="http://schemas.microsoft.com/office/powerpoint/2010/main" val="237960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Proposed Funding for Safe and Affordable Water</a:t>
            </a:r>
          </a:p>
        </p:txBody>
      </p:sp>
      <p:sp>
        <p:nvSpPr>
          <p:cNvPr id="6" name="Rectangle 5"/>
          <p:cNvSpPr>
            <a:spLocks noChangeArrowheads="1"/>
          </p:cNvSpPr>
          <p:nvPr/>
        </p:nvSpPr>
        <p:spPr bwMode="auto">
          <a:xfrm>
            <a:off x="533400" y="1600200"/>
            <a:ext cx="8077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Gov. Gavin Newsom Budget Trailer Bill</a:t>
            </a:r>
          </a:p>
          <a:p>
            <a:pPr lvl="1" eaLnBrk="1" hangingPunct="1">
              <a:buClr>
                <a:schemeClr val="tx1"/>
              </a:buClr>
              <a:defRPr/>
            </a:pPr>
            <a:r>
              <a:rPr lang="en-US" altLang="en-US" sz="1800" b="1" dirty="0"/>
              <a:t>$140 million per year</a:t>
            </a:r>
          </a:p>
          <a:p>
            <a:pPr lvl="2" eaLnBrk="1" hangingPunct="1">
              <a:buClr>
                <a:schemeClr val="tx1"/>
              </a:buClr>
              <a:defRPr/>
            </a:pPr>
            <a:r>
              <a:rPr lang="en-US" altLang="en-US" sz="1600" dirty="0"/>
              <a:t>Water tax on water bills</a:t>
            </a:r>
          </a:p>
          <a:p>
            <a:pPr lvl="3" eaLnBrk="1" hangingPunct="1">
              <a:buClr>
                <a:schemeClr val="tx1"/>
              </a:buClr>
              <a:defRPr/>
            </a:pPr>
            <a:r>
              <a:rPr lang="en-US" altLang="en-US" sz="1600" b="1" dirty="0"/>
              <a:t>$0.95 to $10 per month based on meter size</a:t>
            </a:r>
          </a:p>
          <a:p>
            <a:pPr lvl="3" eaLnBrk="1" hangingPunct="1">
              <a:buClr>
                <a:schemeClr val="tx1"/>
              </a:buClr>
              <a:defRPr/>
            </a:pPr>
            <a:r>
              <a:rPr lang="en-US" altLang="en-US" sz="1600" dirty="0"/>
              <a:t>Excludes low-income customers</a:t>
            </a:r>
          </a:p>
          <a:p>
            <a:pPr lvl="2" eaLnBrk="1" hangingPunct="1">
              <a:buClr>
                <a:schemeClr val="tx1"/>
              </a:buClr>
              <a:defRPr/>
            </a:pPr>
            <a:r>
              <a:rPr lang="en-US" altLang="en-US" sz="1600" dirty="0"/>
              <a:t>Fees on animal farmers, dairies and fertilizer producers</a:t>
            </a:r>
          </a:p>
          <a:p>
            <a:pPr lvl="1" eaLnBrk="1" hangingPunct="1">
              <a:buClr>
                <a:schemeClr val="tx1"/>
              </a:buClr>
              <a:defRPr/>
            </a:pPr>
            <a:r>
              <a:rPr lang="en-US" altLang="en-US" sz="1800" dirty="0"/>
              <a:t>Two thirds vote required by July 1</a:t>
            </a:r>
            <a:r>
              <a:rPr lang="en-US" altLang="en-US" sz="1800" baseline="30000" dirty="0"/>
              <a:t>st</a:t>
            </a:r>
            <a:endParaRPr lang="en-US" altLang="en-US" sz="1800" dirty="0"/>
          </a:p>
          <a:p>
            <a:pPr lvl="2" eaLnBrk="1" hangingPunct="1">
              <a:buClr>
                <a:schemeClr val="tx1"/>
              </a:buClr>
              <a:defRPr/>
            </a:pPr>
            <a:r>
              <a:rPr lang="en-US" altLang="en-US" sz="1600" dirty="0"/>
              <a:t>Rejected by state Senate; pending in state Assembly</a:t>
            </a:r>
          </a:p>
          <a:p>
            <a:pPr eaLnBrk="1" hangingPunct="1">
              <a:buClr>
                <a:schemeClr val="tx1"/>
              </a:buClr>
              <a:defRPr/>
            </a:pPr>
            <a:r>
              <a:rPr lang="en-US" altLang="en-US" sz="2000" dirty="0"/>
              <a:t>Alternate proposals</a:t>
            </a:r>
          </a:p>
          <a:p>
            <a:pPr lvl="1" eaLnBrk="1" hangingPunct="1">
              <a:buClr>
                <a:schemeClr val="tx1"/>
              </a:buClr>
              <a:defRPr/>
            </a:pPr>
            <a:r>
              <a:rPr lang="en-US" altLang="en-US" sz="1800" dirty="0"/>
              <a:t>SB 200 (</a:t>
            </a:r>
            <a:r>
              <a:rPr lang="en-US" altLang="en-US" sz="1800" dirty="0" err="1"/>
              <a:t>Monning</a:t>
            </a:r>
            <a:r>
              <a:rPr lang="en-US" altLang="en-US" sz="1800" dirty="0"/>
              <a:t>)</a:t>
            </a:r>
          </a:p>
          <a:p>
            <a:pPr lvl="2" eaLnBrk="1" hangingPunct="1">
              <a:buClr>
                <a:schemeClr val="tx1"/>
              </a:buClr>
              <a:defRPr/>
            </a:pPr>
            <a:r>
              <a:rPr lang="en-US" altLang="en-US" sz="1600" dirty="0"/>
              <a:t>Appropriate $150 million annually from General Fund</a:t>
            </a:r>
          </a:p>
          <a:p>
            <a:pPr lvl="1" eaLnBrk="1" hangingPunct="1">
              <a:buClr>
                <a:schemeClr val="tx1"/>
              </a:buClr>
              <a:defRPr/>
            </a:pPr>
            <a:r>
              <a:rPr lang="en-US" altLang="en-US" sz="1800" dirty="0"/>
              <a:t>SB 669 (Caballero)</a:t>
            </a:r>
          </a:p>
          <a:p>
            <a:pPr lvl="2" eaLnBrk="1" hangingPunct="1">
              <a:buClr>
                <a:schemeClr val="tx1"/>
              </a:buClr>
              <a:defRPr/>
            </a:pPr>
            <a:r>
              <a:rPr lang="en-US" altLang="en-US" sz="1600" dirty="0"/>
              <a:t>Appropriate from General Fund during state budget surplus year</a:t>
            </a:r>
          </a:p>
          <a:p>
            <a:pPr lvl="1" eaLnBrk="1" hangingPunct="1">
              <a:buClr>
                <a:schemeClr val="tx1"/>
              </a:buClr>
              <a:defRPr/>
            </a:pPr>
            <a:r>
              <a:rPr lang="en-US" altLang="en-US" sz="1800" dirty="0"/>
              <a:t>AB 217 (Garcia)</a:t>
            </a:r>
          </a:p>
          <a:p>
            <a:pPr lvl="2" eaLnBrk="1" hangingPunct="1">
              <a:buClr>
                <a:schemeClr val="tx1"/>
              </a:buClr>
              <a:defRPr/>
            </a:pPr>
            <a:r>
              <a:rPr lang="en-US" altLang="en-US" sz="1600" dirty="0"/>
              <a:t>Fee of $0.50 per connection per month</a:t>
            </a:r>
          </a:p>
          <a:p>
            <a:pPr lvl="1" eaLnBrk="1" hangingPunct="1">
              <a:buClr>
                <a:schemeClr val="tx1"/>
              </a:buClr>
              <a:defRPr/>
            </a:pPr>
            <a:endParaRPr lang="en-US" altLang="en-US" sz="2000" dirty="0"/>
          </a:p>
          <a:p>
            <a:pPr lvl="2" eaLnBrk="1" hangingPunct="1">
              <a:buClr>
                <a:schemeClr val="tx1"/>
              </a:buClr>
              <a:defRPr/>
            </a:pPr>
            <a:endParaRPr lang="en-US" altLang="en-US" sz="1400" dirty="0"/>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6</a:t>
            </a:fld>
            <a:endParaRPr lang="en-US" altLang="en-US" dirty="0">
              <a:solidFill>
                <a:schemeClr val="accent1"/>
              </a:solidFill>
            </a:endParaRPr>
          </a:p>
        </p:txBody>
      </p:sp>
    </p:spTree>
    <p:extLst>
      <p:ext uri="{BB962C8B-B14F-4D97-AF65-F5344CB8AC3E}">
        <p14:creationId xmlns:p14="http://schemas.microsoft.com/office/powerpoint/2010/main" val="232010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Acquisitions of Smaller Water Systems</a:t>
            </a:r>
          </a:p>
        </p:txBody>
      </p:sp>
      <p:sp>
        <p:nvSpPr>
          <p:cNvPr id="6" name="Rectangle 5"/>
          <p:cNvSpPr>
            <a:spLocks noChangeArrowheads="1"/>
          </p:cNvSpPr>
          <p:nvPr/>
        </p:nvSpPr>
        <p:spPr bwMode="auto">
          <a:xfrm>
            <a:off x="533400" y="1524000"/>
            <a:ext cx="8077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Benefits of Consolidation</a:t>
            </a:r>
          </a:p>
          <a:p>
            <a:pPr lvl="1" eaLnBrk="1" hangingPunct="1">
              <a:buClr>
                <a:schemeClr val="tx1"/>
              </a:buClr>
              <a:defRPr/>
            </a:pPr>
            <a:r>
              <a:rPr lang="en-US" altLang="en-US" sz="1800" dirty="0"/>
              <a:t>Economies of Scope and Scale</a:t>
            </a:r>
          </a:p>
          <a:p>
            <a:pPr lvl="2" eaLnBrk="1" hangingPunct="1">
              <a:buClr>
                <a:schemeClr val="tx1"/>
              </a:buClr>
              <a:defRPr/>
            </a:pPr>
            <a:r>
              <a:rPr lang="en-US" altLang="en-US" sz="1600" dirty="0"/>
              <a:t>Majority of troubled water systems serve less than 500 people</a:t>
            </a:r>
          </a:p>
          <a:p>
            <a:pPr lvl="1" eaLnBrk="1" hangingPunct="1">
              <a:buClr>
                <a:schemeClr val="tx1"/>
              </a:buClr>
              <a:defRPr/>
            </a:pPr>
            <a:r>
              <a:rPr lang="en-US" altLang="en-US" sz="1800" dirty="0"/>
              <a:t>Technical, Managerial, and Financial (TMF) Capability</a:t>
            </a:r>
          </a:p>
          <a:p>
            <a:pPr lvl="2" eaLnBrk="1" hangingPunct="1">
              <a:buClr>
                <a:schemeClr val="tx1"/>
              </a:buClr>
              <a:defRPr/>
            </a:pPr>
            <a:r>
              <a:rPr lang="en-US" altLang="en-US" sz="1600" dirty="0"/>
              <a:t>Unaffordable for disadvantaged communities</a:t>
            </a:r>
          </a:p>
          <a:p>
            <a:pPr lvl="1" eaLnBrk="1" hangingPunct="1">
              <a:buClr>
                <a:schemeClr val="tx1"/>
              </a:buClr>
              <a:defRPr/>
            </a:pPr>
            <a:r>
              <a:rPr lang="en-US" altLang="en-US" sz="1800" dirty="0"/>
              <a:t>Streamline Operations</a:t>
            </a:r>
          </a:p>
          <a:p>
            <a:pPr lvl="2" eaLnBrk="1" hangingPunct="1">
              <a:buClr>
                <a:schemeClr val="tx1"/>
              </a:buClr>
              <a:defRPr/>
            </a:pPr>
            <a:r>
              <a:rPr lang="en-US" altLang="en-US" sz="1600" dirty="0"/>
              <a:t>Maintenance and infrastructure costs are rising</a:t>
            </a:r>
          </a:p>
          <a:p>
            <a:pPr lvl="1" eaLnBrk="1" hangingPunct="1">
              <a:buClr>
                <a:schemeClr val="tx1"/>
              </a:buClr>
              <a:defRPr/>
            </a:pPr>
            <a:r>
              <a:rPr lang="en-US" altLang="en-US" sz="1800" dirty="0"/>
              <a:t>Access to Low-Income Programs</a:t>
            </a:r>
          </a:p>
          <a:p>
            <a:pPr lvl="1" eaLnBrk="1" hangingPunct="1">
              <a:buClr>
                <a:schemeClr val="tx1"/>
              </a:buClr>
              <a:defRPr/>
            </a:pPr>
            <a:endParaRPr lang="en-US" altLang="en-US" sz="1800" dirty="0"/>
          </a:p>
          <a:p>
            <a:pPr eaLnBrk="1" hangingPunct="1">
              <a:buClr>
                <a:schemeClr val="tx1"/>
              </a:buClr>
              <a:defRPr/>
            </a:pPr>
            <a:r>
              <a:rPr lang="en-US" altLang="en-US" sz="2000" dirty="0"/>
              <a:t>Statewide Policies</a:t>
            </a:r>
          </a:p>
          <a:p>
            <a:pPr lvl="1" eaLnBrk="1" hangingPunct="1">
              <a:buClr>
                <a:schemeClr val="tx1"/>
              </a:buClr>
              <a:defRPr/>
            </a:pPr>
            <a:r>
              <a:rPr lang="en-US" altLang="en-US" sz="1800" dirty="0"/>
              <a:t>SB 88 (2015): consolidation authority to SWRCB</a:t>
            </a:r>
          </a:p>
          <a:p>
            <a:pPr lvl="1" eaLnBrk="1" hangingPunct="1">
              <a:buClr>
                <a:schemeClr val="tx1"/>
              </a:buClr>
              <a:defRPr/>
            </a:pPr>
            <a:r>
              <a:rPr lang="en-US" altLang="en-US" sz="1800" dirty="0"/>
              <a:t>SB 552 (2016): TMF help for failing water systems</a:t>
            </a:r>
          </a:p>
          <a:p>
            <a:pPr lvl="1" eaLnBrk="1" hangingPunct="1">
              <a:buClr>
                <a:schemeClr val="tx1"/>
              </a:buClr>
              <a:defRPr/>
            </a:pPr>
            <a:r>
              <a:rPr lang="en-US" altLang="en-US" sz="1800" dirty="0"/>
              <a:t>SB 1263 (2016): prohibits creation of new small water systems</a:t>
            </a:r>
          </a:p>
          <a:p>
            <a:pPr eaLnBrk="1" hangingPunct="1">
              <a:buClr>
                <a:schemeClr val="tx1"/>
              </a:buClr>
              <a:defRPr/>
            </a:pPr>
            <a:endParaRPr lang="en-US" altLang="en-US" sz="2000" dirty="0"/>
          </a:p>
          <a:p>
            <a:pPr eaLnBrk="1" hangingPunct="1">
              <a:buClr>
                <a:schemeClr val="tx1"/>
              </a:buClr>
              <a:defRPr/>
            </a:pPr>
            <a:endParaRPr lang="en-US" altLang="en-US" sz="2000" dirty="0"/>
          </a:p>
          <a:p>
            <a:pPr lvl="2" eaLnBrk="1" hangingPunct="1">
              <a:buClr>
                <a:schemeClr val="tx1"/>
              </a:buClr>
              <a:defRPr/>
            </a:pPr>
            <a:endParaRPr lang="en-US" altLang="en-US" sz="1400" dirty="0"/>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7</a:t>
            </a:fld>
            <a:endParaRPr lang="en-US" altLang="en-US" dirty="0">
              <a:solidFill>
                <a:schemeClr val="accent1"/>
              </a:solidFill>
            </a:endParaRPr>
          </a:p>
        </p:txBody>
      </p:sp>
      <p:sp>
        <p:nvSpPr>
          <p:cNvPr id="5" name="TextBox 4">
            <a:extLst>
              <a:ext uri="{FF2B5EF4-FFF2-40B4-BE49-F238E27FC236}">
                <a16:creationId xmlns:a16="http://schemas.microsoft.com/office/drawing/2014/main" id="{79971C2B-5A90-4973-A1B5-9C40DF694893}"/>
              </a:ext>
            </a:extLst>
          </p:cNvPr>
          <p:cNvSpPr txBox="1"/>
          <p:nvPr/>
        </p:nvSpPr>
        <p:spPr>
          <a:xfrm>
            <a:off x="2638744" y="6062246"/>
            <a:ext cx="4800600" cy="677108"/>
          </a:xfrm>
          <a:prstGeom prst="rect">
            <a:avLst/>
          </a:prstGeom>
          <a:noFill/>
        </p:spPr>
        <p:txBody>
          <a:bodyPr wrap="square" rtlCol="0">
            <a:spAutoFit/>
          </a:bodyPr>
          <a:lstStyle/>
          <a:p>
            <a:r>
              <a:rPr lang="en-US" altLang="en-US" sz="2000" b="1" dirty="0">
                <a:solidFill>
                  <a:schemeClr val="tx2"/>
                </a:solidFill>
              </a:rPr>
              <a:t>CPUC continues active consolidation</a:t>
            </a:r>
          </a:p>
          <a:p>
            <a:endParaRPr lang="en-US" dirty="0">
              <a:solidFill>
                <a:schemeClr val="tx2"/>
              </a:solidFill>
            </a:endParaRPr>
          </a:p>
        </p:txBody>
      </p:sp>
      <p:sp>
        <p:nvSpPr>
          <p:cNvPr id="8" name="Right Arrow 3">
            <a:extLst>
              <a:ext uri="{FF2B5EF4-FFF2-40B4-BE49-F238E27FC236}">
                <a16:creationId xmlns:a16="http://schemas.microsoft.com/office/drawing/2014/main" id="{C7978586-8E14-4186-9F1F-E11DB31F6DB5}"/>
              </a:ext>
            </a:extLst>
          </p:cNvPr>
          <p:cNvSpPr/>
          <p:nvPr/>
        </p:nvSpPr>
        <p:spPr>
          <a:xfrm>
            <a:off x="1704657" y="6041114"/>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270608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Acquisitions of Water IOUs</a:t>
            </a:r>
          </a:p>
        </p:txBody>
      </p:sp>
      <p:sp>
        <p:nvSpPr>
          <p:cNvPr id="6" name="Rectangle 5"/>
          <p:cNvSpPr>
            <a:spLocks noChangeArrowheads="1"/>
          </p:cNvSpPr>
          <p:nvPr/>
        </p:nvSpPr>
        <p:spPr bwMode="auto">
          <a:xfrm>
            <a:off x="533400" y="4419600"/>
            <a:ext cx="80772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1800" b="1" dirty="0"/>
              <a:t>39</a:t>
            </a:r>
            <a:r>
              <a:rPr lang="en-US" altLang="en-US" sz="1800" dirty="0"/>
              <a:t> acquisitions of water IOUs since 2007</a:t>
            </a:r>
            <a:endParaRPr lang="en-US" altLang="en-US" sz="1800" b="1" dirty="0"/>
          </a:p>
          <a:p>
            <a:pPr lvl="1" eaLnBrk="1" hangingPunct="1">
              <a:buClr>
                <a:schemeClr val="tx1"/>
              </a:buClr>
              <a:defRPr/>
            </a:pPr>
            <a:r>
              <a:rPr lang="en-US" altLang="en-US" sz="1600" dirty="0"/>
              <a:t>2 so far in 2019: </a:t>
            </a:r>
            <a:r>
              <a:rPr lang="en-US" altLang="en-US" sz="1400" dirty="0"/>
              <a:t>Rio Plaza by Cal-Am &amp; Mesa-Crest by Park (Liberty)</a:t>
            </a:r>
            <a:endParaRPr lang="en-US" altLang="en-US" sz="1600" dirty="0"/>
          </a:p>
          <a:p>
            <a:pPr lvl="2" eaLnBrk="1" hangingPunct="1">
              <a:buClr>
                <a:schemeClr val="tx1"/>
              </a:buClr>
              <a:defRPr/>
            </a:pPr>
            <a:r>
              <a:rPr lang="en-US" altLang="en-US" sz="1400" dirty="0"/>
              <a:t>Also 1 acquisition of municipal (Rolling Hills)</a:t>
            </a:r>
          </a:p>
          <a:p>
            <a:pPr lvl="1" eaLnBrk="1" hangingPunct="1">
              <a:buClr>
                <a:schemeClr val="tx1"/>
              </a:buClr>
              <a:defRPr/>
            </a:pPr>
            <a:r>
              <a:rPr lang="en-US" altLang="en-US" sz="1600" dirty="0"/>
              <a:t>1 new water IOU created in 2016 (Sierra Park)</a:t>
            </a:r>
          </a:p>
          <a:p>
            <a:pPr marL="0" indent="0" eaLnBrk="1" hangingPunct="1">
              <a:buClr>
                <a:schemeClr val="tx1"/>
              </a:buClr>
              <a:buNone/>
              <a:defRPr/>
            </a:pPr>
            <a:endParaRPr lang="en-US" altLang="en-US" sz="200" dirty="0"/>
          </a:p>
          <a:p>
            <a:pPr eaLnBrk="1" hangingPunct="1">
              <a:buClr>
                <a:schemeClr val="tx1"/>
              </a:buClr>
              <a:defRPr/>
            </a:pPr>
            <a:r>
              <a:rPr lang="en-US" altLang="en-US" sz="1800" b="1" dirty="0"/>
              <a:t>5 pending </a:t>
            </a:r>
            <a:r>
              <a:rPr lang="en-US" altLang="en-US" sz="1800" dirty="0"/>
              <a:t>acquisitions</a:t>
            </a:r>
          </a:p>
          <a:p>
            <a:pPr lvl="1" eaLnBrk="1" hangingPunct="1">
              <a:buClr>
                <a:schemeClr val="tx1"/>
              </a:buClr>
              <a:defRPr/>
            </a:pPr>
            <a:r>
              <a:rPr lang="en-US" altLang="en-US" sz="1600" dirty="0"/>
              <a:t>3 IOUs: </a:t>
            </a:r>
            <a:r>
              <a:rPr lang="en-US" altLang="en-US" sz="1400" dirty="0"/>
              <a:t>Fruitridge Vista by Cal-Am, Hillview by Cal-Am, &amp; Hat Creek by Del Oro</a:t>
            </a:r>
          </a:p>
          <a:p>
            <a:pPr lvl="1" eaLnBrk="1" hangingPunct="1">
              <a:buClr>
                <a:schemeClr val="tx1"/>
              </a:buClr>
              <a:defRPr/>
            </a:pPr>
            <a:r>
              <a:rPr lang="en-US" altLang="en-US" sz="1600" dirty="0"/>
              <a:t>2 Municipals: </a:t>
            </a:r>
            <a:r>
              <a:rPr lang="en-US" altLang="en-US" sz="1400" dirty="0"/>
              <a:t>Perris by Park (Liberty) &amp; Bellflower by Cal-Am</a:t>
            </a:r>
            <a:endParaRPr lang="en-US" altLang="en-US" sz="1600" dirty="0"/>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8</a:t>
            </a:fld>
            <a:endParaRPr lang="en-US" altLang="en-US" dirty="0">
              <a:solidFill>
                <a:schemeClr val="accent1"/>
              </a:solidFill>
            </a:endParaRPr>
          </a:p>
        </p:txBody>
      </p:sp>
      <p:graphicFrame>
        <p:nvGraphicFramePr>
          <p:cNvPr id="8" name="Chart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78171408"/>
              </p:ext>
            </p:extLst>
          </p:nvPr>
        </p:nvGraphicFramePr>
        <p:xfrm>
          <a:off x="304800" y="1447801"/>
          <a:ext cx="8267701" cy="28955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C006C81-60F2-4FBE-8D2D-D742D7E33AB3}"/>
              </a:ext>
            </a:extLst>
          </p:cNvPr>
          <p:cNvSpPr txBox="1"/>
          <p:nvPr/>
        </p:nvSpPr>
        <p:spPr>
          <a:xfrm>
            <a:off x="7086600" y="1728727"/>
            <a:ext cx="1162049" cy="954107"/>
          </a:xfrm>
          <a:prstGeom prst="rect">
            <a:avLst/>
          </a:prstGeom>
          <a:solidFill>
            <a:schemeClr val="bg1"/>
          </a:solidFill>
          <a:ln>
            <a:solidFill>
              <a:schemeClr val="accent1"/>
            </a:solidFill>
          </a:ln>
        </p:spPr>
        <p:txBody>
          <a:bodyPr wrap="square" rtlCol="0">
            <a:spAutoFit/>
          </a:bodyPr>
          <a:lstStyle/>
          <a:p>
            <a:r>
              <a:rPr lang="en-US" sz="1400" dirty="0"/>
              <a:t>Class A: </a:t>
            </a:r>
            <a:r>
              <a:rPr lang="en-US" sz="1400" b="1" dirty="0"/>
              <a:t>9</a:t>
            </a:r>
          </a:p>
          <a:p>
            <a:r>
              <a:rPr lang="en-US" sz="1400" dirty="0"/>
              <a:t>Class B: </a:t>
            </a:r>
            <a:r>
              <a:rPr lang="en-US" sz="1400" b="1" dirty="0"/>
              <a:t>5</a:t>
            </a:r>
          </a:p>
          <a:p>
            <a:r>
              <a:rPr lang="en-US" sz="1400" dirty="0"/>
              <a:t>Class C: </a:t>
            </a:r>
            <a:r>
              <a:rPr lang="en-US" sz="1400" b="1" dirty="0"/>
              <a:t>20</a:t>
            </a:r>
          </a:p>
          <a:p>
            <a:r>
              <a:rPr lang="en-US" sz="1400" dirty="0"/>
              <a:t>Class D: </a:t>
            </a:r>
            <a:r>
              <a:rPr lang="en-US" sz="1400" b="1" dirty="0"/>
              <a:t>62</a:t>
            </a:r>
          </a:p>
        </p:txBody>
      </p:sp>
    </p:spTree>
    <p:extLst>
      <p:ext uri="{BB962C8B-B14F-4D97-AF65-F5344CB8AC3E}">
        <p14:creationId xmlns:p14="http://schemas.microsoft.com/office/powerpoint/2010/main" val="365576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846667"/>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Human Right to Water Report</a:t>
            </a:r>
          </a:p>
          <a:p>
            <a:pPr algn="ctr" eaLnBrk="1" hangingPunct="1">
              <a:spcBef>
                <a:spcPct val="0"/>
              </a:spcBef>
              <a:buFontTx/>
              <a:buNone/>
            </a:pPr>
            <a:r>
              <a:rPr lang="en-US" altLang="en-US" sz="2400" dirty="0">
                <a:solidFill>
                  <a:schemeClr val="tx2"/>
                </a:solidFill>
              </a:rPr>
              <a:t>Office of Environmental Health Hazard Assessment</a:t>
            </a:r>
          </a:p>
        </p:txBody>
      </p:sp>
      <p:sp>
        <p:nvSpPr>
          <p:cNvPr id="6" name="Rectangle 5"/>
          <p:cNvSpPr>
            <a:spLocks noChangeArrowheads="1"/>
          </p:cNvSpPr>
          <p:nvPr/>
        </p:nvSpPr>
        <p:spPr bwMode="auto">
          <a:xfrm>
            <a:off x="533400" y="1828800"/>
            <a:ext cx="8077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Develop framework for evaluating water quality, accessibility, and affordability</a:t>
            </a:r>
          </a:p>
          <a:p>
            <a:pPr eaLnBrk="1" hangingPunct="1">
              <a:buClr>
                <a:schemeClr val="tx1"/>
              </a:buClr>
              <a:defRPr/>
            </a:pPr>
            <a:r>
              <a:rPr lang="en-US" altLang="en-US" sz="2000" dirty="0"/>
              <a:t>Meet the goals of </a:t>
            </a:r>
            <a:r>
              <a:rPr lang="en-US" altLang="en-US" sz="2000" b="1" dirty="0"/>
              <a:t>AB 685 (2012)</a:t>
            </a:r>
            <a:endParaRPr lang="en-US" altLang="en-US" sz="2000" dirty="0"/>
          </a:p>
          <a:p>
            <a:pPr eaLnBrk="1" hangingPunct="1">
              <a:buClr>
                <a:schemeClr val="tx1"/>
              </a:buClr>
              <a:defRPr/>
            </a:pPr>
            <a:r>
              <a:rPr lang="en-US" altLang="en-US" sz="2000" dirty="0"/>
              <a:t>Draft report released on Jan 3</a:t>
            </a:r>
            <a:r>
              <a:rPr lang="en-US" altLang="en-US" sz="2000" baseline="30000" dirty="0"/>
              <a:t>rd</a:t>
            </a:r>
            <a:endParaRPr lang="en-US" altLang="en-US" sz="2000" dirty="0"/>
          </a:p>
          <a:p>
            <a:pPr lvl="2" eaLnBrk="1" hangingPunct="1">
              <a:buClr>
                <a:schemeClr val="tx1"/>
              </a:buClr>
              <a:defRPr/>
            </a:pPr>
            <a:endParaRPr lang="en-US" altLang="en-US" sz="1400" dirty="0"/>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9</a:t>
            </a:fld>
            <a:endParaRPr lang="en-US" altLang="en-US" dirty="0">
              <a:solidFill>
                <a:schemeClr val="accent1"/>
              </a:solidFill>
            </a:endParaRPr>
          </a:p>
        </p:txBody>
      </p:sp>
      <p:pic>
        <p:nvPicPr>
          <p:cNvPr id="2" name="Picture 1">
            <a:extLst>
              <a:ext uri="{FF2B5EF4-FFF2-40B4-BE49-F238E27FC236}">
                <a16:creationId xmlns:a16="http://schemas.microsoft.com/office/drawing/2014/main" id="{4B075A98-213C-400C-B74D-9664AC9E3174}"/>
              </a:ext>
            </a:extLst>
          </p:cNvPr>
          <p:cNvPicPr>
            <a:picLocks noChangeAspect="1"/>
          </p:cNvPicPr>
          <p:nvPr/>
        </p:nvPicPr>
        <p:blipFill>
          <a:blip r:embed="rId3"/>
          <a:stretch>
            <a:fillRect/>
          </a:stretch>
        </p:blipFill>
        <p:spPr>
          <a:xfrm>
            <a:off x="762000" y="3352800"/>
            <a:ext cx="7391400" cy="3471332"/>
          </a:xfrm>
          <a:prstGeom prst="rect">
            <a:avLst/>
          </a:prstGeom>
        </p:spPr>
      </p:pic>
    </p:spTree>
    <p:extLst>
      <p:ext uri="{BB962C8B-B14F-4D97-AF65-F5344CB8AC3E}">
        <p14:creationId xmlns:p14="http://schemas.microsoft.com/office/powerpoint/2010/main" val="808282093"/>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2019-06-24T07:00:00+00:00</MeetingDate>
    <ReleaseDate xmlns="d2749cae-3b09-4902-b2fe-48dfe8b9c04c">2019-05-30T07:00:00+00:00</ReleaseDate>
  </documentManagement>
</p:properties>
</file>

<file path=customXml/itemProps1.xml><?xml version="1.0" encoding="utf-8"?>
<ds:datastoreItem xmlns:ds="http://schemas.openxmlformats.org/officeDocument/2006/customXml" ds:itemID="{2B08324C-6531-43F0-9A24-6C7167A958BB}"/>
</file>

<file path=customXml/itemProps2.xml><?xml version="1.0" encoding="utf-8"?>
<ds:datastoreItem xmlns:ds="http://schemas.openxmlformats.org/officeDocument/2006/customXml" ds:itemID="{53C83AB3-B2AB-48E2-BA3B-477B6D1BB44A}"/>
</file>

<file path=customXml/itemProps3.xml><?xml version="1.0" encoding="utf-8"?>
<ds:datastoreItem xmlns:ds="http://schemas.openxmlformats.org/officeDocument/2006/customXml" ds:itemID="{F99FBC17-97E6-4017-A826-A7AAC21E8335}"/>
</file>

<file path=docProps/app.xml><?xml version="1.0" encoding="utf-8"?>
<Properties xmlns="http://schemas.openxmlformats.org/officeDocument/2006/extended-properties" xmlns:vt="http://schemas.openxmlformats.org/officeDocument/2006/docPropsVTypes">
  <TotalTime>17742</TotalTime>
  <Words>513</Words>
  <Application>Microsoft Office PowerPoint</Application>
  <PresentationFormat>On-screen Show (4:3)</PresentationFormat>
  <Paragraphs>130</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Default Design</vt:lpstr>
      <vt:lpstr>PowerPoint Presentation</vt:lpstr>
      <vt:lpstr>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7b. Water Utilities' Current Issues LIOB062419</dc:title>
  <dc:creator>Terrie Prosper</dc:creator>
  <cp:lastModifiedBy>Amaya,  Zaida C.</cp:lastModifiedBy>
  <cp:revision>572</cp:revision>
  <cp:lastPrinted>2019-02-22T19:06:15Z</cp:lastPrinted>
  <dcterms:created xsi:type="dcterms:W3CDTF">2008-01-28T17:28:34Z</dcterms:created>
  <dcterms:modified xsi:type="dcterms:W3CDTF">2019-05-30T21:28:09Z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