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0"/>
  </p:notesMasterIdLst>
  <p:handoutMasterIdLst>
    <p:handoutMasterId r:id="rId11"/>
  </p:handoutMasterIdLst>
  <p:sldIdLst>
    <p:sldId id="277" r:id="rId5"/>
    <p:sldId id="353" r:id="rId6"/>
    <p:sldId id="399" r:id="rId7"/>
    <p:sldId id="352" r:id="rId8"/>
    <p:sldId id="367" r:id="rId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27" autoAdjust="0"/>
    <p:restoredTop sz="72125" autoAdjust="0"/>
  </p:normalViewPr>
  <p:slideViewPr>
    <p:cSldViewPr>
      <p:cViewPr>
        <p:scale>
          <a:sx n="107" d="100"/>
          <a:sy n="107" d="100"/>
        </p:scale>
        <p:origin x="-60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336" y="1296"/>
      </p:cViewPr>
      <p:guideLst>
        <p:guide orient="horz" pos="2924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639" cy="464502"/>
          </a:xfrm>
          <a:prstGeom prst="rect">
            <a:avLst/>
          </a:prstGeom>
        </p:spPr>
        <p:txBody>
          <a:bodyPr vert="horz" lIns="91948" tIns="45974" rIns="91948" bIns="4597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751" y="0"/>
            <a:ext cx="3027638" cy="464502"/>
          </a:xfrm>
          <a:prstGeom prst="rect">
            <a:avLst/>
          </a:prstGeom>
        </p:spPr>
        <p:txBody>
          <a:bodyPr vert="horz" lIns="91948" tIns="45974" rIns="91948" bIns="45974" rtlCol="0"/>
          <a:lstStyle>
            <a:lvl1pPr algn="r">
              <a:defRPr sz="1300"/>
            </a:lvl1pPr>
          </a:lstStyle>
          <a:p>
            <a:fld id="{0A822D1A-5062-4CA0-8BAB-CC024FB72834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639" cy="464502"/>
          </a:xfrm>
          <a:prstGeom prst="rect">
            <a:avLst/>
          </a:prstGeom>
        </p:spPr>
        <p:txBody>
          <a:bodyPr vert="horz" lIns="91948" tIns="45974" rIns="91948" bIns="4597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751" y="8817613"/>
            <a:ext cx="3027638" cy="464502"/>
          </a:xfrm>
          <a:prstGeom prst="rect">
            <a:avLst/>
          </a:prstGeom>
        </p:spPr>
        <p:txBody>
          <a:bodyPr vert="horz" lIns="91948" tIns="45974" rIns="91948" bIns="45974" rtlCol="0" anchor="b"/>
          <a:lstStyle>
            <a:lvl1pPr algn="r">
              <a:defRPr sz="1300"/>
            </a:lvl1pPr>
          </a:lstStyle>
          <a:p>
            <a:fld id="{277EE10B-637F-422E-8BE9-6D34202F26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61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r">
              <a:defRPr sz="1300"/>
            </a:lvl1pPr>
          </a:lstStyle>
          <a:p>
            <a:fld id="{50338E04-10D0-4DF0-AD2D-60B42AF34604}" type="datetimeFigureOut">
              <a:rPr lang="en-US" smtClean="0"/>
              <a:pPr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5325"/>
            <a:ext cx="4640262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60" tIns="46480" rIns="92960" bIns="464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1" y="4409758"/>
            <a:ext cx="5588000" cy="4177665"/>
          </a:xfrm>
          <a:prstGeom prst="rect">
            <a:avLst/>
          </a:prstGeom>
        </p:spPr>
        <p:txBody>
          <a:bodyPr vert="horz" lIns="92960" tIns="46480" rIns="92960" bIns="464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r">
              <a:defRPr sz="1300"/>
            </a:lvl1pPr>
          </a:lstStyle>
          <a:p>
            <a:fld id="{02E81493-E6F5-4BE5-A1BD-D47634B8F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1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52" indent="-29048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26" indent="-2323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697" indent="-2323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468" indent="-2323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238" indent="-232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007" indent="-232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779" indent="-232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549" indent="-2323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EFA25E-91B7-40F3-9D5E-0EEC42F7D7A0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 smtClean="0"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0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Governor </a:t>
            </a:r>
            <a:r>
              <a:rPr lang="en-US" dirty="0"/>
              <a:t>Brown’s Executive Order (B-30-15) establishes 2030 GHG emission reduction target of40% below 1990 levels by 2030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81493-E6F5-4BE5-A1BD-D47634B8FC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1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bill adds a</a:t>
            </a:r>
            <a:r>
              <a:rPr lang="en-US" baseline="0" dirty="0" smtClean="0"/>
              <a:t> new statutory focus on disadvantaged communities. </a:t>
            </a:r>
          </a:p>
          <a:p>
            <a:r>
              <a:rPr lang="en-US" baseline="0" dirty="0" smtClean="0"/>
              <a:t>Key provision may be the est. of an advisory group on disadvantaged communities.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81493-E6F5-4BE5-A1BD-D47634B8FC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7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4648" indent="-29024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0997" indent="-23219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5396" indent="-23219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9794" indent="-23219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4192" indent="-23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8592" indent="-23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2990" indent="-23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47389" indent="-2321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EFA25E-91B7-40F3-9D5E-0EEC42F7D7A0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1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6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6781800" y="6397625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75915-6743-4A5D-B6DB-E20834148A10}" type="slidenum">
              <a:rPr lang="en-US" sz="1400" b="1" smtClean="0">
                <a:solidFill>
                  <a:srgbClr val="005070"/>
                </a:solidFill>
              </a:rPr>
              <a:pPr/>
              <a:t>‹#›</a:t>
            </a:fld>
            <a:endParaRPr lang="en-US" sz="1400" b="1" dirty="0">
              <a:solidFill>
                <a:srgbClr val="0050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0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 descr="E3 PPT Title SF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1" b="89888" l="2996" r="96629">
                        <a14:foregroundMark x1="10612" y1="21910" x2="9238" y2="69663"/>
                        <a14:foregroundMark x1="23970" y1="40449" x2="23970" y2="40449"/>
                        <a14:foregroundMark x1="26342" y1="46629" x2="26342" y2="46629"/>
                        <a14:foregroundMark x1="28714" y1="47191" x2="28714" y2="47191"/>
                        <a14:foregroundMark x1="31336" y1="46629" x2="31336" y2="46629"/>
                        <a14:foregroundMark x1="35955" y1="47191" x2="35955" y2="47191"/>
                        <a14:foregroundMark x1="39076" y1="48315" x2="39076" y2="48315"/>
                        <a14:foregroundMark x1="41199" y1="46629" x2="41199" y2="46629"/>
                        <a14:foregroundMark x1="43446" y1="46629" x2="43446" y2="46629"/>
                        <a14:foregroundMark x1="46317" y1="47753" x2="46317" y2="47753"/>
                        <a14:foregroundMark x1="49064" y1="47191" x2="49064" y2="47191"/>
                        <a14:foregroundMark x1="48939" y1="41011" x2="48939" y2="41011"/>
                        <a14:foregroundMark x1="50187" y1="48876" x2="50187" y2="48876"/>
                        <a14:foregroundMark x1="51935" y1="44944" x2="51935" y2="44944"/>
                        <a14:foregroundMark x1="54432" y1="46067" x2="54432" y2="46067"/>
                        <a14:foregroundMark x1="57179" y1="46067" x2="57179" y2="46067"/>
                        <a14:foregroundMark x1="61423" y1="44382" x2="61423" y2="44382"/>
                        <a14:foregroundMark x1="63670" y1="46067" x2="63670" y2="46067"/>
                        <a14:foregroundMark x1="66417" y1="44382" x2="66417" y2="44382"/>
                        <a14:foregroundMark x1="68539" y1="44944" x2="68539" y2="44944"/>
                        <a14:foregroundMark x1="70911" y1="42697" x2="70911" y2="42697"/>
                        <a14:foregroundMark x1="72909" y1="44944" x2="72909" y2="44944"/>
                        <a14:foregroundMark x1="76030" y1="44944" x2="76030" y2="44944"/>
                        <a14:foregroundMark x1="70787" y1="48876" x2="70787" y2="48876"/>
                        <a14:foregroundMark x1="77653" y1="47191" x2="77653" y2="47191"/>
                        <a14:foregroundMark x1="81398" y1="44944" x2="81398" y2="44944"/>
                        <a14:foregroundMark x1="83645" y1="44944" x2="83645" y2="44944"/>
                        <a14:foregroundMark x1="85768" y1="45506" x2="85768" y2="45506"/>
                        <a14:foregroundMark x1="89513" y1="45506" x2="89513" y2="45506"/>
                        <a14:foregroundMark x1="89513" y1="41011" x2="89513" y2="41011"/>
                        <a14:foregroundMark x1="90762" y1="47191" x2="90762" y2="47191"/>
                        <a14:foregroundMark x1="93508" y1="47753" x2="93508" y2="47753"/>
                        <a14:backgroundMark x1="28464" y1="50000" x2="2846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" y="0"/>
            <a:ext cx="43243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7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31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18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73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768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0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4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09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880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background_NoSeal_v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 userDrawn="1"/>
        </p:nvSpPr>
        <p:spPr>
          <a:xfrm>
            <a:off x="1295400" y="1501775"/>
            <a:ext cx="6781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 userDrawn="1"/>
        </p:nvSpPr>
        <p:spPr>
          <a:xfrm>
            <a:off x="304800" y="5105400"/>
            <a:ext cx="8839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endParaRPr lang="en-US" sz="1800" dirty="0" smtClean="0">
              <a:solidFill>
                <a:prstClr val="black"/>
              </a:solidFill>
            </a:endParaRPr>
          </a:p>
        </p:txBody>
      </p:sp>
      <p:pic>
        <p:nvPicPr>
          <p:cNvPr id="15" name="Picture 6" descr="PUC_ColorSeal_LowR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02" y="3859635"/>
            <a:ext cx="122277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267A45-FEDE-46EA-936D-4BB591CC18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1485900" y="17526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37609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9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66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background_NoSeal_v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9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6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8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2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de Bar Placeholder"/>
          <p:cNvSpPr>
            <a:spLocks noGrp="1"/>
          </p:cNvSpPr>
          <p:nvPr>
            <p:ph type="body" sz="quarter" idx="22" hasCustomPrompt="1"/>
          </p:nvPr>
        </p:nvSpPr>
        <p:spPr bwMode="white">
          <a:xfrm rot="16200000">
            <a:off x="-2372518" y="3353594"/>
            <a:ext cx="520224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70000"/>
              </a:lnSpc>
              <a:spcBef>
                <a:spcPts val="0"/>
              </a:spcBef>
              <a:buNone/>
              <a:defRPr lang="en-US" sz="1300" b="1" kern="0" cap="all" spc="200" normalizeH="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optional section heading</a:t>
            </a:r>
            <a:endParaRPr lang="en-US" dirty="0"/>
          </a:p>
        </p:txBody>
      </p:sp>
      <p:sp>
        <p:nvSpPr>
          <p:cNvPr id="22" name="Take-Away Placeholder"/>
          <p:cNvSpPr>
            <a:spLocks noGrp="1"/>
          </p:cNvSpPr>
          <p:nvPr>
            <p:ph type="body" sz="quarter" idx="19"/>
          </p:nvPr>
        </p:nvSpPr>
        <p:spPr>
          <a:xfrm>
            <a:off x="1168401" y="6162675"/>
            <a:ext cx="6267450" cy="54927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200" cap="none" baseline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Edit to be 2 lines max</a:t>
            </a:r>
          </a:p>
        </p:txBody>
      </p:sp>
      <p:sp>
        <p:nvSpPr>
          <p:cNvPr id="16" name="Text Placeholder"/>
          <p:cNvSpPr>
            <a:spLocks noGrp="1"/>
          </p:cNvSpPr>
          <p:nvPr>
            <p:ph type="body" sz="quarter" idx="15"/>
          </p:nvPr>
        </p:nvSpPr>
        <p:spPr>
          <a:xfrm>
            <a:off x="1139825" y="1962150"/>
            <a:ext cx="6864350" cy="3651247"/>
          </a:xfrm>
          <a:prstGeom prst="rect">
            <a:avLst/>
          </a:prstGeom>
        </p:spPr>
        <p:txBody>
          <a:bodyPr lIns="0" tIns="0" rIns="0" bIns="0"/>
          <a:lstStyle>
            <a:lvl1pPr marL="230188" indent="-230188" defTabSz="914400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  <a:defRPr lang="en-US" b="1" kern="0">
                <a:solidFill>
                  <a:schemeClr val="accent3"/>
                </a:solidFill>
              </a:defRPr>
            </a:lvl1pPr>
            <a:lvl2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2pPr>
            <a:lvl3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3pPr>
            <a:lvl4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4pPr>
            <a:lvl5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157288" y="800100"/>
            <a:ext cx="7529512" cy="1143000"/>
          </a:xfrm>
          <a:prstGeom prst="rect">
            <a:avLst/>
          </a:prstGeom>
        </p:spPr>
        <p:txBody>
          <a:bodyPr lIns="0" tIns="0" rIns="0" bIns="91440"/>
          <a:lstStyle>
            <a:lvl1pPr algn="l">
              <a:lnSpc>
                <a:spcPct val="70000"/>
              </a:lnSpc>
              <a:defRPr lang="en-US" sz="3200" b="1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2 lines</a:t>
            </a:r>
            <a:endParaRPr lang="en-US" dirty="0"/>
          </a:p>
        </p:txBody>
      </p:sp>
      <p:sp>
        <p:nvSpPr>
          <p:cNvPr id="17" name="Date Placeholder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8" name="Slide Number Placeholder"/>
          <p:cNvSpPr>
            <a:spLocks noGrp="1"/>
          </p:cNvSpPr>
          <p:nvPr>
            <p:ph type="sldNum" sz="quarter" idx="24"/>
          </p:nvPr>
        </p:nvSpPr>
        <p:spPr>
          <a:xfrm>
            <a:off x="8613646" y="6163056"/>
            <a:ext cx="530352" cy="694944"/>
          </a:xfrm>
          <a:prstGeom prst="rect">
            <a:avLst/>
          </a:prstGeom>
          <a:noFill/>
        </p:spPr>
        <p:txBody>
          <a:bodyPr/>
          <a:lstStyle/>
          <a:p>
            <a:fld id="{D25F9B0D-2AE8-49A9-99BF-CBD7698FC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6725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3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de Bar Placeholder"/>
          <p:cNvSpPr>
            <a:spLocks noGrp="1"/>
          </p:cNvSpPr>
          <p:nvPr>
            <p:ph type="body" sz="quarter" idx="22" hasCustomPrompt="1"/>
          </p:nvPr>
        </p:nvSpPr>
        <p:spPr bwMode="white">
          <a:xfrm rot="16200000">
            <a:off x="-2372518" y="3353594"/>
            <a:ext cx="520224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70000"/>
              </a:lnSpc>
              <a:spcBef>
                <a:spcPts val="0"/>
              </a:spcBef>
              <a:buNone/>
              <a:defRPr lang="en-US" sz="1300" b="1" kern="0" cap="all" spc="200" normalizeH="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optional section heading</a:t>
            </a:r>
            <a:endParaRPr lang="en-US" dirty="0"/>
          </a:p>
        </p:txBody>
      </p:sp>
      <p:sp>
        <p:nvSpPr>
          <p:cNvPr id="22" name="Take-Away Placeholder"/>
          <p:cNvSpPr>
            <a:spLocks noGrp="1"/>
          </p:cNvSpPr>
          <p:nvPr>
            <p:ph type="body" sz="quarter" idx="19"/>
          </p:nvPr>
        </p:nvSpPr>
        <p:spPr>
          <a:xfrm>
            <a:off x="1168401" y="6162675"/>
            <a:ext cx="6267450" cy="54927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200" cap="none" baseline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Edit to be 2 lines max</a:t>
            </a:r>
          </a:p>
        </p:txBody>
      </p:sp>
      <p:sp>
        <p:nvSpPr>
          <p:cNvPr id="16" name="Text Placeholder"/>
          <p:cNvSpPr>
            <a:spLocks noGrp="1"/>
          </p:cNvSpPr>
          <p:nvPr>
            <p:ph type="body" sz="quarter" idx="15"/>
          </p:nvPr>
        </p:nvSpPr>
        <p:spPr>
          <a:xfrm>
            <a:off x="1139825" y="1962150"/>
            <a:ext cx="6864350" cy="3651247"/>
          </a:xfrm>
          <a:prstGeom prst="rect">
            <a:avLst/>
          </a:prstGeom>
        </p:spPr>
        <p:txBody>
          <a:bodyPr lIns="0" tIns="0" rIns="0" bIns="0"/>
          <a:lstStyle>
            <a:lvl1pPr marL="230188" indent="-230188" defTabSz="914400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  <a:defRPr lang="en-US" b="1" kern="0">
                <a:solidFill>
                  <a:schemeClr val="accent3"/>
                </a:solidFill>
              </a:defRPr>
            </a:lvl1pPr>
            <a:lvl2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2pPr>
            <a:lvl3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3pPr>
            <a:lvl4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4pPr>
            <a:lvl5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157288" y="800100"/>
            <a:ext cx="7529512" cy="1143000"/>
          </a:xfrm>
          <a:prstGeom prst="rect">
            <a:avLst/>
          </a:prstGeom>
        </p:spPr>
        <p:txBody>
          <a:bodyPr lIns="0" tIns="0" rIns="0" bIns="91440"/>
          <a:lstStyle>
            <a:lvl1pPr algn="l">
              <a:lnSpc>
                <a:spcPct val="70000"/>
              </a:lnSpc>
              <a:defRPr lang="en-US" sz="3200" b="1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2 lines</a:t>
            </a:r>
            <a:endParaRPr lang="en-US" dirty="0"/>
          </a:p>
        </p:txBody>
      </p:sp>
      <p:sp>
        <p:nvSpPr>
          <p:cNvPr id="17" name="Date Placeholder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8" name="Slide Number Placeholder"/>
          <p:cNvSpPr>
            <a:spLocks noGrp="1"/>
          </p:cNvSpPr>
          <p:nvPr>
            <p:ph type="sldNum" sz="quarter" idx="24"/>
          </p:nvPr>
        </p:nvSpPr>
        <p:spPr>
          <a:xfrm>
            <a:off x="8613646" y="6163056"/>
            <a:ext cx="530352" cy="694944"/>
          </a:xfrm>
          <a:prstGeom prst="rect">
            <a:avLst/>
          </a:prstGeom>
          <a:noFill/>
        </p:spPr>
        <p:txBody>
          <a:bodyPr/>
          <a:lstStyle/>
          <a:p>
            <a:fld id="{D25F9B0D-2AE8-49A9-99BF-CBD7698FC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499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background_NoSeal_v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 userDrawn="1"/>
        </p:nvSpPr>
        <p:spPr>
          <a:xfrm>
            <a:off x="1295400" y="1501775"/>
            <a:ext cx="6781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 userDrawn="1"/>
        </p:nvSpPr>
        <p:spPr>
          <a:xfrm>
            <a:off x="304800" y="5105400"/>
            <a:ext cx="8839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/>
            </a:pPr>
            <a:endParaRPr lang="en-US" sz="1800" dirty="0" smtClean="0">
              <a:solidFill>
                <a:prstClr val="black"/>
              </a:solidFill>
            </a:endParaRPr>
          </a:p>
        </p:txBody>
      </p:sp>
      <p:pic>
        <p:nvPicPr>
          <p:cNvPr id="15" name="Picture 6" descr="PUC_ColorSeal_LowRe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502" y="3859635"/>
            <a:ext cx="122277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4267A45-FEDE-46EA-936D-4BB591CC18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 userDrawn="1"/>
        </p:nvSpPr>
        <p:spPr>
          <a:xfrm>
            <a:off x="1485900" y="1752600"/>
            <a:ext cx="64008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rgbClr val="376092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2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background_NoSeal_v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1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1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1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37609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66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1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de Bar Placeholder"/>
          <p:cNvSpPr>
            <a:spLocks noGrp="1"/>
          </p:cNvSpPr>
          <p:nvPr>
            <p:ph type="body" sz="quarter" idx="22" hasCustomPrompt="1"/>
          </p:nvPr>
        </p:nvSpPr>
        <p:spPr bwMode="white">
          <a:xfrm rot="16200000">
            <a:off x="-2372518" y="3353594"/>
            <a:ext cx="520224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70000"/>
              </a:lnSpc>
              <a:spcBef>
                <a:spcPts val="0"/>
              </a:spcBef>
              <a:buNone/>
              <a:defRPr lang="en-US" sz="1300" b="1" kern="0" cap="all" spc="200" normalizeH="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optional section heading</a:t>
            </a:r>
            <a:endParaRPr lang="en-US" dirty="0"/>
          </a:p>
        </p:txBody>
      </p:sp>
      <p:sp>
        <p:nvSpPr>
          <p:cNvPr id="22" name="Take-Away Placeholder"/>
          <p:cNvSpPr>
            <a:spLocks noGrp="1"/>
          </p:cNvSpPr>
          <p:nvPr>
            <p:ph type="body" sz="quarter" idx="19"/>
          </p:nvPr>
        </p:nvSpPr>
        <p:spPr>
          <a:xfrm>
            <a:off x="1168401" y="6162675"/>
            <a:ext cx="6267450" cy="54927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200" cap="none" baseline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Edit to be 2 lines max</a:t>
            </a:r>
          </a:p>
        </p:txBody>
      </p:sp>
      <p:sp>
        <p:nvSpPr>
          <p:cNvPr id="16" name="Text Placeholder"/>
          <p:cNvSpPr>
            <a:spLocks noGrp="1"/>
          </p:cNvSpPr>
          <p:nvPr>
            <p:ph type="body" sz="quarter" idx="15"/>
          </p:nvPr>
        </p:nvSpPr>
        <p:spPr>
          <a:xfrm>
            <a:off x="1139825" y="1962150"/>
            <a:ext cx="6864350" cy="3651247"/>
          </a:xfrm>
          <a:prstGeom prst="rect">
            <a:avLst/>
          </a:prstGeom>
        </p:spPr>
        <p:txBody>
          <a:bodyPr lIns="0" tIns="0" rIns="0" bIns="0"/>
          <a:lstStyle>
            <a:lvl1pPr marL="230188" indent="-230188" defTabSz="914400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  <a:defRPr lang="en-US" b="1" kern="0">
                <a:solidFill>
                  <a:schemeClr val="accent3"/>
                </a:solidFill>
              </a:defRPr>
            </a:lvl1pPr>
            <a:lvl2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2pPr>
            <a:lvl3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3pPr>
            <a:lvl4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4pPr>
            <a:lvl5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157288" y="800100"/>
            <a:ext cx="7529512" cy="1143000"/>
          </a:xfrm>
          <a:prstGeom prst="rect">
            <a:avLst/>
          </a:prstGeom>
        </p:spPr>
        <p:txBody>
          <a:bodyPr lIns="0" tIns="0" rIns="0" bIns="91440"/>
          <a:lstStyle>
            <a:lvl1pPr algn="l">
              <a:lnSpc>
                <a:spcPct val="70000"/>
              </a:lnSpc>
              <a:defRPr lang="en-US" sz="3200" b="1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2 lines</a:t>
            </a:r>
            <a:endParaRPr lang="en-US" dirty="0"/>
          </a:p>
        </p:txBody>
      </p:sp>
      <p:sp>
        <p:nvSpPr>
          <p:cNvPr id="17" name="Date Placeholder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8" name="Slide Number Placeholder"/>
          <p:cNvSpPr>
            <a:spLocks noGrp="1"/>
          </p:cNvSpPr>
          <p:nvPr>
            <p:ph type="sldNum" sz="quarter" idx="24"/>
          </p:nvPr>
        </p:nvSpPr>
        <p:spPr>
          <a:xfrm>
            <a:off x="8613646" y="6163056"/>
            <a:ext cx="530352" cy="694944"/>
          </a:xfrm>
          <a:prstGeom prst="rect">
            <a:avLst/>
          </a:prstGeom>
          <a:noFill/>
        </p:spPr>
        <p:txBody>
          <a:bodyPr/>
          <a:lstStyle/>
          <a:p>
            <a:fld id="{D25F9B0D-2AE8-49A9-99BF-CBD7698FC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8561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3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ide Bar Placeholder"/>
          <p:cNvSpPr>
            <a:spLocks noGrp="1"/>
          </p:cNvSpPr>
          <p:nvPr>
            <p:ph type="body" sz="quarter" idx="22" hasCustomPrompt="1"/>
          </p:nvPr>
        </p:nvSpPr>
        <p:spPr bwMode="white">
          <a:xfrm rot="16200000">
            <a:off x="-2372518" y="3353594"/>
            <a:ext cx="5202240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70000"/>
              </a:lnSpc>
              <a:spcBef>
                <a:spcPts val="0"/>
              </a:spcBef>
              <a:buNone/>
              <a:defRPr lang="en-US" sz="1300" b="1" kern="0" cap="all" spc="200" normalizeH="0" baseline="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optional section heading</a:t>
            </a:r>
            <a:endParaRPr lang="en-US" dirty="0"/>
          </a:p>
        </p:txBody>
      </p:sp>
      <p:sp>
        <p:nvSpPr>
          <p:cNvPr id="22" name="Take-Away Placeholder"/>
          <p:cNvSpPr>
            <a:spLocks noGrp="1"/>
          </p:cNvSpPr>
          <p:nvPr>
            <p:ph type="body" sz="quarter" idx="19"/>
          </p:nvPr>
        </p:nvSpPr>
        <p:spPr>
          <a:xfrm>
            <a:off x="1168401" y="6162675"/>
            <a:ext cx="6267450" cy="54927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spcBef>
                <a:spcPts val="0"/>
              </a:spcBef>
              <a:buFontTx/>
              <a:buNone/>
              <a:defRPr sz="2200" cap="none" baseline="0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Edit to be 2 lines max</a:t>
            </a:r>
          </a:p>
        </p:txBody>
      </p:sp>
      <p:sp>
        <p:nvSpPr>
          <p:cNvPr id="16" name="Text Placeholder"/>
          <p:cNvSpPr>
            <a:spLocks noGrp="1"/>
          </p:cNvSpPr>
          <p:nvPr>
            <p:ph type="body" sz="quarter" idx="15"/>
          </p:nvPr>
        </p:nvSpPr>
        <p:spPr>
          <a:xfrm>
            <a:off x="1139825" y="1962150"/>
            <a:ext cx="6864350" cy="3651247"/>
          </a:xfrm>
          <a:prstGeom prst="rect">
            <a:avLst/>
          </a:prstGeom>
        </p:spPr>
        <p:txBody>
          <a:bodyPr lIns="0" tIns="0" rIns="0" bIns="0"/>
          <a:lstStyle>
            <a:lvl1pPr marL="230188" indent="-230188" defTabSz="914400" eaLnBrk="0" hangingPunct="0">
              <a:lnSpc>
                <a:spcPct val="90000"/>
              </a:lnSpc>
              <a:spcBef>
                <a:spcPts val="1200"/>
              </a:spcBef>
              <a:buFontTx/>
              <a:buChar char="•"/>
              <a:defRPr lang="en-US" b="1" kern="0">
                <a:solidFill>
                  <a:schemeClr val="accent3"/>
                </a:solidFill>
              </a:defRPr>
            </a:lvl1pPr>
            <a:lvl2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2pPr>
            <a:lvl3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3pPr>
            <a:lvl4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4pPr>
            <a:lvl5pPr defTabSz="914400" eaLnBrk="0" hangingPunct="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  <a:defRPr lang="en-US" sz="2200" b="0" kern="0">
                <a:solidFill>
                  <a:schemeClr val="accent3"/>
                </a:solidFill>
              </a:defRPr>
            </a:lvl5pPr>
          </a:lstStyle>
          <a:p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"/>
          <p:cNvSpPr>
            <a:spLocks noGrp="1"/>
          </p:cNvSpPr>
          <p:nvPr>
            <p:ph type="title" hasCustomPrompt="1"/>
          </p:nvPr>
        </p:nvSpPr>
        <p:spPr>
          <a:xfrm>
            <a:off x="1157288" y="800100"/>
            <a:ext cx="7529512" cy="1143000"/>
          </a:xfrm>
          <a:prstGeom prst="rect">
            <a:avLst/>
          </a:prstGeom>
        </p:spPr>
        <p:txBody>
          <a:bodyPr lIns="0" tIns="0" rIns="0" bIns="91440"/>
          <a:lstStyle>
            <a:lvl1pPr algn="l">
              <a:lnSpc>
                <a:spcPct val="70000"/>
              </a:lnSpc>
              <a:defRPr lang="en-US" sz="3200" b="1" cap="all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no more than 2 lines</a:t>
            </a:r>
            <a:endParaRPr lang="en-US" dirty="0"/>
          </a:p>
        </p:txBody>
      </p:sp>
      <p:sp>
        <p:nvSpPr>
          <p:cNvPr id="17" name="Date Placeholder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8" name="Slide Number Placeholder"/>
          <p:cNvSpPr>
            <a:spLocks noGrp="1"/>
          </p:cNvSpPr>
          <p:nvPr>
            <p:ph type="sldNum" sz="quarter" idx="24"/>
          </p:nvPr>
        </p:nvSpPr>
        <p:spPr>
          <a:xfrm>
            <a:off x="8613646" y="6163056"/>
            <a:ext cx="530352" cy="694944"/>
          </a:xfrm>
          <a:prstGeom prst="rect">
            <a:avLst/>
          </a:prstGeom>
          <a:noFill/>
        </p:spPr>
        <p:txBody>
          <a:bodyPr/>
          <a:lstStyle/>
          <a:p>
            <a:fld id="{D25F9B0D-2AE8-49A9-99BF-CBD7698FC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2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3 PPT Both dots ligh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00D75915-6743-4A5D-B6DB-E20834148A1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2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4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background_NoSeal_v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9987" y="1143000"/>
            <a:ext cx="6781800" cy="1470025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Update</a:t>
            </a:r>
            <a:r>
              <a:rPr lang="en-US" sz="3600" b="1" dirty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:</a:t>
            </a:r>
            <a:r>
              <a:rPr lang="en-US" sz="3600" b="1" dirty="0" smtClean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  <a:t> SB 350</a:t>
            </a:r>
            <a:br>
              <a:rPr lang="en-US" sz="3600" b="1" dirty="0" smtClean="0">
                <a:solidFill>
                  <a:srgbClr val="4F81BD">
                    <a:lumMod val="75000"/>
                  </a:srgbClr>
                </a:solidFill>
                <a:ea typeface="+mn-ea"/>
                <a:cs typeface="+mn-cs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700" b="1" dirty="0">
              <a:solidFill>
                <a:srgbClr val="4F81BD">
                  <a:lumMod val="75000"/>
                </a:srgb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953000"/>
            <a:ext cx="88392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California Public Utilities Commission 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Alice </a:t>
            </a:r>
            <a:r>
              <a:rPr lang="en-US" sz="1800" b="1" dirty="0" err="1" smtClean="0">
                <a:solidFill>
                  <a:schemeClr val="accent1">
                    <a:lumMod val="75000"/>
                  </a:schemeClr>
                </a:solidFill>
              </a:rPr>
              <a:t>Glasner</a:t>
            </a:r>
            <a:r>
              <a:rPr lang="en-US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800" b="1" dirty="0" smtClean="0">
                <a:solidFill>
                  <a:srgbClr val="4F81BD">
                    <a:lumMod val="75000"/>
                  </a:srgbClr>
                </a:solidFill>
              </a:rPr>
              <a:t>Energy </a:t>
            </a:r>
            <a:r>
              <a:rPr lang="en-US" sz="1800" b="1" dirty="0">
                <a:solidFill>
                  <a:srgbClr val="4F81BD">
                    <a:lumMod val="75000"/>
                  </a:srgbClr>
                </a:solidFill>
              </a:rPr>
              <a:t>Division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November 22, 2016</a:t>
            </a:r>
          </a:p>
        </p:txBody>
      </p:sp>
      <p:pic>
        <p:nvPicPr>
          <p:cNvPr id="2053" name="Picture 6" descr="PUC_ColorSeal_Low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809" y="2819400"/>
            <a:ext cx="183415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67A45-FEDE-46EA-936D-4BB591CC18A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SB 350: The Clean Energy and Pollution Reductions Act of 2015</a:t>
            </a:r>
            <a:br>
              <a:rPr lang="en-US" dirty="0" smtClean="0"/>
            </a:br>
            <a:r>
              <a:rPr lang="en-US" sz="3100" dirty="0" smtClean="0"/>
              <a:t>RECAP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SB 350 seeks to reduce GHG emissions from 1990 levels 40% by 2030, and reduce other air pollutants, through: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Increasing </a:t>
            </a:r>
            <a:r>
              <a:rPr lang="en-US" b="1" dirty="0"/>
              <a:t>Renewable Requirements </a:t>
            </a:r>
            <a:r>
              <a:rPr lang="en-US" dirty="0"/>
              <a:t>from 33% by 2020 to </a:t>
            </a:r>
            <a:r>
              <a:rPr lang="en-US" b="1" dirty="0"/>
              <a:t>50% by 2030</a:t>
            </a:r>
            <a:r>
              <a:rPr lang="en-US" u="sng" dirty="0"/>
              <a:t> </a:t>
            </a:r>
            <a:endParaRPr lang="en-US" u="sng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Doubling </a:t>
            </a:r>
            <a:r>
              <a:rPr lang="en-US" b="1" dirty="0"/>
              <a:t>of Energy Efficiency savings </a:t>
            </a:r>
            <a:r>
              <a:rPr lang="en-US" dirty="0"/>
              <a:t>from electricity and natural gas end-uses by </a:t>
            </a:r>
            <a:r>
              <a:rPr lang="en-US" dirty="0" smtClean="0"/>
              <a:t>2030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Encouraging </a:t>
            </a:r>
            <a:r>
              <a:rPr lang="en-US" b="1" dirty="0"/>
              <a:t>transportation electrification to reduce economy wide </a:t>
            </a:r>
            <a:r>
              <a:rPr lang="en-US" b="1" dirty="0" smtClean="0"/>
              <a:t>GHGs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Transforming the CAISO to a regional organization </a:t>
            </a:r>
            <a:r>
              <a:rPr lang="en-US" dirty="0" smtClean="0"/>
              <a:t>that would include other western states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CPUC’s role in a nutshell: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Update programs and procedures </a:t>
            </a:r>
            <a:r>
              <a:rPr lang="en-US" dirty="0" smtClean="0"/>
              <a:t>to reflect new goals and standards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Develop and Implement </a:t>
            </a:r>
            <a:r>
              <a:rPr lang="en-US" b="1" dirty="0"/>
              <a:t>Integrated Resource Planning (IRP) process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Consider impacts on </a:t>
            </a:r>
            <a:r>
              <a:rPr lang="en-US" b="1" dirty="0"/>
              <a:t>D</a:t>
            </a:r>
            <a:r>
              <a:rPr lang="en-US" b="1" dirty="0" smtClean="0"/>
              <a:t>isadvantaged </a:t>
            </a:r>
            <a:r>
              <a:rPr lang="en-US" b="1" dirty="0"/>
              <a:t>C</a:t>
            </a:r>
            <a:r>
              <a:rPr lang="en-US" b="1" dirty="0" smtClean="0"/>
              <a:t>ommunities </a:t>
            </a:r>
            <a:r>
              <a:rPr lang="en-US" dirty="0"/>
              <a:t>in </a:t>
            </a:r>
            <a:r>
              <a:rPr lang="en-US" dirty="0" smtClean="0"/>
              <a:t>CPUC decision-making process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None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1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Disadvantaged Communities Advisory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SB 350 adds a statutory </a:t>
            </a:r>
            <a:r>
              <a:rPr lang="en-US" dirty="0"/>
              <a:t>focus on disadvantaged communities. </a:t>
            </a:r>
          </a:p>
          <a:p>
            <a:endParaRPr lang="en-US" dirty="0" smtClean="0"/>
          </a:p>
          <a:p>
            <a:r>
              <a:rPr lang="en-US" dirty="0" smtClean="0"/>
              <a:t>CPUC/CEC must establish an advisory group of representatives from disadvantaged communities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/>
              <a:t>Purpose: to provide advice on clean energy and pollution reduction programs and determine whether they will benefit disadvantaged communities</a:t>
            </a:r>
            <a:endParaRPr lang="en-US" dirty="0" smtClean="0"/>
          </a:p>
          <a:p>
            <a:r>
              <a:rPr lang="en-US" dirty="0"/>
              <a:t>Per SB 350, “Disadvantaged Communities” identified through Sec 39711 of Health and Safety Code, which includes</a:t>
            </a:r>
          </a:p>
          <a:p>
            <a:pPr lvl="1"/>
            <a:r>
              <a:rPr lang="en-US" dirty="0"/>
              <a:t>Areas disproportionally affected by pollution and other hazards that lead to negative public health </a:t>
            </a:r>
            <a:r>
              <a:rPr lang="en-US" dirty="0" smtClean="0"/>
              <a:t>effects</a:t>
            </a:r>
            <a:endParaRPr lang="en-US" dirty="0"/>
          </a:p>
          <a:p>
            <a:pPr lvl="1"/>
            <a:r>
              <a:rPr lang="en-US" dirty="0"/>
              <a:t>Areas with </a:t>
            </a:r>
            <a:r>
              <a:rPr lang="en-US" dirty="0" smtClean="0"/>
              <a:t>certain attributes including: low </a:t>
            </a:r>
            <a:r>
              <a:rPr lang="en-US" dirty="0"/>
              <a:t>income </a:t>
            </a:r>
            <a:r>
              <a:rPr lang="en-US" dirty="0" smtClean="0"/>
              <a:t>populations, high unemployment, high </a:t>
            </a:r>
            <a:r>
              <a:rPr lang="en-US" dirty="0"/>
              <a:t>rent </a:t>
            </a:r>
            <a:r>
              <a:rPr lang="en-US" dirty="0" smtClean="0"/>
              <a:t>burden, and sensitive populations</a:t>
            </a:r>
          </a:p>
          <a:p>
            <a:pPr lvl="1">
              <a:spcAft>
                <a:spcPts val="1200"/>
              </a:spcAft>
            </a:pPr>
            <a:r>
              <a:rPr lang="en-US" dirty="0" err="1" smtClean="0"/>
              <a:t>CalEPA</a:t>
            </a:r>
            <a:r>
              <a:rPr lang="en-US" dirty="0" smtClean="0"/>
              <a:t> </a:t>
            </a:r>
            <a:r>
              <a:rPr lang="en-US" dirty="0"/>
              <a:t>developed the </a:t>
            </a:r>
            <a:r>
              <a:rPr lang="en-US" dirty="0" err="1"/>
              <a:t>CalEnviroScreen</a:t>
            </a:r>
            <a:r>
              <a:rPr lang="en-US" dirty="0"/>
              <a:t> to identify disadvantaged </a:t>
            </a:r>
            <a:r>
              <a:rPr lang="en-US" dirty="0" smtClean="0"/>
              <a:t>communities</a:t>
            </a:r>
            <a:endParaRPr lang="en-US" dirty="0"/>
          </a:p>
          <a:p>
            <a:r>
              <a:rPr lang="en-US" dirty="0"/>
              <a:t>Definitions differ from how CARE/ESA/LIHEAP identify low income </a:t>
            </a:r>
            <a:r>
              <a:rPr lang="en-US" dirty="0" smtClean="0"/>
              <a:t>households</a:t>
            </a:r>
            <a:endParaRPr lang="en-US" dirty="0"/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None/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We </a:t>
            </a:r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N</a:t>
            </a:r>
            <a:r>
              <a:rPr lang="en-US" dirty="0" smtClean="0"/>
              <a:t>ow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8006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CPUC staff coordinating internally across relevant proceedings, as well as with ARB/CEC/CAISO on implementing SB 350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Energy Division hired staff to coordinate work regarding disadvantaged </a:t>
            </a:r>
            <a:r>
              <a:rPr lang="en-US" dirty="0"/>
              <a:t>c</a:t>
            </a:r>
            <a:r>
              <a:rPr lang="en-US" dirty="0" smtClean="0"/>
              <a:t>ommunities, including forming Advisory Board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Air Resources Board and Energy Commission will each release “barriers” studies in January 2017, outlining: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Challenges and opportunities regarding adoption </a:t>
            </a:r>
            <a:r>
              <a:rPr lang="en-US" dirty="0"/>
              <a:t>of clean transportation </a:t>
            </a:r>
            <a:r>
              <a:rPr lang="en-US" dirty="0" smtClean="0"/>
              <a:t>options by </a:t>
            </a:r>
            <a:r>
              <a:rPr lang="en-US" dirty="0"/>
              <a:t>low income </a:t>
            </a:r>
            <a:r>
              <a:rPr lang="en-US" dirty="0" smtClean="0"/>
              <a:t>customers/ disadvantaged </a:t>
            </a:r>
            <a:r>
              <a:rPr lang="en-US" dirty="0"/>
              <a:t>c</a:t>
            </a:r>
            <a:r>
              <a:rPr lang="en-US" dirty="0" smtClean="0"/>
              <a:t>ommunities (ARB)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Challenges and opportunities regarding </a:t>
            </a:r>
            <a:r>
              <a:rPr lang="en-US" dirty="0" smtClean="0"/>
              <a:t>access to solar </a:t>
            </a:r>
            <a:r>
              <a:rPr lang="en-US" dirty="0"/>
              <a:t>and other renewables, participation in energy efficiency, </a:t>
            </a:r>
            <a:r>
              <a:rPr lang="en-US" dirty="0" smtClean="0"/>
              <a:t>weatherization, and small </a:t>
            </a:r>
            <a:r>
              <a:rPr lang="en-US" dirty="0"/>
              <a:t>business </a:t>
            </a:r>
            <a:r>
              <a:rPr lang="en-US" dirty="0" smtClean="0"/>
              <a:t>contracting among low income customers and within </a:t>
            </a:r>
            <a:r>
              <a:rPr lang="en-US" dirty="0"/>
              <a:t>d</a:t>
            </a:r>
            <a:r>
              <a:rPr lang="en-US" dirty="0" smtClean="0"/>
              <a:t>isadvantaged communities (CEC)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  <a:p>
            <a:pPr marL="342900" lvl="1" indent="-342900">
              <a:spcAft>
                <a:spcPts val="60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endParaRPr lang="en-US" sz="2400" dirty="0" smtClean="0"/>
          </a:p>
          <a:p>
            <a:pPr marL="342900" lvl="1" indent="-342900">
              <a:spcAft>
                <a:spcPts val="600"/>
              </a:spcAft>
              <a:buClr>
                <a:srgbClr val="000066"/>
              </a:buClr>
              <a:buFont typeface="Arial" pitchFamily="34" charset="0"/>
              <a:buChar char="•"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Clr>
                <a:srgbClr val="000066"/>
              </a:buClr>
              <a:buNone/>
              <a:defRPr/>
            </a:pPr>
            <a:endParaRPr lang="en-US" sz="2400" b="1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67A45-FEDE-46EA-936D-4BB591CC18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E3 Colo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5070"/>
      </a:accent1>
      <a:accent2>
        <a:srgbClr val="947C30"/>
      </a:accent2>
      <a:accent3>
        <a:srgbClr val="9F2214"/>
      </a:accent3>
      <a:accent4>
        <a:srgbClr val="4D4D4D"/>
      </a:accent4>
      <a:accent5>
        <a:srgbClr val="B9CDE5"/>
      </a:accent5>
      <a:accent6>
        <a:srgbClr val="E85F31"/>
      </a:accent6>
      <a:hlink>
        <a:srgbClr val="8AAC46"/>
      </a:hlink>
      <a:folHlink>
        <a:srgbClr val="9900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D Asilomar Retreat_Resource Planning for 2030_DRAFT_PSD_0923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D Asilomar Retreat_Resource Planning for 2030_DRAFT_PSD_0923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EEC100252E44FB9BACF31BCC995F3" ma:contentTypeVersion="0" ma:contentTypeDescription="Create a new document." ma:contentTypeScope="" ma:versionID="5a3a5c87dd7c008eefae3395ffc4958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6D9E91-F024-4448-941F-3C5F149438EF}"/>
</file>

<file path=customXml/itemProps2.xml><?xml version="1.0" encoding="utf-8"?>
<ds:datastoreItem xmlns:ds="http://schemas.openxmlformats.org/officeDocument/2006/customXml" ds:itemID="{1B1933F2-1EC4-4C7F-ADEF-56AC24301739}"/>
</file>

<file path=customXml/itemProps3.xml><?xml version="1.0" encoding="utf-8"?>
<ds:datastoreItem xmlns:ds="http://schemas.openxmlformats.org/officeDocument/2006/customXml" ds:itemID="{1275F9F8-11E0-4DDB-A3ED-9E754150A2A8}"/>
</file>

<file path=docProps/app.xml><?xml version="1.0" encoding="utf-8"?>
<Properties xmlns="http://schemas.openxmlformats.org/officeDocument/2006/extended-properties" xmlns:vt="http://schemas.openxmlformats.org/officeDocument/2006/docPropsVTypes">
  <TotalTime>13773</TotalTime>
  <Words>407</Words>
  <Application>Microsoft Office PowerPoint</Application>
  <PresentationFormat>On-screen Show (4:3)</PresentationFormat>
  <Paragraphs>53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blank</vt:lpstr>
      <vt:lpstr>ED Asilomar Retreat_Resource Planning for 2030_DRAFT_PSD_092314</vt:lpstr>
      <vt:lpstr>1_ED Asilomar Retreat_Resource Planning for 2030_DRAFT_PSD_092314</vt:lpstr>
      <vt:lpstr>Update: SB 350  </vt:lpstr>
      <vt:lpstr>SB 350: The Clean Energy and Pollution Reductions Act of 2015 RECAP</vt:lpstr>
      <vt:lpstr>Disadvantaged Communities Advisory Board</vt:lpstr>
      <vt:lpstr>Where We Are Now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Allocation Methodologies -</dc:title>
  <dc:creator>Houck, Jason</dc:creator>
  <cp:lastModifiedBy>Zaida Amaya</cp:lastModifiedBy>
  <cp:revision>421</cp:revision>
  <cp:lastPrinted>2016-11-15T23:54:58Z</cp:lastPrinted>
  <dcterms:created xsi:type="dcterms:W3CDTF">2015-11-25T17:52:06Z</dcterms:created>
  <dcterms:modified xsi:type="dcterms:W3CDTF">2016-11-16T23:23:36Z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0x0101000BFEEC100252E44FB9BACF31BCC995F3</vt:lpwstr>
  </property>
</Properties>
</file>