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1"/>
  </p:notesMasterIdLst>
  <p:handoutMasterIdLst>
    <p:handoutMasterId r:id="rId22"/>
  </p:handoutMasterIdLst>
  <p:sldIdLst>
    <p:sldId id="387" r:id="rId5"/>
    <p:sldId id="373" r:id="rId6"/>
    <p:sldId id="374" r:id="rId7"/>
    <p:sldId id="376" r:id="rId8"/>
    <p:sldId id="395" r:id="rId9"/>
    <p:sldId id="379" r:id="rId10"/>
    <p:sldId id="380" r:id="rId11"/>
    <p:sldId id="381" r:id="rId12"/>
    <p:sldId id="398" r:id="rId13"/>
    <p:sldId id="397" r:id="rId14"/>
    <p:sldId id="388" r:id="rId15"/>
    <p:sldId id="389" r:id="rId16"/>
    <p:sldId id="390" r:id="rId17"/>
    <p:sldId id="391" r:id="rId18"/>
    <p:sldId id="392" r:id="rId19"/>
    <p:sldId id="385"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bbs, Syreeta" initials="SYG" lastIdx="4" clrIdx="0"/>
  <p:cmAuthor id="7" name="Holly Merrihew" initials="HM" lastIdx="1" clrIdx="7">
    <p:extLst>
      <p:ext uri="{19B8F6BF-5375-455C-9EA6-DF929625EA0E}">
        <p15:presenceInfo xmlns:p15="http://schemas.microsoft.com/office/powerpoint/2012/main" userId="S::holly.merrihew@sce.com::92d45d40-69a8-4787-8a76-bb4f4f464b7b" providerId="AD"/>
      </p:ext>
    </p:extLst>
  </p:cmAuthor>
  <p:cmAuthor id="1" name="Lee, Rebecca Tsai-Wei" initials="wtr" lastIdx="0" clrIdx="1"/>
  <p:cmAuthor id="2" name="O'Drain, Mary" initials="OM" lastIdx="4" clrIdx="2"/>
  <p:cmAuthor id="3" name="Davi Ibarra" initials="DI" lastIdx="8" clrIdx="3">
    <p:extLst/>
  </p:cmAuthor>
  <p:cmAuthor id="4" name="Davi Ibarra" initials="DI [2]" lastIdx="1" clrIdx="4"/>
  <p:cmAuthor id="5" name="Melinda Martinez" initials="MM" lastIdx="1" clrIdx="5">
    <p:extLst>
      <p:ext uri="{19B8F6BF-5375-455C-9EA6-DF929625EA0E}">
        <p15:presenceInfo xmlns:p15="http://schemas.microsoft.com/office/powerpoint/2012/main" userId="S::melinda.martinez@sce.com::f6674ced-2f3a-4d9b-98b7-4c08a8b309ad" providerId="AD"/>
      </p:ext>
    </p:extLst>
  </p:cmAuthor>
  <p:cmAuthor id="6" name="Eugene Ayuyao" initials="EA" lastIdx="2" clrIdx="6">
    <p:extLst>
      <p:ext uri="{19B8F6BF-5375-455C-9EA6-DF929625EA0E}">
        <p15:presenceInfo xmlns:p15="http://schemas.microsoft.com/office/powerpoint/2012/main" userId="S::eugene.ayuyao@sce.com::08413a43-d113-48b7-bfdb-16e376659f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269"/>
    <a:srgbClr val="00664F"/>
    <a:srgbClr val="3CDBC0"/>
    <a:srgbClr val="B1B3B3"/>
    <a:srgbClr val="707372"/>
    <a:srgbClr val="FED141"/>
    <a:srgbClr val="FFEDB3"/>
    <a:srgbClr val="FCF1C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9CACB-75AE-BA77-9366-33A0432D1DB4}" v="1986" dt="2019-02-28T06:49:55.396"/>
    <p1510:client id="{551603C1-2B10-474D-ADB9-B18867FFA6B8}" v="194" dt="2019-02-28T17:18:09.273"/>
    <p1510:client id="{F004EE44-F954-7B2D-2E7D-D964EDB5A462}" v="1155" dt="2019-02-28T20:25:22.095"/>
    <p1510:client id="{BDC64400-CC01-9EC0-5B0D-969B9218D9E3}" v="29" dt="2019-02-28T20:10:52.863"/>
    <p1510:client id="{AA525548-19D6-A6A1-ADDF-D3FB467E50FA}" v="188" dt="2019-02-28T19:48:24.043"/>
    <p1510:client id="{CBF3CA1C-319C-4608-8614-AA040C8A3141}" v="50" dt="2019-02-28T19:53:36.540"/>
    <p1510:client id="{B7DC5052-CE0D-A671-F3C7-AE4436784D58}" v="9" dt="2019-02-28T20:02:14.96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9" autoAdjust="0"/>
    <p:restoredTop sz="94660"/>
  </p:normalViewPr>
  <p:slideViewPr>
    <p:cSldViewPr snapToGrid="0">
      <p:cViewPr>
        <p:scale>
          <a:sx n="103" d="100"/>
          <a:sy n="103" d="100"/>
        </p:scale>
        <p:origin x="108"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F752B39-91F4-41F6-AC25-9A3EA9BFC74A}" type="datetimeFigureOut">
              <a:rPr lang="en-US" smtClean="0"/>
              <a:t>2/28/2019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42CCBE8-C803-4EEA-A6BC-F5E5119052B3}" type="slidenum">
              <a:rPr lang="en-US" smtClean="0"/>
              <a:t>‹#›</a:t>
            </a:fld>
            <a:endParaRPr lang="en-US"/>
          </a:p>
        </p:txBody>
      </p:sp>
    </p:spTree>
    <p:extLst>
      <p:ext uri="{BB962C8B-B14F-4D97-AF65-F5344CB8AC3E}">
        <p14:creationId xmlns:p14="http://schemas.microsoft.com/office/powerpoint/2010/main" val="2511091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D00990-0725-4C88-9179-094606BF29C8}" type="datetimeFigureOut">
              <a:rPr lang="en-US" smtClean="0"/>
              <a:t>2/28/2019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6361A6F-4D59-4E50-A8F7-9CACCFB3DBB5}" type="slidenum">
              <a:rPr lang="en-US" smtClean="0"/>
              <a:t>‹#›</a:t>
            </a:fld>
            <a:endParaRPr lang="en-US"/>
          </a:p>
        </p:txBody>
      </p:sp>
    </p:spTree>
    <p:extLst>
      <p:ext uri="{BB962C8B-B14F-4D97-AF65-F5344CB8AC3E}">
        <p14:creationId xmlns:p14="http://schemas.microsoft.com/office/powerpoint/2010/main" val="297421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CE Title Slide Whit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96775" y="2048449"/>
            <a:ext cx="6858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6" name="Straight Connector 15"/>
          <p:cNvCxnSpPr/>
          <p:nvPr userDrawn="1"/>
        </p:nvCxnSpPr>
        <p:spPr>
          <a:xfrm>
            <a:off x="6828818"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752937" y="675859"/>
            <a:ext cx="7886700" cy="1325563"/>
          </a:xfrm>
        </p:spPr>
        <p:txBody>
          <a:bodyPr anchor="b" anchorCtr="0"/>
          <a:lstStyle>
            <a:lvl1pPr>
              <a:defRPr>
                <a:solidFill>
                  <a:srgbClr val="006369"/>
                </a:solidFill>
              </a:defRPr>
            </a:lvl1pPr>
          </a:lstStyle>
          <a:p>
            <a:r>
              <a:rPr lang="en-US"/>
              <a:t>Click to edit Master title style</a:t>
            </a:r>
          </a:p>
        </p:txBody>
      </p:sp>
      <p:pic>
        <p:nvPicPr>
          <p:cNvPr id="12" name="Picture 11"/>
          <p:cNvPicPr>
            <a:picLocks noChangeAspect="1"/>
          </p:cNvPicPr>
          <p:nvPr userDrawn="1"/>
        </p:nvPicPr>
        <p:blipFill>
          <a:blip r:embed="rId2"/>
          <a:stretch>
            <a:fillRect/>
          </a:stretch>
        </p:blipFill>
        <p:spPr>
          <a:xfrm>
            <a:off x="7158404" y="6024477"/>
            <a:ext cx="1657123"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669" y="6186909"/>
            <a:ext cx="2072340" cy="183644"/>
          </a:xfrm>
          <a:prstGeom prst="rect">
            <a:avLst/>
          </a:prstGeom>
        </p:spPr>
      </p:pic>
    </p:spTree>
    <p:extLst>
      <p:ext uri="{BB962C8B-B14F-4D97-AF65-F5344CB8AC3E}">
        <p14:creationId xmlns:p14="http://schemas.microsoft.com/office/powerpoint/2010/main" val="311532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4130859" y="401239"/>
            <a:ext cx="5013142" cy="2786196"/>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3" name="Picture Placeholder 2"/>
          <p:cNvSpPr>
            <a:spLocks noGrp="1" noChangeAspect="1"/>
          </p:cNvSpPr>
          <p:nvPr>
            <p:ph type="pic" idx="14"/>
          </p:nvPr>
        </p:nvSpPr>
        <p:spPr>
          <a:xfrm>
            <a:off x="4130859" y="3190425"/>
            <a:ext cx="2551790"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14" name="Picture Placeholder 2"/>
          <p:cNvSpPr>
            <a:spLocks noGrp="1" noChangeAspect="1"/>
          </p:cNvSpPr>
          <p:nvPr>
            <p:ph type="pic" idx="15"/>
          </p:nvPr>
        </p:nvSpPr>
        <p:spPr>
          <a:xfrm>
            <a:off x="6671269" y="3190425"/>
            <a:ext cx="2472732" cy="2698753"/>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291298" y="1000002"/>
            <a:ext cx="3170993"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8478173" y="6374107"/>
            <a:ext cx="516570" cy="365125"/>
          </a:xfrm>
        </p:spPr>
        <p:txBody>
          <a:bodyPr/>
          <a:lstStyle/>
          <a:p>
            <a:fld id="{5E94BA17-8AE8-4651-9FD9-8589E5D42325}" type="slidenum">
              <a:rPr lang="en-US" smtClean="0">
                <a:solidFill>
                  <a:prstClr val="white">
                    <a:lumMod val="50000"/>
                  </a:prstClr>
                </a:solidFill>
              </a:rPr>
              <a:pPr/>
              <a:t>‹#›</a:t>
            </a:fld>
            <a:endParaRPr lang="en-US">
              <a:solidFill>
                <a:prstClr val="white">
                  <a:lumMod val="50000"/>
                </a:prstClr>
              </a:solidFill>
            </a:endParaRPr>
          </a:p>
        </p:txBody>
      </p:sp>
      <p:sp>
        <p:nvSpPr>
          <p:cNvPr id="11" name="Date Placeholder 3"/>
          <p:cNvSpPr>
            <a:spLocks noGrp="1"/>
          </p:cNvSpPr>
          <p:nvPr>
            <p:ph type="dt" sz="half" idx="2"/>
          </p:nvPr>
        </p:nvSpPr>
        <p:spPr>
          <a:xfrm>
            <a:off x="158128" y="6356351"/>
            <a:ext cx="1280049"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solidFill>
                  <a:srgbClr val="006269"/>
                </a:solidFill>
              </a:rPr>
              <a:pPr/>
              <a:t>2/28/2019</a:t>
            </a:fld>
            <a:endParaRPr lang="en-US">
              <a:solidFill>
                <a:srgbClr val="006269"/>
              </a:solidFill>
            </a:endParaRPr>
          </a:p>
        </p:txBody>
      </p:sp>
      <p:sp>
        <p:nvSpPr>
          <p:cNvPr id="15" name="Footer Placeholder 4"/>
          <p:cNvSpPr>
            <a:spLocks noGrp="1"/>
          </p:cNvSpPr>
          <p:nvPr>
            <p:ph type="ftr" sz="quarter" idx="3"/>
          </p:nvPr>
        </p:nvSpPr>
        <p:spPr>
          <a:xfrm>
            <a:off x="2363121" y="6356351"/>
            <a:ext cx="30861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solidFill>
                <a:srgbClr val="006269">
                  <a:tint val="75000"/>
                </a:srgbClr>
              </a:solidFill>
            </a:endParaRPr>
          </a:p>
        </p:txBody>
      </p:sp>
    </p:spTree>
    <p:extLst>
      <p:ext uri="{BB962C8B-B14F-4D97-AF65-F5344CB8AC3E}">
        <p14:creationId xmlns:p14="http://schemas.microsoft.com/office/powerpoint/2010/main" val="319446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02521" y="1621438"/>
            <a:ext cx="3170993"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8478173" y="6374107"/>
            <a:ext cx="516570" cy="365125"/>
          </a:xfrm>
        </p:spPr>
        <p:txBody>
          <a:bodyPr/>
          <a:lstStyle/>
          <a:p>
            <a:fld id="{5E94BA17-8AE8-4651-9FD9-8589E5D42325}" type="slidenum">
              <a:rPr lang="en-US" smtClean="0">
                <a:solidFill>
                  <a:prstClr val="white">
                    <a:lumMod val="50000"/>
                  </a:prstClr>
                </a:solidFill>
              </a:rPr>
              <a:pPr/>
              <a:t>‹#›</a:t>
            </a:fld>
            <a:endParaRPr lang="en-US">
              <a:solidFill>
                <a:prstClr val="white">
                  <a:lumMod val="50000"/>
                </a:prstClr>
              </a:solidFill>
            </a:endParaRPr>
          </a:p>
        </p:txBody>
      </p:sp>
      <p:sp>
        <p:nvSpPr>
          <p:cNvPr id="6" name="Chart Placeholder 5"/>
          <p:cNvSpPr>
            <a:spLocks noGrp="1"/>
          </p:cNvSpPr>
          <p:nvPr>
            <p:ph type="chart" sz="quarter" idx="13"/>
          </p:nvPr>
        </p:nvSpPr>
        <p:spPr>
          <a:xfrm>
            <a:off x="3701989" y="1683711"/>
            <a:ext cx="5220070" cy="4042386"/>
          </a:xfrm>
          <a:solidFill>
            <a:schemeClr val="bg1">
              <a:lumMod val="75000"/>
            </a:schemeClr>
          </a:solidFill>
        </p:spPr>
        <p:txBody>
          <a:bodyPr/>
          <a:lstStyle>
            <a:lvl1pPr marL="0" indent="0">
              <a:buNone/>
              <a:defRPr/>
            </a:lvl1pPr>
          </a:lstStyle>
          <a:p>
            <a:endParaRPr lang="en-US"/>
          </a:p>
        </p:txBody>
      </p:sp>
      <p:sp>
        <p:nvSpPr>
          <p:cNvPr id="15" name="Title 1"/>
          <p:cNvSpPr>
            <a:spLocks noGrp="1"/>
          </p:cNvSpPr>
          <p:nvPr>
            <p:ph type="title"/>
          </p:nvPr>
        </p:nvSpPr>
        <p:spPr>
          <a:xfrm>
            <a:off x="353442" y="186434"/>
            <a:ext cx="7886700" cy="909454"/>
          </a:xfrm>
        </p:spPr>
        <p:txBody>
          <a:bodyPr/>
          <a:lstStyle/>
          <a:p>
            <a:r>
              <a:rPr lang="en-US"/>
              <a:t>Click to edit Master title style</a:t>
            </a:r>
          </a:p>
        </p:txBody>
      </p:sp>
      <p:sp>
        <p:nvSpPr>
          <p:cNvPr id="16" name="Date Placeholder 3"/>
          <p:cNvSpPr>
            <a:spLocks noGrp="1"/>
          </p:cNvSpPr>
          <p:nvPr>
            <p:ph type="dt" sz="half" idx="2"/>
          </p:nvPr>
        </p:nvSpPr>
        <p:spPr>
          <a:xfrm>
            <a:off x="158128" y="6356351"/>
            <a:ext cx="1280049"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solidFill>
                  <a:srgbClr val="006269"/>
                </a:solidFill>
              </a:rPr>
              <a:pPr/>
              <a:t>2/28/2019</a:t>
            </a:fld>
            <a:endParaRPr lang="en-US">
              <a:solidFill>
                <a:srgbClr val="006269"/>
              </a:solidFill>
            </a:endParaRPr>
          </a:p>
        </p:txBody>
      </p:sp>
      <p:sp>
        <p:nvSpPr>
          <p:cNvPr id="17" name="Footer Placeholder 4"/>
          <p:cNvSpPr>
            <a:spLocks noGrp="1"/>
          </p:cNvSpPr>
          <p:nvPr>
            <p:ph type="ftr" sz="quarter" idx="3"/>
          </p:nvPr>
        </p:nvSpPr>
        <p:spPr>
          <a:xfrm>
            <a:off x="2363121" y="6356351"/>
            <a:ext cx="30861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a:solidFill>
                <a:srgbClr val="006269">
                  <a:tint val="75000"/>
                </a:srgbClr>
              </a:solidFill>
            </a:endParaRPr>
          </a:p>
        </p:txBody>
      </p:sp>
    </p:spTree>
    <p:extLst>
      <p:ext uri="{BB962C8B-B14F-4D97-AF65-F5344CB8AC3E}">
        <p14:creationId xmlns:p14="http://schemas.microsoft.com/office/powerpoint/2010/main" val="121711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en">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2118" y="1554730"/>
            <a:ext cx="5931948" cy="1325563"/>
          </a:xfrm>
        </p:spPr>
        <p:txBody>
          <a:bodyPr/>
          <a:lstStyle>
            <a:lvl1pPr>
              <a:defRPr baseline="0">
                <a:solidFill>
                  <a:schemeClr val="bg1"/>
                </a:solidFill>
              </a:defRPr>
            </a:lvl1pPr>
          </a:lstStyle>
          <a:p>
            <a:r>
              <a:rPr lang="en-US"/>
              <a:t>Divider Slide Title</a:t>
            </a:r>
          </a:p>
        </p:txBody>
      </p:sp>
      <p:sp>
        <p:nvSpPr>
          <p:cNvPr id="9" name="Rectangle 8"/>
          <p:cNvSpPr/>
          <p:nvPr userDrawn="1"/>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6826928" y="0"/>
            <a:ext cx="230819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a:stretch>
            <a:fillRect/>
          </a:stretch>
        </p:blipFill>
        <p:spPr>
          <a:xfrm>
            <a:off x="7158404" y="6024477"/>
            <a:ext cx="1657123"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669" y="6178031"/>
            <a:ext cx="2072340" cy="183644"/>
          </a:xfrm>
          <a:prstGeom prst="rect">
            <a:avLst/>
          </a:prstGeom>
        </p:spPr>
      </p:pic>
    </p:spTree>
    <p:extLst>
      <p:ext uri="{BB962C8B-B14F-4D97-AF65-F5344CB8AC3E}">
        <p14:creationId xmlns:p14="http://schemas.microsoft.com/office/powerpoint/2010/main" val="12669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CE Divider Slide Gre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2118" y="1554730"/>
            <a:ext cx="5931948" cy="1325563"/>
          </a:xfrm>
        </p:spPr>
        <p:txBody>
          <a:bodyPr/>
          <a:lstStyle>
            <a:lvl1pPr>
              <a:defRPr baseline="0">
                <a:solidFill>
                  <a:schemeClr val="tx1"/>
                </a:solidFill>
              </a:defRPr>
            </a:lvl1pPr>
          </a:lstStyle>
          <a:p>
            <a:r>
              <a:rPr lang="en-US"/>
              <a:t>Divider Slide Title</a:t>
            </a:r>
          </a:p>
        </p:txBody>
      </p:sp>
      <p:sp>
        <p:nvSpPr>
          <p:cNvPr id="9" name="Rectangle 8"/>
          <p:cNvSpPr/>
          <p:nvPr userDrawn="1"/>
        </p:nvSpPr>
        <p:spPr>
          <a:xfrm>
            <a:off x="1" y="6027939"/>
            <a:ext cx="6828818" cy="460414"/>
          </a:xfrm>
          <a:prstGeom prst="rect">
            <a:avLst/>
          </a:prstGeom>
          <a:solidFill>
            <a:srgbClr val="FED14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6826928" y="0"/>
            <a:ext cx="230819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a:blip r:embed="rId2"/>
          <a:stretch>
            <a:fillRect/>
          </a:stretch>
        </p:blipFill>
        <p:spPr>
          <a:xfrm>
            <a:off x="7158404" y="6024477"/>
            <a:ext cx="1657123" cy="45533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669" y="6195787"/>
            <a:ext cx="2072340" cy="183644"/>
          </a:xfrm>
          <a:prstGeom prst="rect">
            <a:avLst/>
          </a:prstGeom>
        </p:spPr>
      </p:pic>
    </p:spTree>
    <p:extLst>
      <p:ext uri="{BB962C8B-B14F-4D97-AF65-F5344CB8AC3E}">
        <p14:creationId xmlns:p14="http://schemas.microsoft.com/office/powerpoint/2010/main" val="207380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5F35D-6605-443D-9F38-140776D68947}" type="datetime1">
              <a:rPr lang="en-US" smtClean="0">
                <a:solidFill>
                  <a:srgbClr val="006269"/>
                </a:solidFill>
              </a:rPr>
              <a:pPr/>
              <a:t>2/28/2019</a:t>
            </a:fld>
            <a:endParaRPr lang="en-US">
              <a:solidFill>
                <a:srgbClr val="006269"/>
              </a:solidFill>
            </a:endParaRPr>
          </a:p>
        </p:txBody>
      </p:sp>
      <p:sp>
        <p:nvSpPr>
          <p:cNvPr id="5" name="Footer Placeholder 4"/>
          <p:cNvSpPr>
            <a:spLocks noGrp="1"/>
          </p:cNvSpPr>
          <p:nvPr>
            <p:ph type="ftr" sz="quarter" idx="11"/>
          </p:nvPr>
        </p:nvSpPr>
        <p:spPr/>
        <p:txBody>
          <a:bodyPr/>
          <a:lstStyle/>
          <a:p>
            <a:endParaRPr lang="en-US">
              <a:solidFill>
                <a:srgbClr val="006269">
                  <a:tint val="75000"/>
                </a:srgbClr>
              </a:solidFill>
            </a:endParaRPr>
          </a:p>
        </p:txBody>
      </p:sp>
      <p:sp>
        <p:nvSpPr>
          <p:cNvPr id="6" name="Slide Number Placeholder 5"/>
          <p:cNvSpPr>
            <a:spLocks noGrp="1"/>
          </p:cNvSpPr>
          <p:nvPr>
            <p:ph type="sldNum" sz="quarter" idx="12"/>
          </p:nvPr>
        </p:nvSpPr>
        <p:spPr/>
        <p:txBody>
          <a:bodyPr/>
          <a:lstStyle/>
          <a:p>
            <a:fld id="{5E94BA17-8AE8-4651-9FD9-8589E5D4232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803064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DB8819-B877-4AAF-AB71-63C59D44BF13}" type="datetime1">
              <a:rPr lang="en-US" smtClean="0">
                <a:solidFill>
                  <a:srgbClr val="006269"/>
                </a:solidFill>
              </a:rPr>
              <a:pPr/>
              <a:t>2/28/2019</a:t>
            </a:fld>
            <a:endParaRPr lang="en-US">
              <a:solidFill>
                <a:srgbClr val="006269"/>
              </a:solidFill>
            </a:endParaRPr>
          </a:p>
        </p:txBody>
      </p:sp>
      <p:sp>
        <p:nvSpPr>
          <p:cNvPr id="6" name="Footer Placeholder 5"/>
          <p:cNvSpPr>
            <a:spLocks noGrp="1"/>
          </p:cNvSpPr>
          <p:nvPr>
            <p:ph type="ftr" sz="quarter" idx="11"/>
          </p:nvPr>
        </p:nvSpPr>
        <p:spPr/>
        <p:txBody>
          <a:bodyPr/>
          <a:lstStyle/>
          <a:p>
            <a:endParaRPr lang="en-US">
              <a:solidFill>
                <a:srgbClr val="006269">
                  <a:tint val="75000"/>
                </a:srgbClr>
              </a:solidFill>
            </a:endParaRPr>
          </a:p>
        </p:txBody>
      </p:sp>
      <p:sp>
        <p:nvSpPr>
          <p:cNvPr id="7" name="Slide Number Placeholder 6"/>
          <p:cNvSpPr>
            <a:spLocks noGrp="1"/>
          </p:cNvSpPr>
          <p:nvPr>
            <p:ph type="sldNum" sz="quarter" idx="12"/>
          </p:nvPr>
        </p:nvSpPr>
        <p:spPr/>
        <p:txBody>
          <a:bodyPr/>
          <a:lstStyle/>
          <a:p>
            <a:fld id="{5E94BA17-8AE8-4651-9FD9-8589E5D4232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88693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solidFill>
                  <a:srgbClr val="006269"/>
                </a:solidFill>
              </a:rPr>
              <a:pPr/>
              <a:t>2/28/2019</a:t>
            </a:fld>
            <a:endParaRPr lang="en-US">
              <a:solidFill>
                <a:srgbClr val="006269"/>
              </a:solidFill>
            </a:endParaRPr>
          </a:p>
        </p:txBody>
      </p:sp>
      <p:sp>
        <p:nvSpPr>
          <p:cNvPr id="3" name="Footer Placeholder 2"/>
          <p:cNvSpPr>
            <a:spLocks noGrp="1"/>
          </p:cNvSpPr>
          <p:nvPr>
            <p:ph type="ftr" sz="quarter" idx="11"/>
          </p:nvPr>
        </p:nvSpPr>
        <p:spPr/>
        <p:txBody>
          <a:bodyPr/>
          <a:lstStyle/>
          <a:p>
            <a:endParaRPr lang="en-US">
              <a:solidFill>
                <a:srgbClr val="006269">
                  <a:tint val="75000"/>
                </a:srgbClr>
              </a:solidFill>
            </a:endParaRPr>
          </a:p>
        </p:txBody>
      </p:sp>
      <p:sp>
        <p:nvSpPr>
          <p:cNvPr id="4" name="Slide Number Placeholder 3"/>
          <p:cNvSpPr>
            <a:spLocks noGrp="1"/>
          </p:cNvSpPr>
          <p:nvPr>
            <p:ph type="sldNum" sz="quarter" idx="12"/>
          </p:nvPr>
        </p:nvSpPr>
        <p:spPr/>
        <p:txBody>
          <a:bodyPr/>
          <a:lstStyle/>
          <a:p>
            <a:fld id="{5E94BA17-8AE8-4651-9FD9-8589E5D4232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97835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White">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9144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3" name="Title 1"/>
          <p:cNvSpPr>
            <a:spLocks noGrp="1"/>
          </p:cNvSpPr>
          <p:nvPr>
            <p:ph type="title"/>
          </p:nvPr>
        </p:nvSpPr>
        <p:spPr>
          <a:xfrm>
            <a:off x="353442" y="97654"/>
            <a:ext cx="78867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8478173" y="6374107"/>
            <a:ext cx="516570" cy="365125"/>
          </a:xfrm>
        </p:spPr>
        <p:txBody>
          <a:bodyPr/>
          <a:lstStyle/>
          <a:p>
            <a:fld id="{5E94BA17-8AE8-4651-9FD9-8589E5D4232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375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9144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5" name="Slide Number Placeholder 4"/>
          <p:cNvSpPr>
            <a:spLocks noGrp="1"/>
          </p:cNvSpPr>
          <p:nvPr>
            <p:ph type="sldNum" sz="quarter" idx="12"/>
          </p:nvPr>
        </p:nvSpPr>
        <p:spPr>
          <a:xfrm>
            <a:off x="8478173" y="6374107"/>
            <a:ext cx="516570" cy="365125"/>
          </a:xfrm>
        </p:spPr>
        <p:txBody>
          <a:bodyPr/>
          <a:lstStyle/>
          <a:p>
            <a:fld id="{5E94BA17-8AE8-4651-9FD9-8589E5D42325}" type="slidenum">
              <a:rPr lang="en-US" smtClean="0">
                <a:solidFill>
                  <a:prstClr val="white">
                    <a:lumMod val="50000"/>
                  </a:prstClr>
                </a:solidFill>
              </a:rPr>
              <a:pPr/>
              <a:t>‹#›</a:t>
            </a:fld>
            <a:endParaRPr lang="en-US">
              <a:solidFill>
                <a:prstClr val="white">
                  <a:lumMod val="50000"/>
                </a:prstClr>
              </a:solidFill>
            </a:endParaRPr>
          </a:p>
        </p:txBody>
      </p:sp>
      <p:sp>
        <p:nvSpPr>
          <p:cNvPr id="6" name="Title 1"/>
          <p:cNvSpPr>
            <a:spLocks noGrp="1"/>
          </p:cNvSpPr>
          <p:nvPr>
            <p:ph type="title"/>
          </p:nvPr>
        </p:nvSpPr>
        <p:spPr>
          <a:xfrm>
            <a:off x="353442" y="301848"/>
            <a:ext cx="7886700" cy="909454"/>
          </a:xfrm>
        </p:spPr>
        <p:txBody>
          <a:bodyPr/>
          <a:lstStyle/>
          <a:p>
            <a:r>
              <a:rPr lang="en-US"/>
              <a:t>Click to edit Master title style</a:t>
            </a:r>
          </a:p>
        </p:txBody>
      </p:sp>
    </p:spTree>
    <p:extLst>
      <p:ext uri="{BB962C8B-B14F-4D97-AF65-F5344CB8AC3E}">
        <p14:creationId xmlns:p14="http://schemas.microsoft.com/office/powerpoint/2010/main" val="268863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4409375" y="1084825"/>
            <a:ext cx="4752381"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a:p>
            <a:r>
              <a:rPr lang="en-US"/>
              <a:t>Drag picture to placeholder or click icon to add</a:t>
            </a:r>
          </a:p>
        </p:txBody>
      </p:sp>
      <p:sp>
        <p:nvSpPr>
          <p:cNvPr id="7" name="Content Placeholder 2"/>
          <p:cNvSpPr>
            <a:spLocks noGrp="1"/>
          </p:cNvSpPr>
          <p:nvPr>
            <p:ph sz="half" idx="1"/>
          </p:nvPr>
        </p:nvSpPr>
        <p:spPr>
          <a:xfrm>
            <a:off x="628650" y="1541539"/>
            <a:ext cx="3170993" cy="4351338"/>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353442" y="186434"/>
            <a:ext cx="7886700" cy="909454"/>
          </a:xfrm>
        </p:spPr>
        <p:txBody>
          <a:bodyPr/>
          <a:lstStyle/>
          <a:p>
            <a:r>
              <a:rPr lang="en-US"/>
              <a:t>Click to edit Master title style</a:t>
            </a:r>
          </a:p>
        </p:txBody>
      </p:sp>
      <p:sp>
        <p:nvSpPr>
          <p:cNvPr id="2" name="Date Placeholder 1"/>
          <p:cNvSpPr>
            <a:spLocks noGrp="1"/>
          </p:cNvSpPr>
          <p:nvPr>
            <p:ph type="dt" sz="half" idx="14"/>
          </p:nvPr>
        </p:nvSpPr>
        <p:spPr/>
        <p:txBody>
          <a:bodyPr/>
          <a:lstStyle/>
          <a:p>
            <a:fld id="{62FE63C3-A73F-4097-86A9-7B28950712B1}" type="datetime1">
              <a:rPr lang="en-US" smtClean="0">
                <a:solidFill>
                  <a:srgbClr val="006269"/>
                </a:solidFill>
              </a:rPr>
              <a:pPr/>
              <a:t>2/28/2019</a:t>
            </a:fld>
            <a:endParaRPr lang="en-US">
              <a:solidFill>
                <a:srgbClr val="006269"/>
              </a:solidFill>
            </a:endParaRPr>
          </a:p>
        </p:txBody>
      </p:sp>
      <p:sp>
        <p:nvSpPr>
          <p:cNvPr id="3" name="Footer Placeholder 2"/>
          <p:cNvSpPr>
            <a:spLocks noGrp="1"/>
          </p:cNvSpPr>
          <p:nvPr>
            <p:ph type="ftr" sz="quarter" idx="15"/>
          </p:nvPr>
        </p:nvSpPr>
        <p:spPr/>
        <p:txBody>
          <a:bodyPr/>
          <a:lstStyle/>
          <a:p>
            <a:endParaRPr lang="en-US">
              <a:solidFill>
                <a:srgbClr val="006269">
                  <a:tint val="75000"/>
                </a:srgbClr>
              </a:solidFill>
            </a:endParaRPr>
          </a:p>
        </p:txBody>
      </p:sp>
      <p:sp>
        <p:nvSpPr>
          <p:cNvPr id="4" name="Slide Number Placeholder 3"/>
          <p:cNvSpPr>
            <a:spLocks noGrp="1"/>
          </p:cNvSpPr>
          <p:nvPr>
            <p:ph type="sldNum" sz="quarter" idx="16"/>
          </p:nvPr>
        </p:nvSpPr>
        <p:spPr/>
        <p:txBody>
          <a:bodyPr/>
          <a:lstStyle/>
          <a:p>
            <a:fld id="{5E94BA17-8AE8-4651-9FD9-8589E5D4232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01021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8128" y="6356351"/>
            <a:ext cx="1280049"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62FE63C3-A73F-4097-86A9-7B28950712B1}" type="datetime1">
              <a:rPr lang="en-US" smtClean="0">
                <a:solidFill>
                  <a:srgbClr val="006269"/>
                </a:solidFill>
              </a:rPr>
              <a:pPr/>
              <a:t>2/28/2019</a:t>
            </a:fld>
            <a:endParaRPr lang="en-US">
              <a:solidFill>
                <a:srgbClr val="006269"/>
              </a:solidFill>
            </a:endParaRPr>
          </a:p>
        </p:txBody>
      </p:sp>
      <p:sp>
        <p:nvSpPr>
          <p:cNvPr id="5" name="Footer Placeholder 4"/>
          <p:cNvSpPr>
            <a:spLocks noGrp="1"/>
          </p:cNvSpPr>
          <p:nvPr>
            <p:ph type="ftr" sz="quarter" idx="3"/>
          </p:nvPr>
        </p:nvSpPr>
        <p:spPr>
          <a:xfrm>
            <a:off x="2363121" y="6356351"/>
            <a:ext cx="30861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a:solidFill>
                <a:srgbClr val="006269">
                  <a:tint val="75000"/>
                </a:srgbClr>
              </a:solidFill>
            </a:endParaRPr>
          </a:p>
        </p:txBody>
      </p:sp>
      <p:sp>
        <p:nvSpPr>
          <p:cNvPr id="6" name="Slide Number Placeholder 5"/>
          <p:cNvSpPr>
            <a:spLocks noGrp="1"/>
          </p:cNvSpPr>
          <p:nvPr>
            <p:ph type="sldNum" sz="quarter" idx="4"/>
          </p:nvPr>
        </p:nvSpPr>
        <p:spPr>
          <a:xfrm>
            <a:off x="8478173" y="6374107"/>
            <a:ext cx="516570" cy="365125"/>
          </a:xfrm>
          <a:prstGeom prst="rect">
            <a:avLst/>
          </a:prstGeom>
        </p:spPr>
        <p:txBody>
          <a:bodyPr vert="horz" lIns="91440" tIns="45720" rIns="91440" bIns="45720" rtlCol="0" anchor="ctr"/>
          <a:lstStyle>
            <a:lvl1pPr algn="r">
              <a:defRPr sz="1200" b="1" i="0">
                <a:solidFill>
                  <a:schemeClr val="bg1">
                    <a:lumMod val="50000"/>
                  </a:schemeClr>
                </a:solidFill>
                <a:latin typeface="Open Sans"/>
                <a:ea typeface="Segoe UI" panose="020B0502040204020203" pitchFamily="34" charset="0"/>
                <a:cs typeface="Open Sans"/>
              </a:defRPr>
            </a:lvl1pPr>
          </a:lstStyle>
          <a:p>
            <a:fld id="{5E94BA17-8AE8-4651-9FD9-8589E5D42325}" type="slidenum">
              <a:rPr lang="en-US" smtClean="0">
                <a:solidFill>
                  <a:prstClr val="white">
                    <a:lumMod val="50000"/>
                  </a:prstClr>
                </a:solidFill>
              </a:rPr>
              <a:pPr/>
              <a:t>‹#›</a:t>
            </a:fld>
            <a:endParaRPr lang="en-US">
              <a:solidFill>
                <a:prstClr val="white">
                  <a:lumMod val="50000"/>
                </a:prstClr>
              </a:solidFill>
            </a:endParaRPr>
          </a:p>
        </p:txBody>
      </p:sp>
      <p:cxnSp>
        <p:nvCxnSpPr>
          <p:cNvPr id="9" name="Straight Connector 8"/>
          <p:cNvCxnSpPr/>
          <p:nvPr userDrawn="1"/>
        </p:nvCxnSpPr>
        <p:spPr>
          <a:xfrm>
            <a:off x="8542214"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5"/>
            <a:ext cx="9144000" cy="71021"/>
          </a:xfrm>
          <a:prstGeom prst="rect">
            <a:avLst/>
          </a:prstGeom>
          <a:solidFill>
            <a:srgbClr val="FED1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620027" y="6483248"/>
            <a:ext cx="1733702" cy="153635"/>
          </a:xfrm>
          <a:prstGeom prst="rect">
            <a:avLst/>
          </a:prstGeom>
        </p:spPr>
      </p:pic>
    </p:spTree>
    <p:extLst>
      <p:ext uri="{BB962C8B-B14F-4D97-AF65-F5344CB8AC3E}">
        <p14:creationId xmlns:p14="http://schemas.microsoft.com/office/powerpoint/2010/main" val="20421751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defTabSz="914400" rtl="0" eaLnBrk="1" latinLnBrk="0" hangingPunct="1">
        <a:lnSpc>
          <a:spcPct val="90000"/>
        </a:lnSpc>
        <a:spcBef>
          <a:spcPct val="0"/>
        </a:spcBef>
        <a:buNone/>
        <a:defRPr sz="28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D425302-0425-444E-A3FE-D09738EF0C10}"/>
              </a:ext>
            </a:extLst>
          </p:cNvPr>
          <p:cNvSpPr>
            <a:spLocks noGrp="1"/>
          </p:cNvSpPr>
          <p:nvPr>
            <p:ph type="subTitle" idx="1"/>
          </p:nvPr>
        </p:nvSpPr>
        <p:spPr/>
        <p:txBody>
          <a:bodyPr vert="horz" lIns="91440" tIns="45720" rIns="91440" bIns="45720" rtlCol="0" anchor="t">
            <a:normAutofit/>
          </a:bodyPr>
          <a:lstStyle/>
          <a:p>
            <a:r>
              <a:rPr lang="en-US" dirty="0">
                <a:latin typeface="Segoe UI"/>
                <a:cs typeface="Segoe UI"/>
              </a:rPr>
              <a:t>CARE and ESA Programs Report</a:t>
            </a:r>
            <a:endParaRPr lang="en-US" dirty="0"/>
          </a:p>
        </p:txBody>
      </p:sp>
      <p:sp>
        <p:nvSpPr>
          <p:cNvPr id="3" name="Title 2">
            <a:extLst>
              <a:ext uri="{FF2B5EF4-FFF2-40B4-BE49-F238E27FC236}">
                <a16:creationId xmlns:a16="http://schemas.microsoft.com/office/drawing/2014/main" id="{C5597FB8-B176-4AE9-AE8C-86887230706D}"/>
              </a:ext>
            </a:extLst>
          </p:cNvPr>
          <p:cNvSpPr>
            <a:spLocks noGrp="1"/>
          </p:cNvSpPr>
          <p:nvPr>
            <p:ph type="title"/>
          </p:nvPr>
        </p:nvSpPr>
        <p:spPr/>
        <p:txBody>
          <a:bodyPr/>
          <a:lstStyle/>
          <a:p>
            <a:r>
              <a:rPr lang="en-US">
                <a:latin typeface="Segoe UI Light"/>
                <a:cs typeface="Segoe UI Light"/>
              </a:rPr>
              <a:t>Southern California Edison Company</a:t>
            </a:r>
            <a:endParaRPr lang="en-US"/>
          </a:p>
        </p:txBody>
      </p:sp>
      <p:sp>
        <p:nvSpPr>
          <p:cNvPr id="4" name="TextBox 3">
            <a:extLst>
              <a:ext uri="{FF2B5EF4-FFF2-40B4-BE49-F238E27FC236}">
                <a16:creationId xmlns:a16="http://schemas.microsoft.com/office/drawing/2014/main" id="{D34D8DA5-384F-4A3B-B3A0-0A4138159E9A}"/>
              </a:ext>
            </a:extLst>
          </p:cNvPr>
          <p:cNvSpPr txBox="1"/>
          <p:nvPr/>
        </p:nvSpPr>
        <p:spPr>
          <a:xfrm>
            <a:off x="797668" y="3745149"/>
            <a:ext cx="4260714"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Quarterly LIOB Meeting</a:t>
            </a:r>
          </a:p>
          <a:p>
            <a:r>
              <a:rPr lang="en-US" dirty="0"/>
              <a:t>El Cerrito, CA</a:t>
            </a:r>
          </a:p>
          <a:p>
            <a:r>
              <a:rPr lang="en-US" dirty="0">
                <a:cs typeface="Segoe UI"/>
              </a:rPr>
              <a:t>March 6, 2019</a:t>
            </a:r>
          </a:p>
        </p:txBody>
      </p:sp>
    </p:spTree>
    <p:extLst>
      <p:ext uri="{BB962C8B-B14F-4D97-AF65-F5344CB8AC3E}">
        <p14:creationId xmlns:p14="http://schemas.microsoft.com/office/powerpoint/2010/main" val="4032775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405" y="5692"/>
            <a:ext cx="7886700" cy="1325563"/>
          </a:xfrm>
        </p:spPr>
        <p:txBody>
          <a:bodyPr/>
          <a:lstStyle/>
          <a:p>
            <a:r>
              <a:rPr lang="en-US" dirty="0">
                <a:latin typeface="Segoe UI Light"/>
                <a:cs typeface="Segoe UI Light"/>
              </a:rPr>
              <a:t>SCE ESA Program</a:t>
            </a:r>
          </a:p>
        </p:txBody>
      </p:sp>
      <p:sp>
        <p:nvSpPr>
          <p:cNvPr id="4" name="Slide Number Placeholder 3"/>
          <p:cNvSpPr>
            <a:spLocks noGrp="1"/>
          </p:cNvSpPr>
          <p:nvPr>
            <p:ph type="sldNum" sz="quarter" idx="12"/>
          </p:nvPr>
        </p:nvSpPr>
        <p:spPr/>
        <p:txBody>
          <a:bodyPr/>
          <a:lstStyle/>
          <a:p>
            <a:fld id="{5E94BA17-8AE8-4651-9FD9-8589E5D42325}" type="slidenum">
              <a:rPr lang="en-US" smtClean="0"/>
              <a:t>10</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225350" y="1686873"/>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a:latin typeface="Verdana" pitchFamily="34" charset="0"/>
              <a:cs typeface="Verdana" pitchFamily="34" charset="0"/>
            </a:endParaRPr>
          </a:p>
        </p:txBody>
      </p:sp>
      <p:graphicFrame>
        <p:nvGraphicFramePr>
          <p:cNvPr id="3" name="Table 4">
            <a:extLst>
              <a:ext uri="{FF2B5EF4-FFF2-40B4-BE49-F238E27FC236}">
                <a16:creationId xmlns:a16="http://schemas.microsoft.com/office/drawing/2014/main" id="{D876D5CF-A582-44F7-A882-A12D17E01F65}"/>
              </a:ext>
            </a:extLst>
          </p:cNvPr>
          <p:cNvGraphicFramePr>
            <a:graphicFrameLocks noGrp="1"/>
          </p:cNvGraphicFramePr>
          <p:nvPr>
            <p:extLst>
              <p:ext uri="{D42A27DB-BD31-4B8C-83A1-F6EECF244321}">
                <p14:modId xmlns:p14="http://schemas.microsoft.com/office/powerpoint/2010/main" val="1893968015"/>
              </p:ext>
            </p:extLst>
          </p:nvPr>
        </p:nvGraphicFramePr>
        <p:xfrm>
          <a:off x="632603" y="1092679"/>
          <a:ext cx="7886698" cy="5175588"/>
        </p:xfrm>
        <a:graphic>
          <a:graphicData uri="http://schemas.openxmlformats.org/drawingml/2006/table">
            <a:tbl>
              <a:tblPr firstRow="1" bandRow="1">
                <a:tableStyleId>{5C22544A-7EE6-4342-B048-85BDC9FD1C3A}</a:tableStyleId>
              </a:tblPr>
              <a:tblGrid>
                <a:gridCol w="2767345">
                  <a:extLst>
                    <a:ext uri="{9D8B030D-6E8A-4147-A177-3AD203B41FA5}">
                      <a16:colId xmlns:a16="http://schemas.microsoft.com/office/drawing/2014/main" val="20000"/>
                    </a:ext>
                  </a:extLst>
                </a:gridCol>
                <a:gridCol w="2605862">
                  <a:extLst>
                    <a:ext uri="{9D8B030D-6E8A-4147-A177-3AD203B41FA5}">
                      <a16:colId xmlns:a16="http://schemas.microsoft.com/office/drawing/2014/main" val="20001"/>
                    </a:ext>
                  </a:extLst>
                </a:gridCol>
                <a:gridCol w="2513491">
                  <a:extLst>
                    <a:ext uri="{9D8B030D-6E8A-4147-A177-3AD203B41FA5}">
                      <a16:colId xmlns:a16="http://schemas.microsoft.com/office/drawing/2014/main" val="20002"/>
                    </a:ext>
                  </a:extLst>
                </a:gridCol>
              </a:tblGrid>
              <a:tr h="1035169">
                <a:tc>
                  <a:txBody>
                    <a:bodyPr/>
                    <a:lstStyle/>
                    <a:p>
                      <a:pPr algn="ctr"/>
                      <a:r>
                        <a:rPr lang="en-US" dirty="0"/>
                        <a:t>PY 2019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a:t>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a:t>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extLst>
                  <a:ext uri="{0D108BD9-81ED-4DB2-BD59-A6C34878D82A}">
                    <a16:rowId xmlns:a16="http://schemas.microsoft.com/office/drawing/2014/main" val="10000"/>
                  </a:ext>
                </a:extLst>
              </a:tr>
              <a:tr h="4140419">
                <a:tc>
                  <a:txBody>
                    <a:bodyPr/>
                    <a:lstStyle/>
                    <a:p>
                      <a:pPr marL="112395" lvl="0" indent="-112395" algn="l">
                        <a:lnSpc>
                          <a:spcPct val="100000"/>
                        </a:lnSpc>
                        <a:spcBef>
                          <a:spcPts val="0"/>
                        </a:spcBef>
                        <a:spcAft>
                          <a:spcPts val="0"/>
                        </a:spcAft>
                        <a:buFont typeface="Arial" panose="020B0604020202020204" pitchFamily="34" charset="0"/>
                        <a:buChar char="•"/>
                      </a:pPr>
                      <a:r>
                        <a:rPr lang="en-US" sz="1200" b="0" i="0" u="none" strike="noStrike" noProof="0" dirty="0">
                          <a:solidFill>
                            <a:srgbClr val="006269"/>
                          </a:solidFill>
                          <a:latin typeface="Segoe UI"/>
                        </a:rPr>
                        <a:t>Achieve 98,953 homes treated; 33,920,000 kWh savings and 5,429 kW of load.</a:t>
                      </a:r>
                      <a:endParaRPr lang="en-US" sz="1200" dirty="0"/>
                    </a:p>
                    <a:p>
                      <a:pPr marL="112395" lvl="0" indent="-112395" algn="l">
                        <a:lnSpc>
                          <a:spcPct val="100000"/>
                        </a:lnSpc>
                        <a:spcBef>
                          <a:spcPts val="0"/>
                        </a:spcBef>
                        <a:spcAft>
                          <a:spcPts val="0"/>
                        </a:spcAft>
                        <a:buFont typeface="Arial" panose="020B0604020202020204" pitchFamily="34" charset="0"/>
                        <a:buChar char="•"/>
                      </a:pPr>
                      <a:endParaRPr lang="en-US" sz="12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panose="020B0604020202020204" pitchFamily="34" charset="0"/>
                        <a:buChar char="•"/>
                      </a:pPr>
                      <a:r>
                        <a:rPr lang="en-US" sz="1200" b="0" i="0" u="none" strike="noStrike" noProof="0" dirty="0">
                          <a:solidFill>
                            <a:srgbClr val="006269"/>
                          </a:solidFill>
                          <a:latin typeface="Segoe UI"/>
                        </a:rPr>
                        <a:t>File post-2020 Application / Testimony </a:t>
                      </a:r>
                      <a:endParaRPr lang="en-US" sz="1200" dirty="0"/>
                    </a:p>
                    <a:p>
                      <a:pPr marL="344488" lvl="1" indent="-111125" algn="l">
                        <a:lnSpc>
                          <a:spcPct val="100000"/>
                        </a:lnSpc>
                        <a:spcBef>
                          <a:spcPts val="0"/>
                        </a:spcBef>
                        <a:spcAft>
                          <a:spcPts val="0"/>
                        </a:spcAft>
                        <a:buFont typeface="Arial" panose="020B0604020202020204" pitchFamily="34" charset="0"/>
                        <a:buChar char="•"/>
                      </a:pPr>
                      <a:r>
                        <a:rPr lang="en-US" sz="1200" b="0" i="0" u="none" strike="noStrike" noProof="0" dirty="0">
                          <a:solidFill>
                            <a:srgbClr val="006269"/>
                          </a:solidFill>
                          <a:latin typeface="Segoe UI"/>
                        </a:rPr>
                        <a:t>Develop a strategic procurement plan as part of the post-2020 Application.</a:t>
                      </a:r>
                    </a:p>
                    <a:p>
                      <a:pPr marL="344488" lvl="1" indent="-111125" algn="l">
                        <a:lnSpc>
                          <a:spcPct val="100000"/>
                        </a:lnSpc>
                        <a:spcBef>
                          <a:spcPts val="0"/>
                        </a:spcBef>
                        <a:spcAft>
                          <a:spcPts val="0"/>
                        </a:spcAft>
                        <a:buFont typeface="Arial" panose="020B0604020202020204" pitchFamily="34" charset="0"/>
                        <a:buChar char="•"/>
                      </a:pPr>
                      <a:r>
                        <a:rPr lang="en-US" sz="1200" b="0" i="0" u="none" strike="noStrike" noProof="0" dirty="0">
                          <a:solidFill>
                            <a:srgbClr val="006269"/>
                          </a:solidFill>
                          <a:latin typeface="Segoe UI"/>
                        </a:rPr>
                        <a:t>Integrate innovative ideas to ESA program to deliver deep energy savings.</a:t>
                      </a:r>
                    </a:p>
                    <a:p>
                      <a:pPr marL="112395" lvl="0" indent="-112395" algn="l">
                        <a:lnSpc>
                          <a:spcPct val="100000"/>
                        </a:lnSpc>
                        <a:spcBef>
                          <a:spcPts val="0"/>
                        </a:spcBef>
                        <a:spcAft>
                          <a:spcPts val="0"/>
                        </a:spcAft>
                        <a:buFont typeface="Arial" panose="020B0604020202020204" pitchFamily="34" charset="0"/>
                        <a:buChar char="•"/>
                      </a:pPr>
                      <a:endParaRPr lang="en-US" sz="12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panose="020B0604020202020204" pitchFamily="34" charset="0"/>
                        <a:buChar char="•"/>
                      </a:pPr>
                      <a:r>
                        <a:rPr lang="en-US" sz="1200" b="0" i="0" u="none" strike="noStrike" noProof="0" dirty="0">
                          <a:solidFill>
                            <a:srgbClr val="006269"/>
                          </a:solidFill>
                          <a:latin typeface="Segoe UI"/>
                        </a:rPr>
                        <a:t>Continue to formalize partnerships with CSD and tap other organizations or initiatives (e.g. San Joaquin Valley Pilot) where we could leverage ESA funding.</a:t>
                      </a:r>
                    </a:p>
                    <a:p>
                      <a:pPr marL="285750" lvl="0" indent="-285750">
                        <a:buFont typeface="Arial"/>
                        <a:buChar char="•"/>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395" lvl="0" indent="-112395" algn="l">
                        <a:lnSpc>
                          <a:spcPct val="100000"/>
                        </a:lnSpc>
                        <a:buFont typeface="Arial"/>
                        <a:buChar char="•"/>
                      </a:pPr>
                      <a:r>
                        <a:rPr lang="en-US" sz="1200" b="0" i="0" u="none" strike="noStrike" noProof="0" dirty="0">
                          <a:solidFill>
                            <a:srgbClr val="006269"/>
                          </a:solidFill>
                          <a:latin typeface="Segoe UI"/>
                        </a:rPr>
                        <a:t>Create new tools to help service providers conduct grassroots marketing and outreach efforts. Develop co-branded materials for service providers to utilize at public events.</a:t>
                      </a:r>
                      <a:endParaRPr lang="en-US" sz="1200" dirty="0"/>
                    </a:p>
                    <a:p>
                      <a:pPr marL="112395" lvl="0" indent="-112395" algn="l">
                        <a:lnSpc>
                          <a:spcPct val="100000"/>
                        </a:lnSpc>
                        <a:buFont typeface="Arial"/>
                        <a:buChar char="•"/>
                      </a:pPr>
                      <a:endParaRPr lang="en-US" sz="1200" b="0" i="0" u="none" strike="noStrike" noProof="0" dirty="0">
                        <a:solidFill>
                          <a:srgbClr val="006269"/>
                        </a:solidFill>
                        <a:latin typeface="Segoe UI"/>
                      </a:endParaRPr>
                    </a:p>
                    <a:p>
                      <a:pPr marL="112395" lvl="0" indent="-112395" algn="l">
                        <a:lnSpc>
                          <a:spcPct val="100000"/>
                        </a:lnSpc>
                        <a:buFont typeface="Arial"/>
                        <a:buChar char="•"/>
                      </a:pPr>
                      <a:r>
                        <a:rPr lang="en-US" sz="1200" b="0" i="0" u="none" strike="noStrike" noProof="0" dirty="0">
                          <a:solidFill>
                            <a:srgbClr val="006269"/>
                          </a:solidFill>
                          <a:latin typeface="Segoe UI"/>
                        </a:rPr>
                        <a:t>Continue to utilize direct mail campaigns. On target to mail over a million pieces in 2019.</a:t>
                      </a:r>
                    </a:p>
                    <a:p>
                      <a:pPr marL="112395" lvl="0" indent="-112395" algn="l">
                        <a:lnSpc>
                          <a:spcPct val="100000"/>
                        </a:lnSpc>
                        <a:buFont typeface="Arial"/>
                        <a:buChar char="•"/>
                      </a:pPr>
                      <a:endParaRPr lang="en-US" sz="1200" b="0" i="0" u="none" strike="noStrike" noProof="0" dirty="0">
                        <a:solidFill>
                          <a:srgbClr val="006269"/>
                        </a:solidFill>
                        <a:latin typeface="Segoe UI"/>
                      </a:endParaRPr>
                    </a:p>
                    <a:p>
                      <a:pPr marL="112395" lvl="0" indent="-112395" algn="l">
                        <a:lnSpc>
                          <a:spcPct val="100000"/>
                        </a:lnSpc>
                        <a:buFont typeface="Arial"/>
                        <a:buChar char="•"/>
                      </a:pPr>
                      <a:r>
                        <a:rPr lang="en-US" sz="1200" b="0" i="0" u="none" strike="noStrike" noProof="0" dirty="0">
                          <a:solidFill>
                            <a:srgbClr val="006269"/>
                          </a:solidFill>
                          <a:latin typeface="Segoe UI"/>
                        </a:rPr>
                        <a:t>Finalize funding agreement with CSD by April 1, 2019.</a:t>
                      </a:r>
                      <a:endParaRPr lang="en-US" sz="1200" dirty="0"/>
                    </a:p>
                    <a:p>
                      <a:pPr marL="112395" lvl="0" indent="-112395" algn="l">
                        <a:lnSpc>
                          <a:spcPct val="100000"/>
                        </a:lnSpc>
                        <a:spcBef>
                          <a:spcPts val="0"/>
                        </a:spcBef>
                        <a:spcAft>
                          <a:spcPts val="0"/>
                        </a:spcAft>
                        <a:buFont typeface="Arial"/>
                        <a:buChar char="•"/>
                      </a:pPr>
                      <a:endParaRPr lang="en-US" sz="12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a:buChar char="•"/>
                      </a:pPr>
                      <a:r>
                        <a:rPr lang="en-US" sz="1200" b="0" i="0" u="none" strike="noStrike" noProof="0" dirty="0">
                          <a:solidFill>
                            <a:srgbClr val="006269"/>
                          </a:solidFill>
                          <a:latin typeface="Segoe UI"/>
                        </a:rPr>
                        <a:t>Collaborate with SW team to enhance current ESA program structure in order to deliver deep energy savings and target high usage customers.</a:t>
                      </a:r>
                    </a:p>
                    <a:p>
                      <a:pPr marL="112395" lvl="0" indent="-112395" algn="l">
                        <a:lnSpc>
                          <a:spcPct val="100000"/>
                        </a:lnSpc>
                        <a:spcBef>
                          <a:spcPts val="0"/>
                        </a:spcBef>
                        <a:spcAft>
                          <a:spcPts val="0"/>
                        </a:spcAft>
                        <a:buFont typeface="Arial"/>
                        <a:buChar char="•"/>
                      </a:pPr>
                      <a:endParaRPr lang="en-US" sz="12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a:buChar char="•"/>
                      </a:pPr>
                      <a:r>
                        <a:rPr lang="en-US" sz="1200" b="0" i="0" u="none" strike="noStrike" noProof="0" dirty="0">
                          <a:solidFill>
                            <a:srgbClr val="006269"/>
                          </a:solidFill>
                          <a:latin typeface="Segoe UI"/>
                        </a:rPr>
                        <a:t>Socialize proposed program changes to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395" lvl="0" indent="-112395" algn="l">
                        <a:lnSpc>
                          <a:spcPct val="100000"/>
                        </a:lnSpc>
                        <a:buFont typeface="Arial" panose="020B0604020202020204" pitchFamily="34" charset="0"/>
                        <a:buChar char="•"/>
                      </a:pPr>
                      <a:r>
                        <a:rPr lang="en-US" sz="1200" b="0" i="0" u="none" strike="noStrike" noProof="0" dirty="0">
                          <a:solidFill>
                            <a:srgbClr val="006269"/>
                          </a:solidFill>
                          <a:latin typeface="Segoe UI"/>
                        </a:rPr>
                        <a:t>Hosted Annual Training Summit to educate service providers on new program changes and marketing efforts.</a:t>
                      </a:r>
                      <a:endParaRPr lang="en-US" sz="1200" dirty="0"/>
                    </a:p>
                    <a:p>
                      <a:pPr marL="112395" lvl="0" indent="-112395" algn="l">
                        <a:lnSpc>
                          <a:spcPct val="100000"/>
                        </a:lnSpc>
                        <a:spcBef>
                          <a:spcPts val="0"/>
                        </a:spcBef>
                        <a:spcAft>
                          <a:spcPts val="0"/>
                        </a:spcAft>
                        <a:buFont typeface="Arial" panose="020B0604020202020204" pitchFamily="34" charset="0"/>
                        <a:buChar char="•"/>
                      </a:pPr>
                      <a:endParaRPr lang="en-US" sz="12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panose="020B0604020202020204" pitchFamily="34" charset="0"/>
                        <a:buChar char="•"/>
                      </a:pPr>
                      <a:r>
                        <a:rPr lang="en-US" sz="1200" b="0" i="0" u="none" strike="noStrike" noProof="0" dirty="0">
                          <a:solidFill>
                            <a:srgbClr val="006269"/>
                          </a:solidFill>
                          <a:latin typeface="Segoe UI"/>
                        </a:rPr>
                        <a:t>Discussions with CSD in progress.</a:t>
                      </a:r>
                    </a:p>
                    <a:p>
                      <a:pPr marL="112395" lvl="0" indent="-112395" algn="l">
                        <a:lnSpc>
                          <a:spcPct val="100000"/>
                        </a:lnSpc>
                        <a:spcBef>
                          <a:spcPts val="0"/>
                        </a:spcBef>
                        <a:spcAft>
                          <a:spcPts val="0"/>
                        </a:spcAft>
                        <a:buFont typeface="Arial" panose="020B0604020202020204" pitchFamily="34" charset="0"/>
                        <a:buChar char="•"/>
                      </a:pPr>
                      <a:endParaRPr lang="en-US" sz="12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panose="020B0604020202020204" pitchFamily="34" charset="0"/>
                        <a:buChar char="•"/>
                      </a:pPr>
                      <a:r>
                        <a:rPr lang="en-US" sz="1200" b="0" i="0" u="none" strike="noStrike" noProof="0" dirty="0">
                          <a:solidFill>
                            <a:srgbClr val="006269"/>
                          </a:solidFill>
                          <a:latin typeface="Segoe UI"/>
                        </a:rPr>
                        <a:t>Implementation Phase of San Joaquin Valley Pilot in progress.</a:t>
                      </a:r>
                    </a:p>
                    <a:p>
                      <a:pPr marL="112395" lvl="0" indent="-112395" algn="l">
                        <a:lnSpc>
                          <a:spcPct val="100000"/>
                        </a:lnSpc>
                        <a:spcBef>
                          <a:spcPts val="0"/>
                        </a:spcBef>
                        <a:spcAft>
                          <a:spcPts val="0"/>
                        </a:spcAft>
                        <a:buFont typeface="Arial" panose="020B0604020202020204" pitchFamily="34" charset="0"/>
                        <a:buChar char="•"/>
                      </a:pPr>
                      <a:endParaRPr lang="en-US" sz="12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panose="020B0604020202020204" pitchFamily="34" charset="0"/>
                        <a:buChar char="•"/>
                      </a:pPr>
                      <a:r>
                        <a:rPr lang="en-US" sz="1200" b="0" i="0" u="none" strike="noStrike" noProof="0" dirty="0">
                          <a:solidFill>
                            <a:srgbClr val="006269"/>
                          </a:solidFill>
                          <a:latin typeface="Segoe UI"/>
                        </a:rPr>
                        <a:t>Approximately 60 TCAC list project leads have been provided to Multifamily CAM Pilot contractors to begin project development.</a:t>
                      </a:r>
                    </a:p>
                    <a:p>
                      <a:pPr lvl="0">
                        <a:buNone/>
                      </a:pP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96679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 Marketing &amp; Outreach</a:t>
            </a:r>
          </a:p>
        </p:txBody>
      </p:sp>
      <p:sp>
        <p:nvSpPr>
          <p:cNvPr id="4" name="Slide Number Placeholder 3"/>
          <p:cNvSpPr>
            <a:spLocks noGrp="1"/>
          </p:cNvSpPr>
          <p:nvPr>
            <p:ph type="sldNum" sz="quarter" idx="12"/>
          </p:nvPr>
        </p:nvSpPr>
        <p:spPr/>
        <p:txBody>
          <a:bodyPr/>
          <a:lstStyle/>
          <a:p>
            <a:fld id="{5E94BA17-8AE8-4651-9FD9-8589E5D42325}" type="slidenum">
              <a:rPr lang="en-US" smtClean="0"/>
              <a:t>11</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457200" y="16002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a:latin typeface="Verdana" pitchFamily="34" charset="0"/>
              <a:cs typeface="Verdana"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37316690"/>
              </p:ext>
            </p:extLst>
          </p:nvPr>
        </p:nvGraphicFramePr>
        <p:xfrm>
          <a:off x="628648" y="1918214"/>
          <a:ext cx="7849524" cy="3059556"/>
        </p:xfrm>
        <a:graphic>
          <a:graphicData uri="http://schemas.openxmlformats.org/drawingml/2006/table">
            <a:tbl>
              <a:tblPr firstRow="1" bandRow="1">
                <a:tableStyleId>{5C22544A-7EE6-4342-B048-85BDC9FD1C3A}</a:tableStyleId>
              </a:tblPr>
              <a:tblGrid>
                <a:gridCol w="2616508">
                  <a:extLst>
                    <a:ext uri="{9D8B030D-6E8A-4147-A177-3AD203B41FA5}">
                      <a16:colId xmlns:a16="http://schemas.microsoft.com/office/drawing/2014/main" val="20000"/>
                    </a:ext>
                  </a:extLst>
                </a:gridCol>
                <a:gridCol w="2616508">
                  <a:extLst>
                    <a:ext uri="{9D8B030D-6E8A-4147-A177-3AD203B41FA5}">
                      <a16:colId xmlns:a16="http://schemas.microsoft.com/office/drawing/2014/main" val="20001"/>
                    </a:ext>
                  </a:extLst>
                </a:gridCol>
                <a:gridCol w="2616508">
                  <a:extLst>
                    <a:ext uri="{9D8B030D-6E8A-4147-A177-3AD203B41FA5}">
                      <a16:colId xmlns:a16="http://schemas.microsoft.com/office/drawing/2014/main" val="20002"/>
                    </a:ext>
                  </a:extLst>
                </a:gridCol>
              </a:tblGrid>
              <a:tr h="901186">
                <a:tc>
                  <a:txBody>
                    <a:bodyPr/>
                    <a:lstStyle/>
                    <a:p>
                      <a:pPr algn="ctr"/>
                      <a:r>
                        <a:rPr lang="en-US" dirty="0"/>
                        <a:t>Good News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a:t>Positive</a:t>
                      </a:r>
                      <a:r>
                        <a:rPr lang="en-US" baseline="0"/>
                        <a:t> Program Developments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a:t>Areas Requiring 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extLst>
                  <a:ext uri="{0D108BD9-81ED-4DB2-BD59-A6C34878D82A}">
                    <a16:rowId xmlns:a16="http://schemas.microsoft.com/office/drawing/2014/main" val="10000"/>
                  </a:ext>
                </a:extLst>
              </a:tr>
              <a:tr h="2158370">
                <a:tc>
                  <a:txBody>
                    <a:bodyPr/>
                    <a:lstStyle/>
                    <a:p>
                      <a:pPr marL="112713" indent="-112713">
                        <a:buFont typeface="Arial" panose="020B0604020202020204" pitchFamily="34" charset="0"/>
                        <a:buChar char="•"/>
                      </a:pPr>
                      <a:r>
                        <a:rPr lang="en-US" sz="1200" dirty="0"/>
                        <a:t>Continued</a:t>
                      </a:r>
                      <a:r>
                        <a:rPr lang="en-US" sz="1200" baseline="0" dirty="0"/>
                        <a:t> to refine customer data analytics to better target customers.</a:t>
                      </a:r>
                    </a:p>
                    <a:p>
                      <a:pPr marL="112713" indent="-112713">
                        <a:buFont typeface="Arial" panose="020B0604020202020204" pitchFamily="34" charset="0"/>
                        <a:buChar char="•"/>
                      </a:pPr>
                      <a:endParaRPr lang="en-US" sz="1200" b="0" i="0" u="none" strike="noStrike" baseline="0" noProof="0" dirty="0">
                        <a:solidFill>
                          <a:srgbClr val="006269"/>
                        </a:solidFill>
                        <a:latin typeface="Segoe UI"/>
                      </a:endParaRPr>
                    </a:p>
                    <a:p>
                      <a:pPr marL="112713" indent="-112713">
                        <a:buFont typeface="Arial" panose="020B0604020202020204" pitchFamily="34" charset="0"/>
                        <a:buChar char="•"/>
                      </a:pPr>
                      <a:r>
                        <a:rPr lang="en-US" sz="1200" b="0" i="0" u="none" strike="noStrike" baseline="0" noProof="0" dirty="0">
                          <a:solidFill>
                            <a:srgbClr val="006269"/>
                          </a:solidFill>
                          <a:latin typeface="Segoe UI"/>
                        </a:rPr>
                        <a:t>Initiated first SMS/Text messaging campaign to encourage CARE enrollment.</a:t>
                      </a:r>
                      <a:endParaRPr lang="en-US" sz="1200" dirty="0"/>
                    </a:p>
                    <a:p>
                      <a:pPr marL="112713" indent="-112713">
                        <a:buFont typeface="Arial" panose="020B0604020202020204" pitchFamily="34" charset="0"/>
                        <a:buChar char="•"/>
                      </a:pPr>
                      <a:endParaRPr lang="en-US" sz="1200" baseline="0" dirty="0"/>
                    </a:p>
                    <a:p>
                      <a:pPr marL="112713" indent="-112713">
                        <a:buFont typeface="Arial" panose="020B0604020202020204" pitchFamily="34" charset="0"/>
                        <a:buChar char="•"/>
                      </a:pPr>
                      <a:r>
                        <a:rPr lang="en-US" sz="1200" baseline="0" dirty="0"/>
                        <a:t>Continued collaboration with ESA contractors.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112713">
                        <a:buFont typeface="Arial" panose="020B0604020202020204" pitchFamily="34" charset="0"/>
                        <a:buChar char="•"/>
                      </a:pPr>
                      <a:r>
                        <a:rPr lang="en-US" sz="1200" dirty="0"/>
                        <a:t>Leveraged</a:t>
                      </a:r>
                      <a:r>
                        <a:rPr lang="en-US" sz="1200" baseline="0" dirty="0"/>
                        <a:t> bundled marketing to create awareness for multiple income qualified programs.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112713">
                        <a:buFont typeface="Arial" panose="020B0604020202020204" pitchFamily="34" charset="0"/>
                        <a:buChar char="•"/>
                      </a:pPr>
                      <a:r>
                        <a:rPr lang="en-US" sz="1200" dirty="0"/>
                        <a:t>Continued</a:t>
                      </a:r>
                      <a:r>
                        <a:rPr lang="en-US" sz="1200" baseline="0" dirty="0"/>
                        <a:t> development with CBOs and other county orgs such as 2-1-1.</a:t>
                      </a:r>
                    </a:p>
                    <a:p>
                      <a:pPr marL="112713" indent="-112713">
                        <a:buFont typeface="Arial" panose="020B0604020202020204" pitchFamily="34" charset="0"/>
                        <a:buChar char="•"/>
                      </a:pPr>
                      <a:endParaRPr lang="en-US" sz="1200" baseline="0" dirty="0"/>
                    </a:p>
                    <a:p>
                      <a:pPr marL="112713" indent="-112713">
                        <a:buFont typeface="Arial" panose="020B0604020202020204" pitchFamily="34" charset="0"/>
                        <a:buChar char="•"/>
                      </a:pPr>
                      <a:r>
                        <a:rPr lang="en-US" sz="1200" baseline="0" dirty="0"/>
                        <a:t>Continue to refine program message to attract new participants to meet enrollment goals. </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6323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93450">
            <a:off x="763490" y="2367231"/>
            <a:ext cx="2638347" cy="33322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r>
              <a:rPr lang="en-US"/>
              <a:t>SCE Marketing &amp; Outreach – Targeted Efforts</a:t>
            </a:r>
          </a:p>
        </p:txBody>
      </p:sp>
      <p:sp>
        <p:nvSpPr>
          <p:cNvPr id="4" name="Slide Number Placeholder 3"/>
          <p:cNvSpPr>
            <a:spLocks noGrp="1"/>
          </p:cNvSpPr>
          <p:nvPr>
            <p:ph type="sldNum" sz="quarter" idx="12"/>
          </p:nvPr>
        </p:nvSpPr>
        <p:spPr/>
        <p:txBody>
          <a:bodyPr/>
          <a:lstStyle/>
          <a:p>
            <a:fld id="{5E94BA17-8AE8-4651-9FD9-8589E5D42325}" type="slidenum">
              <a:rPr lang="en-US" smtClean="0"/>
              <a:t>12</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457200" y="1600200"/>
            <a:ext cx="8229600" cy="69082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altLang="en-US" sz="1800" dirty="0">
                <a:latin typeface="Verdana" pitchFamily="34" charset="0"/>
                <a:cs typeface="Verdana" pitchFamily="34" charset="0"/>
              </a:rPr>
              <a:t>Direct to Consumer Marketing efforts promoted both CARE and ESA to create a suite of offerings to use less and to pay even less each month</a:t>
            </a:r>
          </a:p>
          <a:p>
            <a:pPr marL="0" indent="0">
              <a:buFont typeface="Arial" charset="0"/>
              <a:buNone/>
              <a:defRPr/>
            </a:pPr>
            <a:endParaRPr lang="en-US" altLang="en-US" b="1" dirty="0">
              <a:latin typeface="Verdana" pitchFamily="34" charset="0"/>
              <a:cs typeface="Verdana" pitchFamily="34" charset="0"/>
            </a:endParaRPr>
          </a:p>
          <a:p>
            <a:pPr marL="0" indent="0">
              <a:buFont typeface="Arial" charset="0"/>
              <a:buNone/>
              <a:defRPr/>
            </a:pPr>
            <a:endParaRPr lang="en-US" altLang="en-US" b="1" dirty="0">
              <a:latin typeface="Verdana" pitchFamily="34" charset="0"/>
              <a:cs typeface="Verdana" pitchFamily="34" charset="0"/>
            </a:endParaRPr>
          </a:p>
        </p:txBody>
      </p:sp>
      <p:pic>
        <p:nvPicPr>
          <p:cNvPr id="5" name="Picture 4"/>
          <p:cNvPicPr>
            <a:picLocks noChangeAspect="1"/>
          </p:cNvPicPr>
          <p:nvPr/>
        </p:nvPicPr>
        <p:blipFill>
          <a:blip r:embed="rId3"/>
          <a:stretch>
            <a:fillRect/>
          </a:stretch>
        </p:blipFill>
        <p:spPr>
          <a:xfrm rot="21009700">
            <a:off x="2041069" y="4916369"/>
            <a:ext cx="3158109" cy="13945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1069" y="2357188"/>
            <a:ext cx="1896551" cy="26537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9187" y="2588783"/>
            <a:ext cx="2532898" cy="32781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70513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 Marketing &amp; Outreach – Bundled Programs</a:t>
            </a:r>
          </a:p>
        </p:txBody>
      </p:sp>
      <p:sp>
        <p:nvSpPr>
          <p:cNvPr id="4" name="Slide Number Placeholder 3"/>
          <p:cNvSpPr>
            <a:spLocks noGrp="1"/>
          </p:cNvSpPr>
          <p:nvPr>
            <p:ph type="sldNum" sz="quarter" idx="12"/>
          </p:nvPr>
        </p:nvSpPr>
        <p:spPr/>
        <p:txBody>
          <a:bodyPr/>
          <a:lstStyle/>
          <a:p>
            <a:fld id="{5E94BA17-8AE8-4651-9FD9-8589E5D42325}" type="slidenum">
              <a:rPr lang="en-US" smtClean="0"/>
              <a:t>13</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218" y="2520642"/>
            <a:ext cx="2702633" cy="34596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2" name="Content Placeholder 2">
            <a:extLst>
              <a:ext uri="{FF2B5EF4-FFF2-40B4-BE49-F238E27FC236}">
                <a16:creationId xmlns:a16="http://schemas.microsoft.com/office/drawing/2014/main" id="{4B42906E-2B1B-4F00-93E0-7D43C10D5B30}"/>
              </a:ext>
            </a:extLst>
          </p:cNvPr>
          <p:cNvSpPr txBox="1">
            <a:spLocks/>
          </p:cNvSpPr>
          <p:nvPr/>
        </p:nvSpPr>
        <p:spPr>
          <a:xfrm>
            <a:off x="457200" y="1600200"/>
            <a:ext cx="8229600" cy="69082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altLang="en-US" sz="1800" dirty="0">
                <a:latin typeface="Verdana" pitchFamily="34" charset="0"/>
                <a:cs typeface="Verdana" pitchFamily="34" charset="0"/>
              </a:rPr>
              <a:t>Direct to Consumer Marketing efforts promoted both CARE and ESA to create a suite of offerings to use less and to pay even less each month</a:t>
            </a:r>
          </a:p>
          <a:p>
            <a:pPr marL="0" indent="0">
              <a:buFont typeface="Arial" charset="0"/>
              <a:buNone/>
              <a:defRPr/>
            </a:pPr>
            <a:endParaRPr lang="en-US" altLang="en-US" b="1" dirty="0">
              <a:latin typeface="Verdana" pitchFamily="34" charset="0"/>
              <a:cs typeface="Verdana" pitchFamily="34" charset="0"/>
            </a:endParaRPr>
          </a:p>
          <a:p>
            <a:pPr marL="0" indent="0">
              <a:buFont typeface="Arial" charset="0"/>
              <a:buNone/>
              <a:defRPr/>
            </a:pPr>
            <a:endParaRPr lang="en-US" altLang="en-US" b="1" dirty="0">
              <a:latin typeface="Verdana" pitchFamily="34" charset="0"/>
              <a:cs typeface="Verdana" pitchFamily="34" charset="0"/>
            </a:endParaRPr>
          </a:p>
        </p:txBody>
      </p:sp>
      <p:pic>
        <p:nvPicPr>
          <p:cNvPr id="10" name="Picture 9"/>
          <p:cNvPicPr>
            <a:picLocks noChangeAspect="1"/>
          </p:cNvPicPr>
          <p:nvPr/>
        </p:nvPicPr>
        <p:blipFill>
          <a:blip r:embed="rId3"/>
          <a:stretch>
            <a:fillRect/>
          </a:stretch>
        </p:blipFill>
        <p:spPr>
          <a:xfrm>
            <a:off x="628650" y="2291024"/>
            <a:ext cx="2781300" cy="107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stretch>
            <a:fillRect/>
          </a:stretch>
        </p:blipFill>
        <p:spPr>
          <a:xfrm rot="706293">
            <a:off x="2962444" y="2851502"/>
            <a:ext cx="2082434" cy="34531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9561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 Marketing &amp; Outreach – Collateral Material</a:t>
            </a:r>
          </a:p>
        </p:txBody>
      </p:sp>
      <p:sp>
        <p:nvSpPr>
          <p:cNvPr id="4" name="Slide Number Placeholder 3"/>
          <p:cNvSpPr>
            <a:spLocks noGrp="1"/>
          </p:cNvSpPr>
          <p:nvPr>
            <p:ph type="sldNum" sz="quarter" idx="12"/>
          </p:nvPr>
        </p:nvSpPr>
        <p:spPr/>
        <p:txBody>
          <a:bodyPr/>
          <a:lstStyle/>
          <a:p>
            <a:fld id="{5E94BA17-8AE8-4651-9FD9-8589E5D42325}" type="slidenum">
              <a:rPr lang="en-US" smtClean="0"/>
              <a:t>14</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457200" y="1600200"/>
            <a:ext cx="8229600" cy="69082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defRPr/>
            </a:pPr>
            <a:r>
              <a:rPr lang="en-US" altLang="en-US" sz="1800">
                <a:latin typeface="Verdana" pitchFamily="34" charset="0"/>
                <a:cs typeface="Verdana" pitchFamily="34" charset="0"/>
              </a:rPr>
              <a:t>Direct to Consumer Marketing efforts developed new collateral material to promote bundled programs, ESA, and bill assistance programs</a:t>
            </a:r>
            <a:endParaRPr lang="en-US" altLang="en-US" b="1">
              <a:latin typeface="Verdana" pitchFamily="34" charset="0"/>
              <a:cs typeface="Verdana" pitchFamily="34" charset="0"/>
            </a:endParaRPr>
          </a:p>
          <a:p>
            <a:pPr marL="0" indent="0" algn="ctr">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a:latin typeface="Verdana" pitchFamily="34" charset="0"/>
              <a:cs typeface="Verdana"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629" y="2691798"/>
            <a:ext cx="2306704" cy="29851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2691799"/>
            <a:ext cx="2306705" cy="298514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607" y="2691798"/>
            <a:ext cx="2311975" cy="29919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2625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40726">
            <a:off x="1089884" y="1680898"/>
            <a:ext cx="4110177" cy="30826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p:txBody>
          <a:bodyPr/>
          <a:lstStyle/>
          <a:p>
            <a:r>
              <a:rPr lang="en-US"/>
              <a:t>SCE Marketing &amp; Outreach – Community Events</a:t>
            </a:r>
          </a:p>
        </p:txBody>
      </p:sp>
      <p:sp>
        <p:nvSpPr>
          <p:cNvPr id="4" name="Slide Number Placeholder 3"/>
          <p:cNvSpPr>
            <a:spLocks noGrp="1"/>
          </p:cNvSpPr>
          <p:nvPr>
            <p:ph type="sldNum" sz="quarter" idx="12"/>
          </p:nvPr>
        </p:nvSpPr>
        <p:spPr/>
        <p:txBody>
          <a:bodyPr/>
          <a:lstStyle/>
          <a:p>
            <a:fld id="{5E94BA17-8AE8-4651-9FD9-8589E5D42325}" type="slidenum">
              <a:rPr lang="en-US" smtClean="0"/>
              <a:t>15</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68281">
            <a:off x="5426814" y="3977953"/>
            <a:ext cx="2787326" cy="20904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21477" y="1719912"/>
            <a:ext cx="2597999" cy="19484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2780" y="4241344"/>
            <a:ext cx="2843684" cy="21327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5809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 Utility Contacts</a:t>
            </a:r>
          </a:p>
        </p:txBody>
      </p:sp>
      <p:sp>
        <p:nvSpPr>
          <p:cNvPr id="4" name="Slide Number Placeholder 3"/>
          <p:cNvSpPr>
            <a:spLocks noGrp="1"/>
          </p:cNvSpPr>
          <p:nvPr>
            <p:ph type="sldNum" sz="quarter" idx="12"/>
          </p:nvPr>
        </p:nvSpPr>
        <p:spPr/>
        <p:txBody>
          <a:bodyPr/>
          <a:lstStyle/>
          <a:p>
            <a:fld id="{5E94BA17-8AE8-4651-9FD9-8589E5D42325}" type="slidenum">
              <a:rPr lang="en-US" smtClean="0"/>
              <a:t>16</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457200" y="16002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a:latin typeface="Verdana" pitchFamily="34" charset="0"/>
              <a:cs typeface="Verdana" pitchFamily="34" charset="0"/>
            </a:endParaRPr>
          </a:p>
        </p:txBody>
      </p:sp>
      <p:sp>
        <p:nvSpPr>
          <p:cNvPr id="8" name="TextBox 1"/>
          <p:cNvSpPr txBox="1">
            <a:spLocks noChangeArrowheads="1"/>
          </p:cNvSpPr>
          <p:nvPr/>
        </p:nvSpPr>
        <p:spPr bwMode="auto">
          <a:xfrm>
            <a:off x="800100" y="1219200"/>
            <a:ext cx="7543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None/>
            </a:pPr>
            <a:endParaRPr lang="en-US" altLang="en-US" sz="1800" b="1">
              <a:solidFill>
                <a:srgbClr val="000000"/>
              </a:solidFill>
              <a:latin typeface="Arial"/>
              <a:cs typeface="Arial"/>
            </a:endParaRPr>
          </a:p>
          <a:p>
            <a:pPr>
              <a:spcBef>
                <a:spcPct val="0"/>
              </a:spcBef>
              <a:buNone/>
            </a:pPr>
            <a:r>
              <a:rPr lang="en-US" altLang="en-US" sz="1800" b="1">
                <a:solidFill>
                  <a:srgbClr val="000000"/>
                </a:solidFill>
                <a:latin typeface="Arial"/>
                <a:cs typeface="Arial"/>
              </a:rPr>
              <a:t>CARE Program</a:t>
            </a:r>
            <a:endParaRPr lang="en-US"/>
          </a:p>
          <a:p>
            <a:pPr marL="461645" indent="-175895">
              <a:spcBef>
                <a:spcPct val="0"/>
              </a:spcBef>
            </a:pPr>
            <a:r>
              <a:rPr lang="en-US" altLang="en-US" sz="1600">
                <a:solidFill>
                  <a:srgbClr val="000000"/>
                </a:solidFill>
                <a:latin typeface="Arial"/>
                <a:cs typeface="Arial"/>
              </a:rPr>
              <a:t>Rosie Casillas, Manager - rosie.casillas@sce.com</a:t>
            </a:r>
          </a:p>
          <a:p>
            <a:pPr>
              <a:spcBef>
                <a:spcPct val="0"/>
              </a:spcBef>
              <a:buNone/>
            </a:pPr>
            <a:endParaRPr lang="en-US" altLang="en-US" sz="1800">
              <a:solidFill>
                <a:schemeClr val="tx2"/>
              </a:solidFill>
            </a:endParaRPr>
          </a:p>
          <a:p>
            <a:pPr>
              <a:spcBef>
                <a:spcPct val="0"/>
              </a:spcBef>
              <a:buNone/>
            </a:pPr>
            <a:r>
              <a:rPr lang="en-US" altLang="en-US" sz="1800" b="1">
                <a:solidFill>
                  <a:srgbClr val="000000"/>
                </a:solidFill>
                <a:latin typeface="Arial"/>
                <a:cs typeface="Arial"/>
              </a:rPr>
              <a:t>ESA Program</a:t>
            </a:r>
          </a:p>
          <a:p>
            <a:pPr marL="461645" indent="-175895">
              <a:spcBef>
                <a:spcPct val="0"/>
              </a:spcBef>
            </a:pPr>
            <a:r>
              <a:rPr lang="en-US" altLang="en-US" sz="1600">
                <a:solidFill>
                  <a:srgbClr val="000000"/>
                </a:solidFill>
                <a:latin typeface="Arial"/>
                <a:cs typeface="Arial"/>
              </a:rPr>
              <a:t>Holly Merrihew, Manager - holly.merrihew@sce.com</a:t>
            </a:r>
          </a:p>
          <a:p>
            <a:pPr>
              <a:spcBef>
                <a:spcPct val="0"/>
              </a:spcBef>
              <a:buNone/>
            </a:pPr>
            <a:endParaRPr lang="en-US" altLang="en-US" sz="1800">
              <a:solidFill>
                <a:srgbClr val="000000"/>
              </a:solidFill>
            </a:endParaRPr>
          </a:p>
          <a:p>
            <a:pPr>
              <a:spcBef>
                <a:spcPct val="0"/>
              </a:spcBef>
              <a:buNone/>
            </a:pPr>
            <a:r>
              <a:rPr lang="en-US" altLang="en-US" sz="1800" b="1">
                <a:solidFill>
                  <a:srgbClr val="000000"/>
                </a:solidFill>
                <a:latin typeface="Arial"/>
                <a:cs typeface="Arial"/>
              </a:rPr>
              <a:t>Regulatory</a:t>
            </a:r>
          </a:p>
          <a:p>
            <a:pPr marL="461645" indent="-179070">
              <a:spcBef>
                <a:spcPct val="0"/>
              </a:spcBef>
            </a:pPr>
            <a:r>
              <a:rPr lang="en-US" altLang="en-US" sz="1600">
                <a:solidFill>
                  <a:srgbClr val="000000"/>
                </a:solidFill>
                <a:latin typeface="Arial"/>
                <a:cs typeface="Arial"/>
              </a:rPr>
              <a:t>Eric Yamashita, Manager - eric.yamashita@sce.com</a:t>
            </a:r>
          </a:p>
        </p:txBody>
      </p:sp>
    </p:spTree>
    <p:extLst>
      <p:ext uri="{BB962C8B-B14F-4D97-AF65-F5344CB8AC3E}">
        <p14:creationId xmlns:p14="http://schemas.microsoft.com/office/powerpoint/2010/main" val="339132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 CARE Program</a:t>
            </a:r>
          </a:p>
        </p:txBody>
      </p:sp>
      <p:sp>
        <p:nvSpPr>
          <p:cNvPr id="4" name="Slide Number Placeholder 3"/>
          <p:cNvSpPr>
            <a:spLocks noGrp="1"/>
          </p:cNvSpPr>
          <p:nvPr>
            <p:ph type="sldNum" sz="quarter" idx="12"/>
          </p:nvPr>
        </p:nvSpPr>
        <p:spPr/>
        <p:txBody>
          <a:bodyPr/>
          <a:lstStyle/>
          <a:p>
            <a:fld id="{5E94BA17-8AE8-4651-9FD9-8589E5D42325}" type="slidenum">
              <a:rPr lang="en-US" smtClean="0"/>
              <a:t>2</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457200" y="16002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r>
              <a:rPr lang="en-US" altLang="en-US" b="1" dirty="0">
                <a:solidFill>
                  <a:srgbClr val="000000"/>
                </a:solidFill>
                <a:latin typeface="+mn-lt"/>
                <a:cs typeface="Verdana" pitchFamily="34" charset="0"/>
              </a:rPr>
              <a:t>CARE Enrollment, Penetration and Expenditures</a:t>
            </a:r>
          </a:p>
          <a:p>
            <a:pPr marL="0" indent="0" algn="ctr">
              <a:buFont typeface="Arial" charset="0"/>
              <a:buNone/>
              <a:defRPr/>
            </a:pPr>
            <a:endParaRPr lang="en-US" altLang="en-US" b="1" dirty="0">
              <a:latin typeface="Verdana" pitchFamily="34" charset="0"/>
              <a:cs typeface="Verdana" pitchFamily="34" charset="0"/>
            </a:endParaRPr>
          </a:p>
          <a:p>
            <a:pPr marL="0" indent="0">
              <a:buFont typeface="Arial" charset="0"/>
              <a:buNone/>
              <a:defRPr/>
            </a:pPr>
            <a:endParaRPr lang="en-US" altLang="en-US" b="1" dirty="0">
              <a:latin typeface="Verdana" pitchFamily="34" charset="0"/>
              <a:cs typeface="Verdana" pitchFamily="34" charset="0"/>
            </a:endParaRPr>
          </a:p>
          <a:p>
            <a:pPr marL="0" indent="0">
              <a:buFont typeface="Arial" charset="0"/>
              <a:buNone/>
              <a:defRPr/>
            </a:pPr>
            <a:endParaRPr lang="en-US" altLang="en-US" b="1" dirty="0">
              <a:latin typeface="Verdana" pitchFamily="34" charset="0"/>
              <a:cs typeface="Verdana" pitchFamily="34" charset="0"/>
            </a:endParaRPr>
          </a:p>
          <a:p>
            <a:pPr marL="0" indent="0">
              <a:buFont typeface="Arial" charset="0"/>
              <a:buNone/>
              <a:defRPr/>
            </a:pPr>
            <a:endParaRPr lang="en-US" altLang="en-US" b="1" dirty="0">
              <a:latin typeface="Verdana" pitchFamily="34" charset="0"/>
              <a:cs typeface="Verdana" pitchFamily="34" charset="0"/>
            </a:endParaRPr>
          </a:p>
          <a:p>
            <a:pPr marL="0" indent="0">
              <a:buFont typeface="Arial" charset="0"/>
              <a:buNone/>
              <a:defRPr/>
            </a:pPr>
            <a:endParaRPr lang="en-US" altLang="en-US" dirty="0">
              <a:latin typeface="Verdana" pitchFamily="34" charset="0"/>
              <a:cs typeface="Verdana" pitchFamily="34" charset="0"/>
            </a:endParaRPr>
          </a:p>
        </p:txBody>
      </p:sp>
      <p:graphicFrame>
        <p:nvGraphicFramePr>
          <p:cNvPr id="8" name="Table 7">
            <a:extLst>
              <a:ext uri="{FF2B5EF4-FFF2-40B4-BE49-F238E27FC236}">
                <a16:creationId xmlns:a16="http://schemas.microsoft.com/office/drawing/2014/main" id="{A70870A0-767C-4BD0-A06B-0DAE47BDB33D}"/>
              </a:ext>
            </a:extLst>
          </p:cNvPr>
          <p:cNvGraphicFramePr>
            <a:graphicFrameLocks noGrp="1"/>
          </p:cNvGraphicFramePr>
          <p:nvPr>
            <p:extLst>
              <p:ext uri="{D42A27DB-BD31-4B8C-83A1-F6EECF244321}">
                <p14:modId xmlns:p14="http://schemas.microsoft.com/office/powerpoint/2010/main" val="2725167000"/>
              </p:ext>
            </p:extLst>
          </p:nvPr>
        </p:nvGraphicFramePr>
        <p:xfrm>
          <a:off x="522890" y="2241331"/>
          <a:ext cx="8229600" cy="3749039"/>
        </p:xfrm>
        <a:graphic>
          <a:graphicData uri="http://schemas.openxmlformats.org/drawingml/2006/table">
            <a:tbl>
              <a:tblPr firstRow="1" bandRow="1">
                <a:solidFill>
                  <a:srgbClr val="3CDBC0"/>
                </a:solidFill>
                <a:tableStyleId>{2A488322-F2BA-4B5B-9748-0D474271808F}</a:tableStyleId>
              </a:tblPr>
              <a:tblGrid>
                <a:gridCol w="1371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7393">
                  <a:extLst>
                    <a:ext uri="{9D8B030D-6E8A-4147-A177-3AD203B41FA5}">
                      <a16:colId xmlns:a16="http://schemas.microsoft.com/office/drawing/2014/main" val="20005"/>
                    </a:ext>
                  </a:extLst>
                </a:gridCol>
                <a:gridCol w="1198607">
                  <a:extLst>
                    <a:ext uri="{9D8B030D-6E8A-4147-A177-3AD203B41FA5}">
                      <a16:colId xmlns:a16="http://schemas.microsoft.com/office/drawing/2014/main" val="20006"/>
                    </a:ext>
                  </a:extLst>
                </a:gridCol>
              </a:tblGrid>
              <a:tr h="1116520">
                <a:tc>
                  <a:txBody>
                    <a:bodyPr/>
                    <a:lstStyle/>
                    <a:p>
                      <a:pPr algn="ctr"/>
                      <a:r>
                        <a:rPr lang="en-US" sz="1300" dirty="0"/>
                        <a:t>Year</a:t>
                      </a:r>
                      <a:endParaRPr lang="en-US" sz="1300" dirty="0">
                        <a:solidFill>
                          <a:schemeClr val="bg1"/>
                        </a:solidFill>
                        <a:latin typeface="Calibri" panose="020F0502020204030204" pitchFamily="34" charset="0"/>
                        <a:cs typeface="Calibri" panose="020F0502020204030204" pitchFamily="34" charset="0"/>
                      </a:endParaRPr>
                    </a:p>
                  </a:txBody>
                  <a:tcPr marT="45688" marB="45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sz="1300" dirty="0"/>
                        <a:t>Customers Enrolled</a:t>
                      </a:r>
                      <a:endParaRPr lang="en-US" sz="1300" dirty="0">
                        <a:latin typeface="Calibri" panose="020F0502020204030204" pitchFamily="34" charset="0"/>
                        <a:cs typeface="Calibri" panose="020F0502020204030204" pitchFamily="34" charset="0"/>
                      </a:endParaRPr>
                    </a:p>
                  </a:txBody>
                  <a:tcPr marT="45688" marB="45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sz="1300"/>
                        <a:t>Estimated</a:t>
                      </a:r>
                      <a:r>
                        <a:rPr lang="en-US" sz="1300" baseline="0"/>
                        <a:t> </a:t>
                      </a:r>
                      <a:r>
                        <a:rPr lang="en-US" sz="1300"/>
                        <a:t>Eligible Customers</a:t>
                      </a:r>
                      <a:endParaRPr lang="en-US" sz="1300">
                        <a:latin typeface="Calibri" panose="020F0502020204030204" pitchFamily="34" charset="0"/>
                        <a:cs typeface="Calibri" panose="020F0502020204030204" pitchFamily="34" charset="0"/>
                      </a:endParaRPr>
                    </a:p>
                  </a:txBody>
                  <a:tcPr marT="45688" marB="45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sz="1300"/>
                        <a:t>Penetration</a:t>
                      </a:r>
                    </a:p>
                    <a:p>
                      <a:pPr algn="ctr"/>
                      <a:r>
                        <a:rPr lang="en-US" sz="1300"/>
                        <a:t>Rate</a:t>
                      </a:r>
                      <a:endParaRPr lang="en-US" sz="1300">
                        <a:latin typeface="Calibri" panose="020F0502020204030204" pitchFamily="34" charset="0"/>
                        <a:cs typeface="Calibri" panose="020F0502020204030204" pitchFamily="34" charset="0"/>
                      </a:endParaRPr>
                    </a:p>
                  </a:txBody>
                  <a:tcPr marT="45688" marB="45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sz="1300"/>
                        <a:t>Expenditures</a:t>
                      </a:r>
                      <a:endParaRPr lang="en-US" sz="1300">
                        <a:solidFill>
                          <a:schemeClr val="bg1"/>
                        </a:solidFill>
                        <a:latin typeface="Calibri" panose="020F0502020204030204" pitchFamily="34" charset="0"/>
                        <a:cs typeface="Calibri" panose="020F0502020204030204" pitchFamily="34" charset="0"/>
                      </a:endParaRPr>
                    </a:p>
                  </a:txBody>
                  <a:tcPr marT="45688" marB="45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sz="1300"/>
                        <a:t>% of</a:t>
                      </a:r>
                      <a:r>
                        <a:rPr lang="en-US" sz="1300" baseline="0"/>
                        <a:t> Authorized</a:t>
                      </a:r>
                      <a:endParaRPr lang="en-US" sz="1300">
                        <a:solidFill>
                          <a:schemeClr val="bg1"/>
                        </a:solidFill>
                        <a:latin typeface="Calibri" panose="020F0502020204030204" pitchFamily="34" charset="0"/>
                        <a:cs typeface="Calibri" panose="020F0502020204030204" pitchFamily="34" charset="0"/>
                      </a:endParaRPr>
                    </a:p>
                  </a:txBody>
                  <a:tcPr marT="45688" marB="45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sz="1300" baseline="0"/>
                        <a:t>Discounts</a:t>
                      </a:r>
                      <a:endParaRPr lang="en-US" sz="1300">
                        <a:latin typeface="Calibri" panose="020F0502020204030204" pitchFamily="34" charset="0"/>
                        <a:cs typeface="Calibri" panose="020F0502020204030204" pitchFamily="34" charset="0"/>
                      </a:endParaRPr>
                    </a:p>
                  </a:txBody>
                  <a:tcPr marT="45688" marB="456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extLst>
                  <a:ext uri="{0D108BD9-81ED-4DB2-BD59-A6C34878D82A}">
                    <a16:rowId xmlns:a16="http://schemas.microsoft.com/office/drawing/2014/main" val="10000"/>
                  </a:ext>
                </a:extLst>
              </a:tr>
              <a:tr h="68603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300"/>
                    </a:p>
                    <a:p>
                      <a:pPr marL="0" marR="0" indent="0" algn="ctr" rtl="0">
                        <a:lnSpc>
                          <a:spcPct val="100000"/>
                        </a:lnSpc>
                        <a:spcBef>
                          <a:spcPts val="0"/>
                        </a:spcBef>
                        <a:spcAft>
                          <a:spcPts val="0"/>
                        </a:spcAft>
                        <a:buFontTx/>
                        <a:buNone/>
                      </a:pPr>
                      <a:r>
                        <a:rPr lang="en-US" sz="1300"/>
                        <a:t>2018</a:t>
                      </a:r>
                      <a:r>
                        <a:rPr lang="en-US" sz="1300" baseline="0"/>
                        <a:t> Year End  </a:t>
                      </a:r>
                      <a:endParaRPr lang="en-US" sz="1300" baseline="30000"/>
                    </a:p>
                    <a:p>
                      <a:pPr algn="ctr"/>
                      <a:endParaRPr lang="en-US" sz="1300">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algn="ctr" defTabSz="457200" rtl="0" eaLnBrk="1" fontAlgn="b" latinLnBrk="0" hangingPunct="1"/>
                      <a:r>
                        <a:rPr lang="en-US" sz="1200" u="none" strike="noStrike" kern="1200">
                          <a:solidFill>
                            <a:schemeClr val="dk1"/>
                          </a:solidFill>
                          <a:latin typeface="Calibri"/>
                          <a:ea typeface="+mn-ea"/>
                          <a:cs typeface="Calibri"/>
                        </a:rPr>
                        <a:t>1,205,539</a:t>
                      </a:r>
                      <a:endParaRPr lang="en-US" sz="1200" u="none" strike="noStrike" kern="1200">
                        <a:solidFill>
                          <a:schemeClr val="dk1"/>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algn="ctr" defTabSz="457200" rtl="0" eaLnBrk="1" fontAlgn="b" latinLnBrk="0" hangingPunct="1"/>
                      <a:r>
                        <a:rPr lang="en-US" sz="1200" u="none" strike="noStrike" kern="1200">
                          <a:solidFill>
                            <a:schemeClr val="dk1"/>
                          </a:solidFill>
                          <a:latin typeface="Calibri"/>
                          <a:ea typeface="+mn-ea"/>
                          <a:cs typeface="Calibri"/>
                        </a:rPr>
                        <a:t>1,422,225</a:t>
                      </a:r>
                      <a:endParaRPr lang="en-US" sz="1200" u="none" strike="noStrike" kern="1200">
                        <a:solidFill>
                          <a:schemeClr val="dk1"/>
                        </a:solidFill>
                        <a:effectLst/>
                        <a:latin typeface="Calibri" panose="020F0502020204030204" pitchFamily="34" charset="0"/>
                        <a:ea typeface="+mn-ea"/>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Calibri"/>
                          <a:cs typeface="Calibri"/>
                        </a:rPr>
                        <a:t>85%</a:t>
                      </a:r>
                      <a:endParaRPr lang="en-US" sz="1200" b="0" i="0">
                        <a:solidFill>
                          <a:schemeClr val="tx1"/>
                        </a:solidFill>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algn="ctr" fontAlgn="b"/>
                      <a:r>
                        <a:rPr lang="en-US" sz="1200" b="0" i="0" u="none" strike="noStrike">
                          <a:solidFill>
                            <a:schemeClr val="tx1"/>
                          </a:solidFill>
                          <a:latin typeface="Calibri"/>
                          <a:cs typeface="Calibri"/>
                        </a:rPr>
                        <a:t>$7,337,847</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Calibri"/>
                          <a:cs typeface="Calibri"/>
                        </a:rPr>
                        <a:t>103%</a:t>
                      </a:r>
                      <a:endParaRPr lang="en-US" sz="1200" b="0" i="0">
                        <a:solidFill>
                          <a:schemeClr val="tx1"/>
                        </a:solidFill>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u="none" strike="noStrike" kern="1200">
                          <a:solidFill>
                            <a:schemeClr val="dk1"/>
                          </a:solidFill>
                          <a:latin typeface="Calibri"/>
                          <a:ea typeface="+mn-ea"/>
                          <a:cs typeface="Calibri"/>
                        </a:rPr>
                        <a:t>$383,564,658</a:t>
                      </a:r>
                      <a:endParaRPr lang="en-US" sz="1200" u="none" strike="noStrike" kern="1200">
                        <a:solidFill>
                          <a:schemeClr val="dk1"/>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extLst>
                  <a:ext uri="{0D108BD9-81ED-4DB2-BD59-A6C34878D82A}">
                    <a16:rowId xmlns:a16="http://schemas.microsoft.com/office/drawing/2014/main" val="10001"/>
                  </a:ext>
                </a:extLst>
              </a:tr>
              <a:tr h="686037">
                <a:tc>
                  <a:txBody>
                    <a:bodyPr/>
                    <a:lstStyle/>
                    <a:p>
                      <a:pPr algn="ctr"/>
                      <a:endParaRPr lang="en-US" sz="1300" dirty="0"/>
                    </a:p>
                    <a:p>
                      <a:pPr algn="ctr"/>
                      <a:r>
                        <a:rPr lang="en-US" sz="1300" dirty="0"/>
                        <a:t>2017 Year-End</a:t>
                      </a:r>
                      <a:r>
                        <a:rPr lang="en-US" sz="1300" baseline="30000" dirty="0"/>
                        <a:t>1</a:t>
                      </a:r>
                    </a:p>
                    <a:p>
                      <a:pPr algn="ctr"/>
                      <a:endParaRPr lang="en-US" sz="1300" dirty="0">
                        <a:latin typeface="Calibri" panose="020F0502020204030204" pitchFamily="34" charset="0"/>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chemeClr val="tx1"/>
                          </a:solidFill>
                          <a:latin typeface="Calibri"/>
                          <a:cs typeface="Calibri"/>
                        </a:rPr>
                        <a:t>1,222,526</a:t>
                      </a:r>
                      <a:endParaRPr lang="en-US" sz="1200" b="0" i="0" u="none" strike="noStrike" dirty="0">
                        <a:solidFill>
                          <a:schemeClr val="tx1"/>
                        </a:solidFill>
                        <a:effectLst/>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chemeClr val="tx1"/>
                          </a:solidFill>
                          <a:latin typeface="Calibri"/>
                          <a:cs typeface="Calibri"/>
                        </a:rPr>
                        <a:t>1,457,787</a:t>
                      </a:r>
                      <a:endParaRPr lang="en-US" sz="1200" b="0" i="0" u="none" strike="noStrike">
                        <a:solidFill>
                          <a:schemeClr val="tx1"/>
                        </a:solidFill>
                        <a:effectLst/>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Calibri"/>
                          <a:cs typeface="Calibri"/>
                        </a:rPr>
                        <a:t>84%</a:t>
                      </a:r>
                      <a:endParaRPr lang="en-US" sz="1200" b="0" i="0">
                        <a:solidFill>
                          <a:schemeClr val="tx1"/>
                        </a:solidFill>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fontAlgn="b">
                        <a:buNone/>
                      </a:pPr>
                      <a:r>
                        <a:rPr lang="en-US" sz="1200" b="0" i="0" u="none" strike="noStrike" noProof="0">
                          <a:solidFill>
                            <a:srgbClr val="006269"/>
                          </a:solidFill>
                          <a:latin typeface="Calibri"/>
                        </a:rPr>
                        <a:t>$6,706,298</a:t>
                      </a:r>
                      <a:endParaRPr lang="en-US" b="0">
                        <a:effectLst/>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Calibri"/>
                          <a:cs typeface="Calibri"/>
                        </a:rPr>
                        <a:t>67%</a:t>
                      </a:r>
                      <a:endParaRPr lang="en-US" sz="1200" b="0" i="0">
                        <a:solidFill>
                          <a:schemeClr val="tx1"/>
                        </a:solidFill>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US" sz="1200" b="0" i="0" u="none" strike="noStrike" noProof="0">
                          <a:solidFill>
                            <a:srgbClr val="006269"/>
                          </a:solidFill>
                          <a:latin typeface="Calibri"/>
                        </a:rPr>
                        <a:t>$381,750,137</a:t>
                      </a:r>
                      <a:endParaRPr lang="en-US" b="0"/>
                    </a:p>
                    <a:p>
                      <a:pPr lvl="0" algn="ctr" fontAlgn="b">
                        <a:buNone/>
                      </a:pPr>
                      <a:endParaRPr lang="en-US" sz="1200" b="0" i="0" u="none" strike="noStrike">
                        <a:solidFill>
                          <a:schemeClr val="tx1"/>
                        </a:solidFill>
                        <a:effectLst/>
                        <a:latin typeface="Calibri"/>
                        <a:cs typeface="Calibri"/>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213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u="none" strike="noStrike" kern="1200" cap="none" spc="0" normalizeH="0" baseline="0" noProof="0" dirty="0">
                          <a:ln>
                            <a:noFill/>
                          </a:ln>
                          <a:effectLst/>
                          <a:uLnTx/>
                          <a:uFillTx/>
                        </a:rPr>
                        <a:t>2016 Year-End</a:t>
                      </a:r>
                      <a:endParaRPr kumimoji="0" lang="en-US" sz="13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algn="ctr" defTabSz="457200" rtl="0" eaLnBrk="1" fontAlgn="b" latinLnBrk="0" hangingPunct="1"/>
                      <a:r>
                        <a:rPr lang="en-US" sz="1200" u="none" strike="noStrike" kern="1200"/>
                        <a:t>1,235,755</a:t>
                      </a:r>
                      <a:endParaRPr lang="en-US" sz="1200" u="none" strike="noStrike" kern="1200">
                        <a:effectLs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algn="ctr" defTabSz="457200" rtl="0" eaLnBrk="1" fontAlgn="b" latinLnBrk="0" hangingPunct="1"/>
                      <a:r>
                        <a:rPr lang="en-US" sz="1200" u="none" strike="noStrike" kern="1200" dirty="0"/>
                        <a:t>1,520,058</a:t>
                      </a:r>
                      <a:endParaRPr lang="en-US" sz="1200" u="none" strike="noStrike" kern="1200" dirty="0">
                        <a:effectLst/>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81%</a:t>
                      </a:r>
                      <a:endParaRPr lang="en-US" sz="1200" b="0" i="0">
                        <a:solidFill>
                          <a:schemeClr val="tx1"/>
                        </a:solidFill>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marR="0" indent="0" algn="ctr" rtl="0">
                        <a:lnSpc>
                          <a:spcPct val="100000"/>
                        </a:lnSpc>
                        <a:spcBef>
                          <a:spcPts val="0"/>
                        </a:spcBef>
                        <a:spcAft>
                          <a:spcPts val="0"/>
                        </a:spcAft>
                        <a:buFontTx/>
                        <a:buNone/>
                      </a:pPr>
                      <a:r>
                        <a:rPr lang="en-US" sz="1200" u="none" strike="noStrike" kern="1200">
                          <a:effectLst/>
                        </a:rPr>
                        <a:t>$</a:t>
                      </a:r>
                      <a:r>
                        <a:rPr lang="en-US" sz="1200" u="none" strike="noStrike" kern="1200"/>
                        <a:t>6,070,197</a:t>
                      </a:r>
                      <a:endParaRPr lang="en-US" sz="1200" u="none" strike="noStrike" kern="1200">
                        <a:effectLst/>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a:t>82%</a:t>
                      </a:r>
                      <a:endParaRPr lang="en-US" sz="1200" b="0" i="0">
                        <a:solidFill>
                          <a:schemeClr val="tx1"/>
                        </a:solidFill>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a:txBody>
                    <a:bodyPr/>
                    <a:lstStyle/>
                    <a:p>
                      <a:pPr marL="0" marR="0" indent="0" algn="ctr" rtl="0">
                        <a:lnSpc>
                          <a:spcPct val="100000"/>
                        </a:lnSpc>
                        <a:spcBef>
                          <a:spcPts val="0"/>
                        </a:spcBef>
                        <a:spcAft>
                          <a:spcPts val="0"/>
                        </a:spcAft>
                        <a:buFontTx/>
                        <a:buNone/>
                      </a:pPr>
                      <a:endParaRPr lang="en-US" sz="1200" u="none" strike="noStrike" kern="1200" dirty="0"/>
                    </a:p>
                    <a:p>
                      <a:pPr marL="0" marR="0" lvl="0" indent="0" algn="ctr" rtl="0">
                        <a:lnSpc>
                          <a:spcPct val="100000"/>
                        </a:lnSpc>
                        <a:spcBef>
                          <a:spcPts val="0"/>
                        </a:spcBef>
                        <a:spcAft>
                          <a:spcPts val="0"/>
                        </a:spcAft>
                        <a:buFontTx/>
                        <a:buNone/>
                      </a:pPr>
                      <a:r>
                        <a:rPr lang="en-US" sz="1200" u="none" strike="noStrike" kern="1200" dirty="0">
                          <a:effectLst/>
                        </a:rPr>
                        <a:t>$</a:t>
                      </a:r>
                      <a:r>
                        <a:rPr lang="en-US" sz="1200" b="0" i="0" u="none" strike="noStrike" kern="1200" noProof="0" dirty="0">
                          <a:solidFill>
                            <a:srgbClr val="006269"/>
                          </a:solidFill>
                          <a:latin typeface="Segoe UI"/>
                        </a:rPr>
                        <a:t>348,951,329</a:t>
                      </a:r>
                      <a:endParaRPr lang="en-US" sz="1200" u="none" strike="noStrike" kern="1200" dirty="0"/>
                    </a:p>
                    <a:p>
                      <a:pPr marL="0" marR="0" lvl="0" indent="0" algn="ctr">
                        <a:lnSpc>
                          <a:spcPct val="100000"/>
                        </a:lnSpc>
                        <a:spcBef>
                          <a:spcPts val="0"/>
                        </a:spcBef>
                        <a:spcAft>
                          <a:spcPts val="0"/>
                        </a:spcAft>
                        <a:buFontTx/>
                        <a:buNone/>
                      </a:pPr>
                      <a:endParaRPr lang="en-US" sz="1200" u="none" strike="noStrike" kern="1200" dirty="0">
                        <a:effectLst/>
                      </a:endParaRPr>
                    </a:p>
                    <a:p>
                      <a:pPr marL="0" algn="ctr" rtl="0"/>
                      <a:endParaRPr lang="en-US" sz="12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extLst>
                  <a:ext uri="{0D108BD9-81ED-4DB2-BD59-A6C34878D82A}">
                    <a16:rowId xmlns:a16="http://schemas.microsoft.com/office/drawing/2014/main" val="10003"/>
                  </a:ext>
                </a:extLst>
              </a:tr>
              <a:tr h="521305">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30000" noProof="0" dirty="0">
                          <a:ln>
                            <a:noFill/>
                          </a:ln>
                          <a:solidFill>
                            <a:srgbClr val="006269"/>
                          </a:solidFill>
                          <a:effectLst/>
                          <a:uLnTx/>
                          <a:uFillTx/>
                          <a:latin typeface="Calibri" panose="020F0502020204030204" pitchFamily="34" charset="0"/>
                          <a:ea typeface="+mn-ea"/>
                          <a:cs typeface="Calibri" panose="020F0502020204030204" pitchFamily="34" charset="0"/>
                        </a:rPr>
                        <a:t>1</a:t>
                      </a:r>
                      <a:r>
                        <a:rPr kumimoji="0" lang="en-US" sz="1200" b="0" i="0" u="none" strike="noStrike" kern="1200" cap="none" spc="0" normalizeH="0" baseline="0" noProof="0" dirty="0">
                          <a:ln>
                            <a:noFill/>
                          </a:ln>
                          <a:solidFill>
                            <a:srgbClr val="006269"/>
                          </a:solidFill>
                          <a:effectLst/>
                          <a:uLnTx/>
                          <a:uFillTx/>
                          <a:latin typeface="Calibri" panose="020F0502020204030204" pitchFamily="34" charset="0"/>
                          <a:ea typeface="+mn-ea"/>
                          <a:cs typeface="Calibri" panose="020F0502020204030204" pitchFamily="34" charset="0"/>
                        </a:rPr>
                        <a:t> 2017 Customer enrollment data from Annual Reports</a:t>
                      </a:r>
                    </a:p>
                  </a:txBody>
                  <a:tcPr marT="45729" marB="4572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marL="0" algn="ctr" defTabSz="457200" rtl="0" eaLnBrk="1" fontAlgn="b" latinLnBrk="0" hangingPunct="1"/>
                      <a:endParaRPr lang="en-US" sz="1200" u="none" strike="noStrike" kern="1200" dirty="0">
                        <a:effectLs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hMerge="1">
                  <a:txBody>
                    <a:bodyPr/>
                    <a:lstStyle/>
                    <a:p>
                      <a:pPr marL="0" algn="ctr" defTabSz="457200" rtl="0" eaLnBrk="1" fontAlgn="b" latinLnBrk="0" hangingPunct="1"/>
                      <a:endParaRPr lang="en-US" sz="1200" u="none" strike="noStrike" kern="1200" dirty="0">
                        <a:effectLst/>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hMerge="1">
                  <a:txBody>
                    <a:bodyPr/>
                    <a:lstStyle/>
                    <a:p>
                      <a:pPr marL="0" marR="0" indent="0" algn="ctr" rtl="0">
                        <a:lnSpc>
                          <a:spcPct val="100000"/>
                        </a:lnSpc>
                        <a:spcBef>
                          <a:spcPts val="0"/>
                        </a:spcBef>
                        <a:spcAft>
                          <a:spcPts val="0"/>
                        </a:spcAft>
                        <a:buFontTx/>
                        <a:buNone/>
                      </a:pPr>
                      <a:endParaRPr lang="en-US" sz="1200" u="none" strike="noStrike" kern="1200">
                        <a:effectLst/>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Calibri" panose="020F0502020204030204" pitchFamily="34" charset="0"/>
                        <a:cs typeface="Calibri" panose="020F0502020204030204" pitchFamily="34" charset="0"/>
                      </a:endParaRPr>
                    </a:p>
                  </a:txBody>
                  <a:tcPr marT="45739" marB="457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tc hMerge="1">
                  <a:txBody>
                    <a:bodyPr/>
                    <a:lstStyle/>
                    <a:p>
                      <a:pPr marL="0" algn="ctr" rtl="0"/>
                      <a:endParaRPr lang="en-US" sz="12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CDBC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4788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Light"/>
                <a:cs typeface="Segoe UI Light"/>
              </a:rPr>
              <a:t>SCE CARE Program</a:t>
            </a:r>
          </a:p>
        </p:txBody>
      </p:sp>
      <p:sp>
        <p:nvSpPr>
          <p:cNvPr id="4" name="Slide Number Placeholder 3"/>
          <p:cNvSpPr>
            <a:spLocks noGrp="1"/>
          </p:cNvSpPr>
          <p:nvPr>
            <p:ph type="sldNum" sz="quarter" idx="12"/>
          </p:nvPr>
        </p:nvSpPr>
        <p:spPr/>
        <p:txBody>
          <a:bodyPr/>
          <a:lstStyle/>
          <a:p>
            <a:fld id="{5E94BA17-8AE8-4651-9FD9-8589E5D42325}" type="slidenum">
              <a:rPr lang="en-US" smtClean="0"/>
              <a:t>3</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457200" y="1296845"/>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a:latin typeface="Verdana" pitchFamily="34" charset="0"/>
              <a:cs typeface="Verdana"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73524771"/>
              </p:ext>
            </p:extLst>
          </p:nvPr>
        </p:nvGraphicFramePr>
        <p:xfrm>
          <a:off x="628650" y="1490368"/>
          <a:ext cx="7886700" cy="49227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1356579">
                <a:tc>
                  <a:txBody>
                    <a:bodyPr/>
                    <a:lstStyle/>
                    <a:p>
                      <a:pPr algn="ctr"/>
                      <a:r>
                        <a:rPr lang="en-US" dirty="0"/>
                        <a:t>Good News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a:t>Positive</a:t>
                      </a:r>
                      <a:r>
                        <a:rPr lang="en-US" baseline="0"/>
                        <a:t> Program Developments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a:t>Areas Requiring 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extLst>
                  <a:ext uri="{0D108BD9-81ED-4DB2-BD59-A6C34878D82A}">
                    <a16:rowId xmlns:a16="http://schemas.microsoft.com/office/drawing/2014/main" val="10000"/>
                  </a:ext>
                </a:extLst>
              </a:tr>
              <a:tr h="3249053">
                <a:tc>
                  <a:txBody>
                    <a:bodyPr/>
                    <a:lstStyle/>
                    <a:p>
                      <a:pPr marL="112395" lvl="0" indent="-112395" algn="l">
                        <a:lnSpc>
                          <a:spcPct val="100000"/>
                        </a:lnSpc>
                        <a:spcBef>
                          <a:spcPts val="0"/>
                        </a:spcBef>
                        <a:spcAft>
                          <a:spcPts val="0"/>
                        </a:spcAft>
                        <a:buFont typeface="Arial"/>
                        <a:buChar char="•"/>
                      </a:pPr>
                      <a:r>
                        <a:rPr lang="en-US" sz="1400" b="0" i="0" u="none" strike="noStrike" noProof="0" dirty="0">
                          <a:solidFill>
                            <a:srgbClr val="006269"/>
                          </a:solidFill>
                          <a:latin typeface="Segoe UI"/>
                        </a:rPr>
                        <a:t>2018 penetration rate increased to 85%</a:t>
                      </a:r>
                    </a:p>
                    <a:p>
                      <a:pPr marL="112713" lvl="0" indent="-112713" algn="l">
                        <a:lnSpc>
                          <a:spcPct val="100000"/>
                        </a:lnSpc>
                        <a:spcBef>
                          <a:spcPts val="0"/>
                        </a:spcBef>
                        <a:spcAft>
                          <a:spcPts val="0"/>
                        </a:spcAft>
                        <a:buFont typeface="Arial"/>
                        <a:buChar char="•"/>
                      </a:pPr>
                      <a:endParaRPr lang="en-US" sz="14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a:buChar char="•"/>
                      </a:pPr>
                      <a:r>
                        <a:rPr lang="en-US" sz="1400" b="0" i="0" u="none" strike="noStrike" noProof="0" dirty="0">
                          <a:solidFill>
                            <a:srgbClr val="006269"/>
                          </a:solidFill>
                          <a:latin typeface="Segoe UI"/>
                        </a:rPr>
                        <a:t>1,205,539 households participating by year-end 2018</a:t>
                      </a:r>
                      <a:endParaRPr lang="en-US" sz="1400" dirty="0"/>
                    </a:p>
                    <a:p>
                      <a:pPr marL="112713" lvl="0" indent="-112713" algn="l">
                        <a:lnSpc>
                          <a:spcPct val="100000"/>
                        </a:lnSpc>
                        <a:spcBef>
                          <a:spcPts val="0"/>
                        </a:spcBef>
                        <a:spcAft>
                          <a:spcPts val="0"/>
                        </a:spcAft>
                        <a:buFont typeface="Arial"/>
                        <a:buChar char="•"/>
                      </a:pPr>
                      <a:endParaRPr lang="en-US" sz="14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a:buChar char="•"/>
                      </a:pPr>
                      <a:r>
                        <a:rPr lang="en-US" sz="1400" b="0" i="0" u="none" strike="noStrike" noProof="0" dirty="0">
                          <a:solidFill>
                            <a:srgbClr val="006269"/>
                          </a:solidFill>
                          <a:latin typeface="Segoe UI"/>
                        </a:rPr>
                        <a:t>Lessons learned from the continuous use of advanced data analytics led to improved targeting</a:t>
                      </a:r>
                      <a:endParaRPr lang="en-US" sz="1400" dirty="0"/>
                    </a:p>
                    <a:p>
                      <a:pPr marL="112713" lvl="0" indent="-112713" algn="l">
                        <a:lnSpc>
                          <a:spcPct val="100000"/>
                        </a:lnSpc>
                        <a:spcBef>
                          <a:spcPts val="0"/>
                        </a:spcBef>
                        <a:spcAft>
                          <a:spcPts val="0"/>
                        </a:spcAft>
                        <a:buFont typeface="Arial"/>
                        <a:buChar char="•"/>
                      </a:pPr>
                      <a:endParaRPr lang="en-US" sz="14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a:buChar char="•"/>
                      </a:pPr>
                      <a:r>
                        <a:rPr lang="en-US" sz="1400" b="0" i="0" u="none" strike="noStrike" noProof="0" dirty="0">
                          <a:solidFill>
                            <a:srgbClr val="006269"/>
                          </a:solidFill>
                          <a:latin typeface="Segoe UI"/>
                        </a:rPr>
                        <a:t>Initiated first SMS/Text messaging campaign to encourage CARE enrollment </a:t>
                      </a:r>
                      <a:endParaRPr lang="en-US" sz="1400" dirty="0"/>
                    </a:p>
                    <a:p>
                      <a:pPr marL="0" lvl="0" indent="0" algn="l">
                        <a:lnSpc>
                          <a:spcPct val="100000"/>
                        </a:lnSpc>
                        <a:spcBef>
                          <a:spcPts val="0"/>
                        </a:spcBef>
                        <a:spcAft>
                          <a:spcPts val="0"/>
                        </a:spcAft>
                        <a:buFont typeface="Arial"/>
                        <a:buChar char="•"/>
                      </a:pPr>
                      <a:endParaRPr lang="en-US" sz="1800" b="0" i="0" u="none" strike="noStrike" noProof="0" dirty="0">
                        <a:solidFill>
                          <a:srgbClr val="006269"/>
                        </a:solidFill>
                        <a:latin typeface="Segoe U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395" lvl="0" indent="-112395" algn="l">
                        <a:lnSpc>
                          <a:spcPct val="100000"/>
                        </a:lnSpc>
                        <a:spcBef>
                          <a:spcPts val="0"/>
                        </a:spcBef>
                        <a:spcAft>
                          <a:spcPts val="0"/>
                        </a:spcAft>
                        <a:buFont typeface="Arial"/>
                        <a:buChar char="•"/>
                      </a:pPr>
                      <a:r>
                        <a:rPr lang="en-US" sz="1400" b="0" i="0" u="none" strike="noStrike" noProof="0" dirty="0">
                          <a:solidFill>
                            <a:srgbClr val="006269"/>
                          </a:solidFill>
                          <a:latin typeface="Segoe UI"/>
                        </a:rPr>
                        <a:t>On target to implement Disaggregated Data Project Phase 1 by end of first quarter 2019</a:t>
                      </a:r>
                      <a:endParaRPr lang="en-US" sz="1400" dirty="0"/>
                    </a:p>
                    <a:p>
                      <a:pPr marL="112713" lvl="0" indent="-112713" algn="l">
                        <a:lnSpc>
                          <a:spcPct val="100000"/>
                        </a:lnSpc>
                        <a:spcBef>
                          <a:spcPts val="0"/>
                        </a:spcBef>
                        <a:spcAft>
                          <a:spcPts val="0"/>
                        </a:spcAft>
                        <a:buFont typeface="Arial"/>
                        <a:buChar char="•"/>
                      </a:pPr>
                      <a:endParaRPr lang="en-US" sz="14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a:buChar char="•"/>
                      </a:pPr>
                      <a:r>
                        <a:rPr lang="en-US" sz="1400" b="0" i="0" u="none" strike="noStrike" noProof="0" dirty="0">
                          <a:solidFill>
                            <a:srgbClr val="006269"/>
                          </a:solidFill>
                          <a:latin typeface="Segoe UI"/>
                        </a:rPr>
                        <a:t>Completed first successful data transfer to CPUC Lifeline Admin</a:t>
                      </a:r>
                      <a:endParaRPr lang="en-US" sz="1400" dirty="0"/>
                    </a:p>
                    <a:p>
                      <a:pPr marL="285750" lvl="0" indent="-285750">
                        <a:buFont typeface="Arial"/>
                        <a:buChar char="•"/>
                      </a:pPr>
                      <a:endParaRPr lang="en-US" sz="1400" b="0" i="0" u="none" strike="noStrike" noProof="0" dirty="0">
                        <a:solidFill>
                          <a:srgbClr val="006269"/>
                        </a:solidFill>
                        <a:latin typeface="Segoe U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395" lvl="0" indent="-112395" algn="l">
                        <a:lnSpc>
                          <a:spcPct val="100000"/>
                        </a:lnSpc>
                        <a:spcBef>
                          <a:spcPts val="0"/>
                        </a:spcBef>
                        <a:spcAft>
                          <a:spcPts val="0"/>
                        </a:spcAft>
                        <a:buFont typeface="Arial" panose="020B0604020202020204" pitchFamily="34" charset="0"/>
                        <a:buChar char="•"/>
                      </a:pPr>
                      <a:r>
                        <a:rPr lang="en-US" sz="1400" b="0" i="0" u="none" strike="noStrike" noProof="0" dirty="0">
                          <a:solidFill>
                            <a:srgbClr val="006269"/>
                          </a:solidFill>
                          <a:latin typeface="Segoe UI"/>
                        </a:rPr>
                        <a:t>Vigorous FERA promotion to meet 50% aspirational goal by year-end 2023 </a:t>
                      </a:r>
                      <a:endParaRPr lang="en-US" sz="1400" dirty="0"/>
                    </a:p>
                    <a:p>
                      <a:pPr marL="0" lvl="0" indent="0">
                        <a:buNone/>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2065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 CARE Program</a:t>
            </a:r>
          </a:p>
        </p:txBody>
      </p:sp>
      <p:sp>
        <p:nvSpPr>
          <p:cNvPr id="4" name="Slide Number Placeholder 3"/>
          <p:cNvSpPr>
            <a:spLocks noGrp="1"/>
          </p:cNvSpPr>
          <p:nvPr>
            <p:ph type="sldNum" sz="quarter" idx="12"/>
          </p:nvPr>
        </p:nvSpPr>
        <p:spPr/>
        <p:txBody>
          <a:bodyPr/>
          <a:lstStyle/>
          <a:p>
            <a:fld id="{5E94BA17-8AE8-4651-9FD9-8589E5D42325}" type="slidenum">
              <a:rPr lang="en-US" smtClean="0"/>
              <a:t>4</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225350" y="1686873"/>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a:latin typeface="Verdana" pitchFamily="34" charset="0"/>
              <a:cs typeface="Verdana" pitchFamily="34" charset="0"/>
            </a:endParaRPr>
          </a:p>
        </p:txBody>
      </p:sp>
      <p:graphicFrame>
        <p:nvGraphicFramePr>
          <p:cNvPr id="3" name="Table 2">
            <a:extLst>
              <a:ext uri="{FF2B5EF4-FFF2-40B4-BE49-F238E27FC236}">
                <a16:creationId xmlns:a16="http://schemas.microsoft.com/office/drawing/2014/main" id="{D876D5CF-A582-44F7-A882-A12D17E01F65}"/>
              </a:ext>
            </a:extLst>
          </p:cNvPr>
          <p:cNvGraphicFramePr>
            <a:graphicFrameLocks noGrp="1"/>
          </p:cNvGraphicFramePr>
          <p:nvPr>
            <p:extLst>
              <p:ext uri="{D42A27DB-BD31-4B8C-83A1-F6EECF244321}">
                <p14:modId xmlns:p14="http://schemas.microsoft.com/office/powerpoint/2010/main" val="3890624762"/>
              </p:ext>
            </p:extLst>
          </p:nvPr>
        </p:nvGraphicFramePr>
        <p:xfrm>
          <a:off x="628650" y="1364419"/>
          <a:ext cx="7886700" cy="4218432"/>
        </p:xfrm>
        <a:graphic>
          <a:graphicData uri="http://schemas.openxmlformats.org/drawingml/2006/table">
            <a:tbl>
              <a:tblPr firstRow="1" bandRow="1">
                <a:tableStyleId>{5C22544A-7EE6-4342-B048-85BDC9FD1C3A}</a:tableStyleId>
              </a:tblPr>
              <a:tblGrid>
                <a:gridCol w="2767346">
                  <a:extLst>
                    <a:ext uri="{9D8B030D-6E8A-4147-A177-3AD203B41FA5}">
                      <a16:colId xmlns:a16="http://schemas.microsoft.com/office/drawing/2014/main" val="20000"/>
                    </a:ext>
                  </a:extLst>
                </a:gridCol>
                <a:gridCol w="2490454">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1353312">
                <a:tc>
                  <a:txBody>
                    <a:bodyPr/>
                    <a:lstStyle/>
                    <a:p>
                      <a:pPr algn="ctr"/>
                      <a:r>
                        <a:rPr lang="en-US" dirty="0"/>
                        <a:t>PY 2019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a:t>Plans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a:t>Progress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extLst>
                  <a:ext uri="{0D108BD9-81ED-4DB2-BD59-A6C34878D82A}">
                    <a16:rowId xmlns:a16="http://schemas.microsoft.com/office/drawing/2014/main" val="10000"/>
                  </a:ext>
                </a:extLst>
              </a:tr>
              <a:tr h="2782923">
                <a:tc>
                  <a:txBody>
                    <a:bodyPr/>
                    <a:lstStyle/>
                    <a:p>
                      <a:pPr marL="112395" lvl="0" indent="-112395" algn="l">
                        <a:lnSpc>
                          <a:spcPct val="100000"/>
                        </a:lnSpc>
                        <a:spcBef>
                          <a:spcPts val="0"/>
                        </a:spcBef>
                        <a:spcAft>
                          <a:spcPts val="0"/>
                        </a:spcAft>
                        <a:buFont typeface="Arial" panose="020B0604020202020204" pitchFamily="34" charset="0"/>
                        <a:buChar char="•"/>
                      </a:pPr>
                      <a:r>
                        <a:rPr lang="en-US" sz="1400" b="0" i="0" u="none" strike="noStrike" noProof="0" dirty="0">
                          <a:solidFill>
                            <a:srgbClr val="006269"/>
                          </a:solidFill>
                          <a:latin typeface="Segoe UI"/>
                        </a:rPr>
                        <a:t>Strive to reach CARE aspirational enrollment goal of 90%</a:t>
                      </a:r>
                      <a:endParaRPr lang="en-US" sz="1400" dirty="0"/>
                    </a:p>
                    <a:p>
                      <a:pPr marL="112713" lvl="0" indent="-112713" algn="l">
                        <a:lnSpc>
                          <a:spcPct val="100000"/>
                        </a:lnSpc>
                        <a:spcBef>
                          <a:spcPts val="0"/>
                        </a:spcBef>
                        <a:spcAft>
                          <a:spcPts val="0"/>
                        </a:spcAft>
                        <a:buFont typeface="Arial" panose="020B0604020202020204" pitchFamily="34" charset="0"/>
                        <a:buChar char="•"/>
                      </a:pPr>
                      <a:endParaRPr lang="en-US" sz="14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panose="020B0604020202020204" pitchFamily="34" charset="0"/>
                        <a:buChar char="•"/>
                      </a:pPr>
                      <a:r>
                        <a:rPr lang="en-US" sz="1400" b="0" i="0" u="none" strike="noStrike" noProof="0" dirty="0">
                          <a:solidFill>
                            <a:srgbClr val="006269"/>
                          </a:solidFill>
                          <a:latin typeface="Segoe UI"/>
                        </a:rPr>
                        <a:t>File post 2020 Application/Testimony</a:t>
                      </a:r>
                      <a:endParaRPr lang="en-US" sz="1400" dirty="0"/>
                    </a:p>
                    <a:p>
                      <a:pPr marL="112713" lvl="0" indent="-112713" algn="l">
                        <a:lnSpc>
                          <a:spcPct val="100000"/>
                        </a:lnSpc>
                        <a:spcBef>
                          <a:spcPts val="0"/>
                        </a:spcBef>
                        <a:spcAft>
                          <a:spcPts val="0"/>
                        </a:spcAft>
                        <a:buFont typeface="Arial" panose="020B0604020202020204" pitchFamily="34" charset="0"/>
                        <a:buChar char="•"/>
                      </a:pPr>
                      <a:endParaRPr lang="en-US" sz="1400" b="0" i="0" u="none" strike="noStrike" noProof="0" dirty="0">
                        <a:solidFill>
                          <a:srgbClr val="006269"/>
                        </a:solidFill>
                        <a:latin typeface="Segoe UI"/>
                      </a:endParaRPr>
                    </a:p>
                    <a:p>
                      <a:pPr marL="112395" lvl="0" indent="-112395" algn="l">
                        <a:lnSpc>
                          <a:spcPct val="100000"/>
                        </a:lnSpc>
                        <a:spcBef>
                          <a:spcPts val="0"/>
                        </a:spcBef>
                        <a:spcAft>
                          <a:spcPts val="0"/>
                        </a:spcAft>
                        <a:buFont typeface="Arial" panose="020B0604020202020204" pitchFamily="34" charset="0"/>
                        <a:buChar char="•"/>
                      </a:pPr>
                      <a:r>
                        <a:rPr lang="en-US" sz="1400" b="0" i="0" u="none" strike="noStrike" noProof="0" dirty="0">
                          <a:solidFill>
                            <a:srgbClr val="006269"/>
                          </a:solidFill>
                          <a:latin typeface="Segoe UI"/>
                        </a:rPr>
                        <a:t>File FERA Marketing Plan</a:t>
                      </a:r>
                      <a:endParaRPr lang="en-US" sz="1400" dirty="0"/>
                    </a:p>
                    <a:p>
                      <a:pPr marL="0" lvl="0" indent="0" algn="l">
                        <a:lnSpc>
                          <a:spcPct val="100000"/>
                        </a:lnSpc>
                        <a:spcBef>
                          <a:spcPts val="0"/>
                        </a:spcBef>
                        <a:spcAft>
                          <a:spcPts val="0"/>
                        </a:spcAft>
                        <a:buNone/>
                      </a:pPr>
                      <a:endParaRPr lang="en-US" sz="1400" b="0" i="0" u="none" strike="noStrike" noProof="0" dirty="0">
                        <a:solidFill>
                          <a:srgbClr val="006269"/>
                        </a:solidFill>
                        <a:latin typeface="Segoe UI"/>
                      </a:endParaRPr>
                    </a:p>
                    <a:p>
                      <a:pPr marL="285750" lvl="0" indent="-285750">
                        <a:buFont typeface="Arial"/>
                        <a:buChar cha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395" lvl="0" indent="-112395" algn="l">
                        <a:lnSpc>
                          <a:spcPct val="100000"/>
                        </a:lnSpc>
                        <a:spcBef>
                          <a:spcPts val="0"/>
                        </a:spcBef>
                        <a:spcAft>
                          <a:spcPts val="0"/>
                        </a:spcAft>
                        <a:buFont typeface="Arial"/>
                        <a:buChar char="•"/>
                      </a:pPr>
                      <a:r>
                        <a:rPr lang="en-US" sz="1400" b="0" i="0" u="none" strike="noStrike" noProof="0">
                          <a:solidFill>
                            <a:srgbClr val="006269"/>
                          </a:solidFill>
                          <a:latin typeface="Segoe UI"/>
                        </a:rPr>
                        <a:t>Achieve FERA penetration targets as described in SCE’s 2019-2020  FERA Marketing Plan </a:t>
                      </a:r>
                      <a:endParaRPr lang="en-US" sz="1400"/>
                    </a:p>
                    <a:p>
                      <a:pPr marL="112713" lvl="0" indent="-112713" algn="l">
                        <a:lnSpc>
                          <a:spcPct val="100000"/>
                        </a:lnSpc>
                        <a:spcBef>
                          <a:spcPts val="0"/>
                        </a:spcBef>
                        <a:spcAft>
                          <a:spcPts val="0"/>
                        </a:spcAft>
                        <a:buFont typeface="Arial"/>
                        <a:buChar char="•"/>
                      </a:pPr>
                      <a:endParaRPr lang="en-US" sz="1400" b="0" i="0" u="none" strike="noStrike" noProof="0">
                        <a:solidFill>
                          <a:srgbClr val="006269"/>
                        </a:solidFill>
                        <a:latin typeface="Segoe UI"/>
                      </a:endParaRPr>
                    </a:p>
                    <a:p>
                      <a:pPr marL="112395" lvl="0" indent="-112395" algn="l">
                        <a:lnSpc>
                          <a:spcPct val="100000"/>
                        </a:lnSpc>
                        <a:spcBef>
                          <a:spcPts val="0"/>
                        </a:spcBef>
                        <a:spcAft>
                          <a:spcPts val="0"/>
                        </a:spcAft>
                        <a:buFont typeface="Arial"/>
                        <a:buChar char="•"/>
                      </a:pPr>
                      <a:r>
                        <a:rPr lang="en-US" sz="1400" b="0" i="0" u="none" strike="noStrike" noProof="0">
                          <a:solidFill>
                            <a:srgbClr val="006269"/>
                          </a:solidFill>
                          <a:latin typeface="Segoe UI"/>
                        </a:rPr>
                        <a:t>Bundle IQP program communications to increase appeal</a:t>
                      </a:r>
                      <a:endParaRPr lang="en-US" sz="1400"/>
                    </a:p>
                    <a:p>
                      <a:pPr marL="112713" lvl="0" indent="-112713" algn="l">
                        <a:lnSpc>
                          <a:spcPct val="100000"/>
                        </a:lnSpc>
                        <a:spcBef>
                          <a:spcPts val="0"/>
                        </a:spcBef>
                        <a:spcAft>
                          <a:spcPts val="0"/>
                        </a:spcAft>
                        <a:buFont typeface="Arial"/>
                        <a:buChar char="•"/>
                      </a:pPr>
                      <a:endParaRPr lang="en-US" sz="1400" b="0" i="0" u="none" strike="noStrike" noProof="0">
                        <a:solidFill>
                          <a:srgbClr val="006269"/>
                        </a:solidFill>
                        <a:latin typeface="Segoe UI"/>
                      </a:endParaRPr>
                    </a:p>
                    <a:p>
                      <a:pPr marL="112395" lvl="0" indent="-112395" algn="l">
                        <a:lnSpc>
                          <a:spcPct val="100000"/>
                        </a:lnSpc>
                        <a:spcBef>
                          <a:spcPts val="0"/>
                        </a:spcBef>
                        <a:spcAft>
                          <a:spcPts val="0"/>
                        </a:spcAft>
                        <a:buFont typeface="Arial"/>
                        <a:buChar char="•"/>
                      </a:pPr>
                      <a:r>
                        <a:rPr lang="en-US" sz="1400" b="0" i="0" u="none" strike="noStrike" noProof="0">
                          <a:solidFill>
                            <a:srgbClr val="006269"/>
                          </a:solidFill>
                          <a:latin typeface="Segoe UI"/>
                        </a:rPr>
                        <a:t>Continue to implement current compliance directives </a:t>
                      </a:r>
                    </a:p>
                    <a:p>
                      <a:pPr marL="285750" lvl="0" indent="-285750">
                        <a:buFont typeface="Arial"/>
                        <a:buChar char="•"/>
                      </a:pP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395" lvl="0" indent="-112395" algn="l">
                        <a:lnSpc>
                          <a:spcPct val="100000"/>
                        </a:lnSpc>
                        <a:spcBef>
                          <a:spcPts val="0"/>
                        </a:spcBef>
                        <a:spcAft>
                          <a:spcPts val="0"/>
                        </a:spcAft>
                        <a:buFont typeface="Arial" panose="020B0604020202020204" pitchFamily="34" charset="0"/>
                        <a:buChar char="•"/>
                      </a:pPr>
                      <a:r>
                        <a:rPr lang="en-US" sz="1400" b="0" i="0" u="none" strike="noStrike" noProof="0">
                          <a:solidFill>
                            <a:srgbClr val="006269"/>
                          </a:solidFill>
                          <a:latin typeface="Segoe UI"/>
                        </a:rPr>
                        <a:t>Focused on reducing attrition and increasing enrollment through various means</a:t>
                      </a:r>
                      <a:endParaRPr lang="en-US" sz="1400"/>
                    </a:p>
                    <a:p>
                      <a:pPr marL="112713" lvl="0" indent="-112713" algn="l">
                        <a:lnSpc>
                          <a:spcPct val="100000"/>
                        </a:lnSpc>
                        <a:spcBef>
                          <a:spcPts val="0"/>
                        </a:spcBef>
                        <a:spcAft>
                          <a:spcPts val="0"/>
                        </a:spcAft>
                        <a:buFont typeface="Arial" panose="020B0604020202020204" pitchFamily="34" charset="0"/>
                        <a:buChar char="•"/>
                      </a:pPr>
                      <a:endParaRPr lang="en-US" sz="1400" b="0" i="0" u="none" strike="noStrike" noProof="0">
                        <a:solidFill>
                          <a:srgbClr val="006269"/>
                        </a:solidFill>
                        <a:latin typeface="Segoe UI"/>
                      </a:endParaRPr>
                    </a:p>
                    <a:p>
                      <a:pPr marL="112395" lvl="0" indent="-112395" algn="l">
                        <a:lnSpc>
                          <a:spcPct val="100000"/>
                        </a:lnSpc>
                        <a:spcBef>
                          <a:spcPts val="0"/>
                        </a:spcBef>
                        <a:spcAft>
                          <a:spcPts val="0"/>
                        </a:spcAft>
                        <a:buFont typeface="Arial" panose="020B0604020202020204" pitchFamily="34" charset="0"/>
                        <a:buChar char="•"/>
                      </a:pPr>
                      <a:r>
                        <a:rPr lang="en-US" sz="1400" b="0" i="0" u="none" strike="noStrike" noProof="0">
                          <a:solidFill>
                            <a:srgbClr val="006269"/>
                          </a:solidFill>
                          <a:latin typeface="Segoe UI"/>
                        </a:rPr>
                        <a:t>Continued to maintain 85% penetration through Jan 31</a:t>
                      </a:r>
                      <a:endParaRPr lang="en-US" sz="1400"/>
                    </a:p>
                    <a:p>
                      <a:pPr lvl="0">
                        <a:buNone/>
                      </a:pP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6032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77" y="-79073"/>
            <a:ext cx="7886700" cy="1325563"/>
          </a:xfrm>
        </p:spPr>
        <p:txBody>
          <a:bodyPr/>
          <a:lstStyle/>
          <a:p>
            <a:r>
              <a:rPr lang="en-US">
                <a:latin typeface="Segoe UI Light"/>
                <a:cs typeface="Segoe UI Light"/>
              </a:rPr>
              <a:t>CHANGES Program Year-End Updates</a:t>
            </a:r>
            <a:endParaRPr lang="en-US"/>
          </a:p>
        </p:txBody>
      </p:sp>
      <p:sp>
        <p:nvSpPr>
          <p:cNvPr id="4" name="Slide Number Placeholder 3"/>
          <p:cNvSpPr>
            <a:spLocks noGrp="1"/>
          </p:cNvSpPr>
          <p:nvPr>
            <p:ph type="sldNum" sz="quarter" idx="12"/>
          </p:nvPr>
        </p:nvSpPr>
        <p:spPr/>
        <p:txBody>
          <a:bodyPr/>
          <a:lstStyle/>
          <a:p>
            <a:fld id="{5E94BA17-8AE8-4651-9FD9-8589E5D42325}" type="slidenum">
              <a:rPr lang="en-US" smtClean="0"/>
              <a:t>5</a:t>
            </a:fld>
            <a:endParaRPr lang="en-US"/>
          </a:p>
        </p:txBody>
      </p:sp>
      <p:sp>
        <p:nvSpPr>
          <p:cNvPr id="3" name="TextBox 2">
            <a:extLst>
              <a:ext uri="{FF2B5EF4-FFF2-40B4-BE49-F238E27FC236}">
                <a16:creationId xmlns:a16="http://schemas.microsoft.com/office/drawing/2014/main" id="{2DF83E4B-D6D3-4A77-969F-3CCF6D0B0977}"/>
              </a:ext>
            </a:extLst>
          </p:cNvPr>
          <p:cNvSpPr txBox="1"/>
          <p:nvPr/>
        </p:nvSpPr>
        <p:spPr>
          <a:xfrm>
            <a:off x="635000" y="1384300"/>
            <a:ext cx="7353300"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Segoe UI"/>
            </a:endParaRPr>
          </a:p>
          <a:p>
            <a:endParaRPr lang="en-US">
              <a:cs typeface="Segoe UI"/>
            </a:endParaRPr>
          </a:p>
          <a:p>
            <a:endParaRPr lang="en-US">
              <a:cs typeface="Segoe UI"/>
            </a:endParaRPr>
          </a:p>
        </p:txBody>
      </p:sp>
      <p:graphicFrame>
        <p:nvGraphicFramePr>
          <p:cNvPr id="6" name="Table 5"/>
          <p:cNvGraphicFramePr>
            <a:graphicFrameLocks noGrp="1"/>
          </p:cNvGraphicFramePr>
          <p:nvPr>
            <p:extLst>
              <p:ext uri="{D42A27DB-BD31-4B8C-83A1-F6EECF244321}">
                <p14:modId xmlns:p14="http://schemas.microsoft.com/office/powerpoint/2010/main" val="3561306078"/>
              </p:ext>
            </p:extLst>
          </p:nvPr>
        </p:nvGraphicFramePr>
        <p:xfrm>
          <a:off x="4581527" y="945025"/>
          <a:ext cx="3268112" cy="5429082"/>
        </p:xfrm>
        <a:graphic>
          <a:graphicData uri="http://schemas.openxmlformats.org/drawingml/2006/table">
            <a:tbl>
              <a:tblPr firstRow="1" lastRow="1">
                <a:tableStyleId>{5C22544A-7EE6-4342-B048-85BDC9FD1C3A}</a:tableStyleId>
              </a:tblPr>
              <a:tblGrid>
                <a:gridCol w="2621650">
                  <a:extLst>
                    <a:ext uri="{9D8B030D-6E8A-4147-A177-3AD203B41FA5}">
                      <a16:colId xmlns:a16="http://schemas.microsoft.com/office/drawing/2014/main" val="20000"/>
                    </a:ext>
                  </a:extLst>
                </a:gridCol>
                <a:gridCol w="646462">
                  <a:extLst>
                    <a:ext uri="{9D8B030D-6E8A-4147-A177-3AD203B41FA5}">
                      <a16:colId xmlns:a16="http://schemas.microsoft.com/office/drawing/2014/main" val="20001"/>
                    </a:ext>
                  </a:extLst>
                </a:gridCol>
              </a:tblGrid>
              <a:tr h="198697">
                <a:tc gridSpan="2">
                  <a:txBody>
                    <a:bodyPr/>
                    <a:lstStyle/>
                    <a:p>
                      <a:pPr algn="ctr" fontAlgn="ctr"/>
                      <a:r>
                        <a:rPr lang="en-US" sz="1200" b="1" i="0" u="none" strike="noStrike">
                          <a:solidFill>
                            <a:schemeClr val="bg1"/>
                          </a:solidFill>
                          <a:effectLst/>
                          <a:latin typeface="+mn-lt"/>
                        </a:rPr>
                        <a:t>Needs Assistance Provided</a:t>
                      </a:r>
                    </a:p>
                  </a:txBody>
                  <a:tcPr marL="7554" marR="7554" marT="75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664F"/>
                    </a:solidFill>
                  </a:tcPr>
                </a:tc>
                <a:tc hMerge="1">
                  <a:txBody>
                    <a:bodyPr/>
                    <a:lstStyle/>
                    <a:p>
                      <a:pPr algn="ctr" fontAlgn="ct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664F"/>
                    </a:solidFill>
                  </a:tcPr>
                </a:tc>
                <a:extLst>
                  <a:ext uri="{0D108BD9-81ED-4DB2-BD59-A6C34878D82A}">
                    <a16:rowId xmlns:a16="http://schemas.microsoft.com/office/drawing/2014/main" val="10000"/>
                  </a:ext>
                </a:extLst>
              </a:tr>
              <a:tr h="177787">
                <a:tc>
                  <a:txBody>
                    <a:bodyPr/>
                    <a:lstStyle/>
                    <a:p>
                      <a:pPr algn="l" fontAlgn="ctr"/>
                      <a:r>
                        <a:rPr lang="en-US" sz="1000" u="none" strike="noStrike">
                          <a:effectLst/>
                        </a:rPr>
                        <a:t>Add Level Pay Plan</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01"/>
                  </a:ext>
                </a:extLst>
              </a:tr>
              <a:tr h="188297">
                <a:tc>
                  <a:txBody>
                    <a:bodyPr/>
                    <a:lstStyle/>
                    <a:p>
                      <a:pPr algn="l" fontAlgn="ctr"/>
                      <a:r>
                        <a:rPr lang="en-US" sz="1000" u="none" strike="noStrike">
                          <a:effectLst/>
                        </a:rPr>
                        <a:t>Assisted with CARE Re-Certification/Audit</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9</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188297">
                <a:tc>
                  <a:txBody>
                    <a:bodyPr/>
                    <a:lstStyle/>
                    <a:p>
                      <a:pPr algn="l" fontAlgn="ctr"/>
                      <a:r>
                        <a:rPr lang="en-US" sz="1000" u="none" strike="noStrike">
                          <a:effectLst/>
                        </a:rPr>
                        <a:t>Assisted with Changes to Account</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18</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03"/>
                  </a:ext>
                </a:extLst>
              </a:tr>
              <a:tr h="188297">
                <a:tc>
                  <a:txBody>
                    <a:bodyPr/>
                    <a:lstStyle/>
                    <a:p>
                      <a:pPr algn="l" fontAlgn="ctr"/>
                      <a:r>
                        <a:rPr lang="en-US" sz="1000" u="none" strike="noStrike">
                          <a:effectLst/>
                        </a:rPr>
                        <a:t>Energy Efficiency Tool</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4</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334774">
                <a:tc>
                  <a:txBody>
                    <a:bodyPr/>
                    <a:lstStyle/>
                    <a:p>
                      <a:pPr algn="l" fontAlgn="ctr"/>
                      <a:r>
                        <a:rPr lang="en-US" sz="1000" u="none" strike="noStrike">
                          <a:effectLst/>
                        </a:rPr>
                        <a:t>Assisted High Energy User with CARE Doc Submission</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05"/>
                  </a:ext>
                </a:extLst>
              </a:tr>
              <a:tr h="188297">
                <a:tc>
                  <a:txBody>
                    <a:bodyPr/>
                    <a:lstStyle/>
                    <a:p>
                      <a:pPr algn="l" fontAlgn="ctr"/>
                      <a:r>
                        <a:rPr lang="en-US" sz="1000" u="none" strike="noStrike">
                          <a:effectLst/>
                        </a:rPr>
                        <a:t>Assisted with Reconnection</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6"/>
                  </a:ext>
                </a:extLst>
              </a:tr>
              <a:tr h="188297">
                <a:tc>
                  <a:txBody>
                    <a:bodyPr/>
                    <a:lstStyle/>
                    <a:p>
                      <a:pPr algn="l" fontAlgn="ctr"/>
                      <a:r>
                        <a:rPr lang="en-US" sz="1000" u="none" strike="noStrike">
                          <a:effectLst/>
                        </a:rPr>
                        <a:t>Billing Language Changed</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07"/>
                  </a:ext>
                </a:extLst>
              </a:tr>
              <a:tr h="188297">
                <a:tc>
                  <a:txBody>
                    <a:bodyPr/>
                    <a:lstStyle/>
                    <a:p>
                      <a:pPr algn="l" fontAlgn="ctr"/>
                      <a:r>
                        <a:rPr lang="en-US" sz="1000" u="none" strike="noStrike">
                          <a:effectLst/>
                        </a:rPr>
                        <a:t>Consumer Education Only</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8"/>
                  </a:ext>
                </a:extLst>
              </a:tr>
              <a:tr h="188297">
                <a:tc>
                  <a:txBody>
                    <a:bodyPr/>
                    <a:lstStyle/>
                    <a:p>
                      <a:pPr algn="l" fontAlgn="ctr"/>
                      <a:r>
                        <a:rPr lang="en-US" sz="1000" u="none" strike="noStrike">
                          <a:effectLst/>
                        </a:rPr>
                        <a:t>Electricity Aggregation</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09"/>
                  </a:ext>
                </a:extLst>
              </a:tr>
              <a:tr h="188297">
                <a:tc>
                  <a:txBody>
                    <a:bodyPr/>
                    <a:lstStyle/>
                    <a:p>
                      <a:pPr algn="l" fontAlgn="ctr"/>
                      <a:r>
                        <a:rPr lang="en-US" sz="1000" u="none" strike="noStrike">
                          <a:effectLst/>
                        </a:rPr>
                        <a:t>Energy Alerts</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0"/>
                  </a:ext>
                </a:extLst>
              </a:tr>
              <a:tr h="188297">
                <a:tc>
                  <a:txBody>
                    <a:bodyPr/>
                    <a:lstStyle/>
                    <a:p>
                      <a:pPr algn="l"/>
                      <a:r>
                        <a:rPr lang="en-US" sz="1000" u="none" strike="noStrike">
                          <a:effectLst/>
                        </a:rPr>
                        <a:t>Energy Assistance Fund</a:t>
                      </a:r>
                      <a:r>
                        <a:rPr lang="en-US" sz="1000" u="none" strike="noStrike"/>
                        <a:t> </a:t>
                      </a:r>
                      <a:r>
                        <a:rPr lang="en-US" sz="1000" u="none" strike="noStrike">
                          <a:effectLst/>
                        </a:rPr>
                        <a:t> (SCE)</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69</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11"/>
                  </a:ext>
                </a:extLst>
              </a:tr>
              <a:tr h="188297">
                <a:tc>
                  <a:txBody>
                    <a:bodyPr/>
                    <a:lstStyle/>
                    <a:p>
                      <a:pPr algn="l" fontAlgn="ctr"/>
                      <a:r>
                        <a:rPr lang="en-US" sz="1000" u="none" strike="noStrike">
                          <a:effectLst/>
                        </a:rPr>
                        <a:t>Energy Assistance Fund (PG&amp;E)</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2"/>
                  </a:ext>
                </a:extLst>
              </a:tr>
              <a:tr h="188297">
                <a:tc>
                  <a:txBody>
                    <a:bodyPr/>
                    <a:lstStyle/>
                    <a:p>
                      <a:pPr algn="l" fontAlgn="ctr"/>
                      <a:r>
                        <a:rPr lang="en-US" sz="1000" u="none" strike="noStrike">
                          <a:effectLst/>
                        </a:rPr>
                        <a:t>Enrolled in Demand Response Programs</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13"/>
                  </a:ext>
                </a:extLst>
              </a:tr>
              <a:tr h="188297">
                <a:tc>
                  <a:txBody>
                    <a:bodyPr/>
                    <a:lstStyle/>
                    <a:p>
                      <a:pPr algn="l" fontAlgn="ctr"/>
                      <a:r>
                        <a:rPr lang="en-US" sz="1000" u="none" strike="noStrike">
                          <a:effectLst/>
                        </a:rPr>
                        <a:t>ESAP</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32</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4"/>
                  </a:ext>
                </a:extLst>
              </a:tr>
              <a:tr h="188297">
                <a:tc>
                  <a:txBody>
                    <a:bodyPr/>
                    <a:lstStyle/>
                    <a:p>
                      <a:pPr algn="l" fontAlgn="ctr"/>
                      <a:r>
                        <a:rPr lang="en-US" sz="1000" u="none" strike="noStrike">
                          <a:effectLst/>
                        </a:rPr>
                        <a:t>Gas Assistance Fund (SCG)</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15"/>
                  </a:ext>
                </a:extLst>
              </a:tr>
              <a:tr h="188297">
                <a:tc>
                  <a:txBody>
                    <a:bodyPr/>
                    <a:lstStyle/>
                    <a:p>
                      <a:pPr algn="l" fontAlgn="ctr"/>
                      <a:r>
                        <a:rPr lang="en-US" sz="1000" u="none" strike="noStrike">
                          <a:effectLst/>
                        </a:rPr>
                        <a:t>HEAP</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352</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6"/>
                  </a:ext>
                </a:extLst>
              </a:tr>
              <a:tr h="188297">
                <a:tc>
                  <a:txBody>
                    <a:bodyPr/>
                    <a:lstStyle/>
                    <a:p>
                      <a:pPr algn="l" fontAlgn="ctr"/>
                      <a:r>
                        <a:rPr lang="en-US" sz="1000" u="none" strike="noStrike">
                          <a:effectLst/>
                        </a:rPr>
                        <a:t>Medical Baseline</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31</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17"/>
                  </a:ext>
                </a:extLst>
              </a:tr>
              <a:tr h="188297">
                <a:tc>
                  <a:txBody>
                    <a:bodyPr/>
                    <a:lstStyle/>
                    <a:p>
                      <a:pPr algn="l" fontAlgn="ctr"/>
                      <a:r>
                        <a:rPr lang="en-US" sz="1000" u="none" strike="noStrike">
                          <a:effectLst/>
                        </a:rPr>
                        <a:t>Neighbor to Neighbor (SDG&amp;E)</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8"/>
                  </a:ext>
                </a:extLst>
              </a:tr>
              <a:tr h="188297">
                <a:tc>
                  <a:txBody>
                    <a:bodyPr/>
                    <a:lstStyle/>
                    <a:p>
                      <a:pPr algn="l" fontAlgn="ctr"/>
                      <a:r>
                        <a:rPr lang="en-US" sz="1000" u="none" strike="noStrike">
                          <a:effectLst/>
                        </a:rPr>
                        <a:t>REACH</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19"/>
                  </a:ext>
                </a:extLst>
              </a:tr>
              <a:tr h="188297">
                <a:tc>
                  <a:txBody>
                    <a:bodyPr/>
                    <a:lstStyle/>
                    <a:p>
                      <a:pPr algn="l" fontAlgn="ctr"/>
                      <a:r>
                        <a:rPr lang="en-US" sz="1000" u="none" strike="noStrike">
                          <a:effectLst/>
                        </a:rPr>
                        <a:t>Reported Safety Problem</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20"/>
                  </a:ext>
                </a:extLst>
              </a:tr>
              <a:tr h="188297">
                <a:tc>
                  <a:txBody>
                    <a:bodyPr/>
                    <a:lstStyle/>
                    <a:p>
                      <a:pPr algn="l" fontAlgn="ctr"/>
                      <a:r>
                        <a:rPr lang="en-US" sz="1000" u="none" strike="noStrike">
                          <a:effectLst/>
                        </a:rPr>
                        <a:t>Reported Scam</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21"/>
                  </a:ext>
                </a:extLst>
              </a:tr>
              <a:tr h="209206">
                <a:tc>
                  <a:txBody>
                    <a:bodyPr/>
                    <a:lstStyle/>
                    <a:p>
                      <a:pPr algn="l" fontAlgn="ctr"/>
                      <a:r>
                        <a:rPr lang="en-US" sz="1000" u="none" strike="noStrike">
                          <a:effectLst/>
                        </a:rPr>
                        <a:t>Set Up 3</a:t>
                      </a:r>
                      <a:r>
                        <a:rPr lang="en-US" sz="1000" u="none" strike="noStrike" baseline="30000">
                          <a:effectLst/>
                        </a:rPr>
                        <a:t>rd</a:t>
                      </a:r>
                      <a:r>
                        <a:rPr lang="en-US" sz="1000" u="none" strike="noStrike">
                          <a:effectLst/>
                        </a:rPr>
                        <a:t> Party Notification</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22"/>
                  </a:ext>
                </a:extLst>
              </a:tr>
              <a:tr h="188297">
                <a:tc>
                  <a:txBody>
                    <a:bodyPr/>
                    <a:lstStyle/>
                    <a:p>
                      <a:pPr algn="l" fontAlgn="ctr"/>
                      <a:r>
                        <a:rPr lang="en-US" sz="1000" u="none" strike="noStrike">
                          <a:effectLst/>
                        </a:rPr>
                        <a:t>Set Up New Account</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1</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23"/>
                  </a:ext>
                </a:extLst>
              </a:tr>
              <a:tr h="188297">
                <a:tc>
                  <a:txBody>
                    <a:bodyPr/>
                    <a:lstStyle/>
                    <a:p>
                      <a:pPr algn="l" fontAlgn="ctr"/>
                      <a:r>
                        <a:rPr lang="en-US" sz="1000" u="none" strike="noStrike">
                          <a:effectLst/>
                        </a:rPr>
                        <a:t>Payment Extension</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28</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24"/>
                  </a:ext>
                </a:extLst>
              </a:tr>
              <a:tr h="188297">
                <a:tc>
                  <a:txBody>
                    <a:bodyPr/>
                    <a:lstStyle/>
                    <a:p>
                      <a:pPr algn="l" fontAlgn="ctr"/>
                      <a:r>
                        <a:rPr lang="en-US" sz="1000" u="none" strike="noStrike">
                          <a:effectLst/>
                        </a:rPr>
                        <a:t>Payment Plan</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23</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25"/>
                  </a:ext>
                </a:extLst>
              </a:tr>
              <a:tr h="188297">
                <a:tc>
                  <a:txBody>
                    <a:bodyPr/>
                    <a:lstStyle/>
                    <a:p>
                      <a:pPr algn="l" fontAlgn="ctr"/>
                      <a:r>
                        <a:rPr lang="en-US" sz="1000" u="none" strike="noStrike">
                          <a:effectLst/>
                        </a:rPr>
                        <a:t>Wildfire Related Issue</a:t>
                      </a:r>
                      <a:endParaRPr lang="en-US" sz="1000" b="0" i="0" u="none" strike="noStrike">
                        <a:solidFill>
                          <a:srgbClr val="000000"/>
                        </a:solidFill>
                        <a:effectLst/>
                        <a:latin typeface="Times New Roman" panose="02020603050405020304" pitchFamily="18" charset="0"/>
                      </a:endParaRPr>
                    </a:p>
                  </a:txBody>
                  <a:tcPr marL="7554" marR="7554" marT="7554"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0</a:t>
                      </a:r>
                      <a:endParaRPr lang="en-US" sz="1000" b="0" i="0" u="none" strike="noStrike">
                        <a:solidFill>
                          <a:srgbClr val="000000"/>
                        </a:solidFill>
                        <a:effectLst/>
                        <a:latin typeface="Times New Roman" panose="02020603050405020304" pitchFamily="18" charset="0"/>
                      </a:endParaRPr>
                    </a:p>
                  </a:txBody>
                  <a:tcPr marL="7554" marR="7554" marT="7554"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26"/>
                  </a:ext>
                </a:extLst>
              </a:tr>
              <a:tr h="177787">
                <a:tc>
                  <a:txBody>
                    <a:bodyPr/>
                    <a:lstStyle/>
                    <a:p>
                      <a:pPr algn="l" fontAlgn="ctr"/>
                      <a:r>
                        <a:rPr lang="en-US" sz="1000" b="1" i="0" u="none" strike="noStrike">
                          <a:solidFill>
                            <a:schemeClr val="bg1"/>
                          </a:solidFill>
                          <a:effectLst/>
                          <a:latin typeface="+mn-lt"/>
                        </a:rPr>
                        <a:t>Total</a:t>
                      </a:r>
                    </a:p>
                  </a:txBody>
                  <a:tcPr marL="7554" marR="7554" marT="755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664F"/>
                    </a:solidFill>
                  </a:tcPr>
                </a:tc>
                <a:tc>
                  <a:txBody>
                    <a:bodyPr/>
                    <a:lstStyle/>
                    <a:p>
                      <a:pPr algn="ctr" fontAlgn="ctr"/>
                      <a:r>
                        <a:rPr lang="en-US" sz="1000" b="1" i="0" u="none" strike="noStrike">
                          <a:solidFill>
                            <a:schemeClr val="bg1"/>
                          </a:solidFill>
                          <a:effectLst/>
                          <a:latin typeface="+mn-lt"/>
                        </a:rPr>
                        <a:t>572</a:t>
                      </a:r>
                    </a:p>
                  </a:txBody>
                  <a:tcPr marL="7554" marR="7554" marT="755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664F"/>
                    </a:solidFill>
                  </a:tcPr>
                </a:tc>
                <a:extLst>
                  <a:ext uri="{0D108BD9-81ED-4DB2-BD59-A6C34878D82A}">
                    <a16:rowId xmlns:a16="http://schemas.microsoft.com/office/drawing/2014/main" val="1002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09432290"/>
              </p:ext>
            </p:extLst>
          </p:nvPr>
        </p:nvGraphicFramePr>
        <p:xfrm>
          <a:off x="727137" y="2752589"/>
          <a:ext cx="3186802" cy="3621518"/>
        </p:xfrm>
        <a:graphic>
          <a:graphicData uri="http://schemas.openxmlformats.org/drawingml/2006/table">
            <a:tbl>
              <a:tblPr firstRow="1" lastRow="1">
                <a:tableStyleId>{5C22544A-7EE6-4342-B048-85BDC9FD1C3A}</a:tableStyleId>
              </a:tblPr>
              <a:tblGrid>
                <a:gridCol w="2604099">
                  <a:extLst>
                    <a:ext uri="{9D8B030D-6E8A-4147-A177-3AD203B41FA5}">
                      <a16:colId xmlns:a16="http://schemas.microsoft.com/office/drawing/2014/main" val="20000"/>
                    </a:ext>
                  </a:extLst>
                </a:gridCol>
                <a:gridCol w="582703">
                  <a:extLst>
                    <a:ext uri="{9D8B030D-6E8A-4147-A177-3AD203B41FA5}">
                      <a16:colId xmlns:a16="http://schemas.microsoft.com/office/drawing/2014/main" val="20001"/>
                    </a:ext>
                  </a:extLst>
                </a:gridCol>
              </a:tblGrid>
              <a:tr h="189914">
                <a:tc gridSpan="2">
                  <a:txBody>
                    <a:bodyPr/>
                    <a:lstStyle/>
                    <a:p>
                      <a:pPr algn="ctr" fontAlgn="ctr"/>
                      <a:r>
                        <a:rPr lang="en-US" sz="1200" b="1" i="0" u="none" strike="noStrike" dirty="0">
                          <a:solidFill>
                            <a:schemeClr val="bg1"/>
                          </a:solidFill>
                          <a:effectLst/>
                          <a:latin typeface="+mn-lt"/>
                        </a:rPr>
                        <a:t>Disputes Resolved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664F"/>
                    </a:solidFill>
                  </a:tcPr>
                </a:tc>
                <a:tc hMerge="1">
                  <a:txBody>
                    <a:bodyPr/>
                    <a:lstStyle/>
                    <a:p>
                      <a:pPr algn="ctr" fontAlgn="ct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3CDBC0"/>
                    </a:solidFill>
                  </a:tcPr>
                </a:tc>
                <a:extLst>
                  <a:ext uri="{0D108BD9-81ED-4DB2-BD59-A6C34878D82A}">
                    <a16:rowId xmlns:a16="http://schemas.microsoft.com/office/drawing/2014/main" val="10000"/>
                  </a:ext>
                </a:extLst>
              </a:tr>
              <a:tr h="189914">
                <a:tc>
                  <a:txBody>
                    <a:bodyPr/>
                    <a:lstStyle/>
                    <a:p>
                      <a:pPr algn="l" fontAlgn="ctr"/>
                      <a:r>
                        <a:rPr lang="en-US" sz="1000" u="none" strike="noStrike">
                          <a:effectLst/>
                        </a:rPr>
                        <a:t>Add Level Pay Plan</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2</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01"/>
                  </a:ext>
                </a:extLst>
              </a:tr>
              <a:tr h="189914">
                <a:tc>
                  <a:txBody>
                    <a:bodyPr/>
                    <a:lstStyle/>
                    <a:p>
                      <a:pPr algn="l" fontAlgn="ctr"/>
                      <a:r>
                        <a:rPr lang="en-US" sz="1000" u="none" strike="noStrike">
                          <a:effectLst/>
                        </a:rPr>
                        <a:t>Assisted with CARE Re-Certification/Audit</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1</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215810">
                <a:tc>
                  <a:txBody>
                    <a:bodyPr/>
                    <a:lstStyle/>
                    <a:p>
                      <a:pPr algn="l" fontAlgn="ctr"/>
                      <a:r>
                        <a:rPr lang="en-US" sz="1000" u="none" strike="noStrike">
                          <a:effectLst/>
                        </a:rPr>
                        <a:t>Changed 3</a:t>
                      </a:r>
                      <a:r>
                        <a:rPr lang="en-US" sz="1000" u="none" strike="noStrike" baseline="30000">
                          <a:effectLst/>
                        </a:rPr>
                        <a:t>rd</a:t>
                      </a:r>
                      <a:r>
                        <a:rPr lang="en-US" sz="1000" u="none" strike="noStrike">
                          <a:effectLst/>
                        </a:rPr>
                        <a:t> party Company</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2</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03"/>
                  </a:ext>
                </a:extLst>
              </a:tr>
              <a:tr h="364593">
                <a:tc>
                  <a:txBody>
                    <a:bodyPr/>
                    <a:lstStyle/>
                    <a:p>
                      <a:pPr algn="l" fontAlgn="ctr"/>
                      <a:r>
                        <a:rPr lang="en-US" sz="1000" u="none" strike="noStrike">
                          <a:effectLst/>
                        </a:rPr>
                        <a:t>Consumer Education Only (must be pre-approved)</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1</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189914">
                <a:tc>
                  <a:txBody>
                    <a:bodyPr/>
                    <a:lstStyle/>
                    <a:p>
                      <a:pPr algn="l" fontAlgn="ctr"/>
                      <a:r>
                        <a:rPr lang="en-US" sz="1000" u="none" strike="noStrike">
                          <a:effectLst/>
                        </a:rPr>
                        <a:t>Medical Baseline Application</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0</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05"/>
                  </a:ext>
                </a:extLst>
              </a:tr>
              <a:tr h="189914">
                <a:tc>
                  <a:txBody>
                    <a:bodyPr/>
                    <a:lstStyle/>
                    <a:p>
                      <a:pPr algn="l" fontAlgn="ctr"/>
                      <a:r>
                        <a:rPr lang="en-US" sz="1000" u="none" strike="noStrike">
                          <a:effectLst/>
                        </a:rPr>
                        <a:t>Enroll in Energy Assistance Programs</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19</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6"/>
                  </a:ext>
                </a:extLst>
              </a:tr>
              <a:tr h="189914">
                <a:tc>
                  <a:txBody>
                    <a:bodyPr/>
                    <a:lstStyle/>
                    <a:p>
                      <a:pPr algn="l" fontAlgn="ctr"/>
                      <a:r>
                        <a:rPr lang="en-US" sz="1000" u="none" strike="noStrike">
                          <a:effectLst/>
                        </a:rPr>
                        <a:t>Request Meter Service or Testing</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0</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07"/>
                  </a:ext>
                </a:extLst>
              </a:tr>
              <a:tr h="189914">
                <a:tc>
                  <a:txBody>
                    <a:bodyPr/>
                    <a:lstStyle/>
                    <a:p>
                      <a:pPr algn="l" fontAlgn="ctr"/>
                      <a:r>
                        <a:rPr lang="en-US" sz="1000" u="none" strike="noStrike">
                          <a:effectLst/>
                        </a:rPr>
                        <a:t>Request Bill Adjustment</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4</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8"/>
                  </a:ext>
                </a:extLst>
              </a:tr>
              <a:tr h="189914">
                <a:tc>
                  <a:txBody>
                    <a:bodyPr/>
                    <a:lstStyle/>
                    <a:p>
                      <a:pPr algn="l" fontAlgn="ctr"/>
                      <a:r>
                        <a:rPr lang="en-US" sz="1000" u="none" strike="noStrike">
                          <a:effectLst/>
                        </a:rPr>
                        <a:t>Request Customer Service Visit</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0</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09"/>
                  </a:ext>
                </a:extLst>
              </a:tr>
              <a:tr h="189914">
                <a:tc>
                  <a:txBody>
                    <a:bodyPr/>
                    <a:lstStyle/>
                    <a:p>
                      <a:pPr algn="l" fontAlgn="ctr"/>
                      <a:r>
                        <a:rPr lang="en-US" sz="1000" u="none" strike="noStrike">
                          <a:effectLst/>
                        </a:rPr>
                        <a:t>Schedule Energy Audit</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0</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0"/>
                  </a:ext>
                </a:extLst>
              </a:tr>
              <a:tr h="189914">
                <a:tc>
                  <a:txBody>
                    <a:bodyPr/>
                    <a:lstStyle/>
                    <a:p>
                      <a:pPr algn="l" fontAlgn="ctr"/>
                      <a:r>
                        <a:rPr lang="en-US" sz="1000" u="none" strike="noStrike">
                          <a:effectLst/>
                        </a:rPr>
                        <a:t>Payment Extension</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21</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11"/>
                  </a:ext>
                </a:extLst>
              </a:tr>
              <a:tr h="189914">
                <a:tc>
                  <a:txBody>
                    <a:bodyPr/>
                    <a:lstStyle/>
                    <a:p>
                      <a:pPr algn="l" fontAlgn="ctr"/>
                      <a:r>
                        <a:rPr lang="en-US" sz="1000" u="none" strike="noStrike">
                          <a:effectLst/>
                        </a:rPr>
                        <a:t>Payment Plan</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57</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2"/>
                  </a:ext>
                </a:extLst>
              </a:tr>
              <a:tr h="189914">
                <a:tc>
                  <a:txBody>
                    <a:bodyPr/>
                    <a:lstStyle/>
                    <a:p>
                      <a:pPr algn="l" fontAlgn="ctr"/>
                      <a:r>
                        <a:rPr lang="en-US" sz="1000" u="none" strike="noStrike">
                          <a:effectLst/>
                        </a:rPr>
                        <a:t>Solar</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5</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13"/>
                  </a:ext>
                </a:extLst>
              </a:tr>
              <a:tr h="189914">
                <a:tc>
                  <a:txBody>
                    <a:bodyPr/>
                    <a:lstStyle/>
                    <a:p>
                      <a:pPr algn="l" fontAlgn="ctr"/>
                      <a:r>
                        <a:rPr lang="en-US" sz="1000" u="none" strike="noStrike">
                          <a:effectLst/>
                        </a:rPr>
                        <a:t>Stop Disconnection</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44</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4"/>
                  </a:ext>
                </a:extLst>
              </a:tr>
              <a:tr h="189914">
                <a:tc>
                  <a:txBody>
                    <a:bodyPr/>
                    <a:lstStyle/>
                    <a:p>
                      <a:pPr algn="l" fontAlgn="ctr"/>
                      <a:r>
                        <a:rPr lang="en-US" sz="1000" u="none" strike="noStrike">
                          <a:effectLst/>
                        </a:rPr>
                        <a:t>Time of Use</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solidFill>
                      <a:srgbClr val="3CDBC0"/>
                    </a:solidFill>
                  </a:tcPr>
                </a:tc>
                <a:tc>
                  <a:txBody>
                    <a:bodyPr/>
                    <a:lstStyle/>
                    <a:p>
                      <a:pPr algn="ctr" fontAlgn="ctr"/>
                      <a:r>
                        <a:rPr lang="en-US" sz="1000" u="none" strike="noStrike">
                          <a:effectLst/>
                        </a:rPr>
                        <a:t>5</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solidFill>
                      <a:srgbClr val="3CDBC0"/>
                    </a:solidFill>
                  </a:tcPr>
                </a:tc>
                <a:extLst>
                  <a:ext uri="{0D108BD9-81ED-4DB2-BD59-A6C34878D82A}">
                    <a16:rowId xmlns:a16="http://schemas.microsoft.com/office/drawing/2014/main" val="10015"/>
                  </a:ext>
                </a:extLst>
              </a:tr>
              <a:tr h="189914">
                <a:tc>
                  <a:txBody>
                    <a:bodyPr/>
                    <a:lstStyle/>
                    <a:p>
                      <a:pPr algn="l" fontAlgn="ctr"/>
                      <a:r>
                        <a:rPr lang="en-US" sz="1000" u="none" strike="noStrike">
                          <a:effectLst/>
                        </a:rPr>
                        <a:t>Wildfire Related Issue</a:t>
                      </a:r>
                      <a:endParaRPr lang="en-US" sz="1000" b="0" i="0" u="none" strike="noStrike">
                        <a:solidFill>
                          <a:srgbClr val="000000"/>
                        </a:solidFill>
                        <a:effectLst/>
                        <a:latin typeface="Cambria" panose="02040503050406030204" pitchFamily="18" charset="0"/>
                      </a:endParaRP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ctr" fontAlgn="ctr"/>
                      <a:r>
                        <a:rPr lang="en-US" sz="1000" u="none" strike="noStrike">
                          <a:effectLst/>
                        </a:rPr>
                        <a:t>0</a:t>
                      </a:r>
                      <a:endParaRPr lang="en-US" sz="1000" b="0" i="0" u="none" strike="noStrike">
                        <a:solidFill>
                          <a:srgbClr val="000000"/>
                        </a:solidFill>
                        <a:effectLst/>
                        <a:latin typeface="Cambria" panose="02040503050406030204" pitchFamily="18" charset="0"/>
                      </a:endParaRP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16"/>
                  </a:ext>
                </a:extLst>
              </a:tr>
              <a:tr h="189914">
                <a:tc>
                  <a:txBody>
                    <a:bodyPr/>
                    <a:lstStyle/>
                    <a:p>
                      <a:pPr algn="l" fontAlgn="ctr"/>
                      <a:r>
                        <a:rPr lang="en-US" sz="1000" b="1" i="0" u="none" strike="noStrike" dirty="0">
                          <a:solidFill>
                            <a:schemeClr val="bg1"/>
                          </a:solidFill>
                          <a:effectLst/>
                          <a:latin typeface="+mn-lt"/>
                        </a:rPr>
                        <a:t>Total</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664F"/>
                    </a:solidFill>
                  </a:tcPr>
                </a:tc>
                <a:tc>
                  <a:txBody>
                    <a:bodyPr/>
                    <a:lstStyle/>
                    <a:p>
                      <a:pPr algn="ctr" fontAlgn="ctr"/>
                      <a:r>
                        <a:rPr lang="en-US" sz="1000" b="1" i="0" u="none" strike="noStrike" dirty="0">
                          <a:solidFill>
                            <a:schemeClr val="bg1"/>
                          </a:solidFill>
                          <a:effectLst/>
                          <a:latin typeface="+mn-lt"/>
                        </a:rPr>
                        <a:t>161</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664F"/>
                    </a:solidFill>
                  </a:tcPr>
                </a:tc>
                <a:extLst>
                  <a:ext uri="{0D108BD9-81ED-4DB2-BD59-A6C34878D82A}">
                    <a16:rowId xmlns:a16="http://schemas.microsoft.com/office/drawing/2014/main" val="1001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13543714"/>
              </p:ext>
            </p:extLst>
          </p:nvPr>
        </p:nvGraphicFramePr>
        <p:xfrm>
          <a:off x="727137" y="2224823"/>
          <a:ext cx="3186802" cy="375285"/>
        </p:xfrm>
        <a:graphic>
          <a:graphicData uri="http://schemas.openxmlformats.org/drawingml/2006/table">
            <a:tbl>
              <a:tblPr firstRow="1" lastRow="1">
                <a:tableStyleId>{5C22544A-7EE6-4342-B048-85BDC9FD1C3A}</a:tableStyleId>
              </a:tblPr>
              <a:tblGrid>
                <a:gridCol w="2651964">
                  <a:extLst>
                    <a:ext uri="{9D8B030D-6E8A-4147-A177-3AD203B41FA5}">
                      <a16:colId xmlns:a16="http://schemas.microsoft.com/office/drawing/2014/main" val="20000"/>
                    </a:ext>
                  </a:extLst>
                </a:gridCol>
                <a:gridCol w="534838">
                  <a:extLst>
                    <a:ext uri="{9D8B030D-6E8A-4147-A177-3AD203B41FA5}">
                      <a16:colId xmlns:a16="http://schemas.microsoft.com/office/drawing/2014/main" val="20001"/>
                    </a:ext>
                  </a:extLst>
                </a:gridCol>
              </a:tblGrid>
              <a:tr h="178811">
                <a:tc>
                  <a:txBody>
                    <a:bodyPr/>
                    <a:lstStyle/>
                    <a:p>
                      <a:pPr algn="ctr" fontAlgn="ctr"/>
                      <a:r>
                        <a:rPr lang="en-US" sz="1200" b="1" i="0" u="none" strike="noStrike">
                          <a:solidFill>
                            <a:schemeClr val="bg1"/>
                          </a:solidFill>
                          <a:effectLst/>
                          <a:latin typeface="+mn-lt"/>
                        </a:rPr>
                        <a:t>Consumers provided with Consumer Education</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fontAlgn="ctr"/>
                      <a:r>
                        <a:rPr lang="en-US" sz="1000" b="1" i="0" u="none" strike="noStrike">
                          <a:solidFill>
                            <a:schemeClr val="bg1"/>
                          </a:solidFill>
                          <a:effectLst/>
                          <a:latin typeface="+mn-lt"/>
                        </a:rPr>
                        <a:t>5,348</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C795D5B7-DD58-4A48-8DBD-AAED66AFB63F}"/>
              </a:ext>
            </a:extLst>
          </p:cNvPr>
          <p:cNvSpPr txBox="1"/>
          <p:nvPr/>
        </p:nvSpPr>
        <p:spPr>
          <a:xfrm>
            <a:off x="636418" y="837429"/>
            <a:ext cx="3806448"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cs typeface="Segoe UI"/>
              </a:rPr>
              <a:t>According to the CHANGES Statistics Report for 2018 program year activity provided by Milestone Consultants on 2/21/2019, the following information was published and is specific to SCE. </a:t>
            </a:r>
          </a:p>
          <a:p>
            <a:endParaRPr lang="en-US" sz="1200" dirty="0">
              <a:cs typeface="Segoe UI"/>
            </a:endParaRPr>
          </a:p>
          <a:p>
            <a:r>
              <a:rPr lang="en-US" sz="1000" dirty="0">
                <a:cs typeface="Segoe UI"/>
              </a:rPr>
              <a:t>Note: Data provided by CHANGES vendor has not been verified by SCE.</a:t>
            </a:r>
          </a:p>
        </p:txBody>
      </p:sp>
    </p:spTree>
    <p:extLst>
      <p:ext uri="{BB962C8B-B14F-4D97-AF65-F5344CB8AC3E}">
        <p14:creationId xmlns:p14="http://schemas.microsoft.com/office/powerpoint/2010/main" val="2849665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 ESA Program</a:t>
            </a:r>
          </a:p>
        </p:txBody>
      </p:sp>
      <p:sp>
        <p:nvSpPr>
          <p:cNvPr id="4" name="Slide Number Placeholder 3"/>
          <p:cNvSpPr>
            <a:spLocks noGrp="1"/>
          </p:cNvSpPr>
          <p:nvPr>
            <p:ph type="sldNum" sz="quarter" idx="12"/>
          </p:nvPr>
        </p:nvSpPr>
        <p:spPr/>
        <p:txBody>
          <a:bodyPr/>
          <a:lstStyle/>
          <a:p>
            <a:fld id="{5E94BA17-8AE8-4651-9FD9-8589E5D42325}" type="slidenum">
              <a:rPr lang="en-US" smtClean="0"/>
              <a:t>6</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457200" y="16002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a:latin typeface="Verdana" pitchFamily="34" charset="0"/>
              <a:cs typeface="Verdana" pitchFamily="34" charset="0"/>
            </a:endParaRPr>
          </a:p>
        </p:txBody>
      </p:sp>
      <p:sp>
        <p:nvSpPr>
          <p:cNvPr id="5" name="TextBox 5"/>
          <p:cNvSpPr txBox="1">
            <a:spLocks noChangeArrowheads="1"/>
          </p:cNvSpPr>
          <p:nvPr/>
        </p:nvSpPr>
        <p:spPr bwMode="auto">
          <a:xfrm>
            <a:off x="576263" y="1293813"/>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solidFill>
                  <a:srgbClr val="000000"/>
                </a:solidFill>
                <a:latin typeface="+mn-lt"/>
              </a:rPr>
              <a:t>Number of Homes Treated, Program Expenditures</a:t>
            </a:r>
          </a:p>
          <a:p>
            <a:pPr algn="ctr" eaLnBrk="1" hangingPunct="1">
              <a:spcBef>
                <a:spcPct val="0"/>
              </a:spcBef>
              <a:buFontTx/>
              <a:buNone/>
            </a:pPr>
            <a:endParaRPr lang="en-US" altLang="en-US" sz="2000" b="1" dirty="0">
              <a:solidFill>
                <a:srgbClr val="000000"/>
              </a:solidFill>
              <a:latin typeface="+mn-lt"/>
            </a:endParaRPr>
          </a:p>
          <a:p>
            <a:pPr algn="ctr" eaLnBrk="1" hangingPunct="1">
              <a:spcBef>
                <a:spcPct val="0"/>
              </a:spcBef>
              <a:buFontTx/>
              <a:buNone/>
            </a:pPr>
            <a:r>
              <a:rPr lang="en-US" altLang="en-US" sz="2000" dirty="0">
                <a:solidFill>
                  <a:srgbClr val="000000"/>
                </a:solidFill>
                <a:latin typeface="+mn-lt"/>
              </a:rPr>
              <a:t>Program Year 2018 Activity</a:t>
            </a:r>
            <a:r>
              <a:rPr lang="en-US" altLang="en-US" sz="2000" baseline="30000" dirty="0">
                <a:solidFill>
                  <a:srgbClr val="000000"/>
                </a:solidFill>
                <a:latin typeface="+mn-lt"/>
              </a:rPr>
              <a:t>1</a:t>
            </a:r>
          </a:p>
        </p:txBody>
      </p:sp>
      <p:graphicFrame>
        <p:nvGraphicFramePr>
          <p:cNvPr id="6" name="Table 5"/>
          <p:cNvGraphicFramePr>
            <a:graphicFrameLocks noGrp="1"/>
          </p:cNvGraphicFramePr>
          <p:nvPr>
            <p:extLst>
              <p:ext uri="{D42A27DB-BD31-4B8C-83A1-F6EECF244321}">
                <p14:modId xmlns:p14="http://schemas.microsoft.com/office/powerpoint/2010/main" val="2429050442"/>
              </p:ext>
            </p:extLst>
          </p:nvPr>
        </p:nvGraphicFramePr>
        <p:xfrm>
          <a:off x="576263" y="2778716"/>
          <a:ext cx="7411547" cy="1748263"/>
        </p:xfrm>
        <a:graphic>
          <a:graphicData uri="http://schemas.openxmlformats.org/drawingml/2006/table">
            <a:tbl>
              <a:tblPr firstRow="1" bandRow="1">
                <a:tableStyleId>{5C22544A-7EE6-4342-B048-85BDC9FD1C3A}</a:tableStyleId>
              </a:tblPr>
              <a:tblGrid>
                <a:gridCol w="723625">
                  <a:extLst>
                    <a:ext uri="{9D8B030D-6E8A-4147-A177-3AD203B41FA5}">
                      <a16:colId xmlns:a16="http://schemas.microsoft.com/office/drawing/2014/main" val="3701021367"/>
                    </a:ext>
                  </a:extLst>
                </a:gridCol>
                <a:gridCol w="1320957">
                  <a:extLst>
                    <a:ext uri="{9D8B030D-6E8A-4147-A177-3AD203B41FA5}">
                      <a16:colId xmlns:a16="http://schemas.microsoft.com/office/drawing/2014/main" val="20000"/>
                    </a:ext>
                  </a:extLst>
                </a:gridCol>
                <a:gridCol w="1031465">
                  <a:extLst>
                    <a:ext uri="{9D8B030D-6E8A-4147-A177-3AD203B41FA5}">
                      <a16:colId xmlns:a16="http://schemas.microsoft.com/office/drawing/2014/main" val="20001"/>
                    </a:ext>
                  </a:extLst>
                </a:gridCol>
                <a:gridCol w="756518">
                  <a:extLst>
                    <a:ext uri="{9D8B030D-6E8A-4147-A177-3AD203B41FA5}">
                      <a16:colId xmlns:a16="http://schemas.microsoft.com/office/drawing/2014/main" val="20002"/>
                    </a:ext>
                  </a:extLst>
                </a:gridCol>
                <a:gridCol w="1145444">
                  <a:extLst>
                    <a:ext uri="{9D8B030D-6E8A-4147-A177-3AD203B41FA5}">
                      <a16:colId xmlns:a16="http://schemas.microsoft.com/office/drawing/2014/main" val="20003"/>
                    </a:ext>
                  </a:extLst>
                </a:gridCol>
                <a:gridCol w="1293057">
                  <a:extLst>
                    <a:ext uri="{9D8B030D-6E8A-4147-A177-3AD203B41FA5}">
                      <a16:colId xmlns:a16="http://schemas.microsoft.com/office/drawing/2014/main" val="20004"/>
                    </a:ext>
                  </a:extLst>
                </a:gridCol>
                <a:gridCol w="1140481">
                  <a:extLst>
                    <a:ext uri="{9D8B030D-6E8A-4147-A177-3AD203B41FA5}">
                      <a16:colId xmlns:a16="http://schemas.microsoft.com/office/drawing/2014/main" val="20005"/>
                    </a:ext>
                  </a:extLst>
                </a:gridCol>
              </a:tblGrid>
              <a:tr h="488220">
                <a:tc>
                  <a:txBody>
                    <a:bodyPr/>
                    <a:lstStyle/>
                    <a:p>
                      <a:pPr lvl="0" algn="ctr">
                        <a:buNone/>
                      </a:pPr>
                      <a:endParaRPr lang="en-US" sz="1400" b="1" dirty="0"/>
                    </a:p>
                  </a:txBody>
                  <a:tcPr marT="45742" marB="45742" anchor="ctr">
                    <a:solidFill>
                      <a:srgbClr val="00664F"/>
                    </a:solidFill>
                  </a:tcPr>
                </a:tc>
                <a:tc>
                  <a:txBody>
                    <a:bodyPr/>
                    <a:lstStyle/>
                    <a:p>
                      <a:pPr algn="ctr"/>
                      <a:r>
                        <a:rPr lang="en-US" sz="1400" b="1"/>
                        <a:t>Home Treated Goal</a:t>
                      </a:r>
                      <a:endParaRPr lang="en-US" sz="1400" b="1">
                        <a:solidFill>
                          <a:srgbClr val="7030A0"/>
                        </a:solidFill>
                      </a:endParaRPr>
                    </a:p>
                  </a:txBody>
                  <a:tcPr marT="45742" marB="45742" anchor="ctr">
                    <a:solidFill>
                      <a:srgbClr val="00664F"/>
                    </a:solidFill>
                  </a:tcPr>
                </a:tc>
                <a:tc>
                  <a:txBody>
                    <a:bodyPr/>
                    <a:lstStyle/>
                    <a:p>
                      <a:pPr algn="ctr"/>
                      <a:r>
                        <a:rPr lang="en-US" sz="1400" b="1"/>
                        <a:t>Homes Treated</a:t>
                      </a:r>
                    </a:p>
                  </a:txBody>
                  <a:tcPr marT="45742" marB="45742" anchor="ctr">
                    <a:solidFill>
                      <a:srgbClr val="00664F"/>
                    </a:solidFill>
                  </a:tcPr>
                </a:tc>
                <a:tc>
                  <a:txBody>
                    <a:bodyPr/>
                    <a:lstStyle/>
                    <a:p>
                      <a:pPr algn="ctr"/>
                      <a:r>
                        <a:rPr lang="en-US" sz="1400" b="1" baseline="0"/>
                        <a:t> % of Goal</a:t>
                      </a:r>
                      <a:endParaRPr lang="en-US" sz="1400" b="1"/>
                    </a:p>
                  </a:txBody>
                  <a:tcPr marT="45742" marB="45742" anchor="ctr">
                    <a:solidFill>
                      <a:srgbClr val="00664F"/>
                    </a:solidFill>
                  </a:tcPr>
                </a:tc>
                <a:tc>
                  <a:txBody>
                    <a:bodyPr/>
                    <a:lstStyle/>
                    <a:p>
                      <a:pPr algn="ctr"/>
                      <a:r>
                        <a:rPr lang="en-US" sz="1400" b="1"/>
                        <a:t>Authorized Budget</a:t>
                      </a:r>
                    </a:p>
                  </a:txBody>
                  <a:tcPr marT="45742" marB="45742" anchor="ctr">
                    <a:solidFill>
                      <a:srgbClr val="00664F"/>
                    </a:solidFill>
                  </a:tcPr>
                </a:tc>
                <a:tc>
                  <a:txBody>
                    <a:bodyPr/>
                    <a:lstStyle/>
                    <a:p>
                      <a:pPr algn="ctr"/>
                      <a:r>
                        <a:rPr lang="en-US" sz="1400" b="1"/>
                        <a:t>Expenditures</a:t>
                      </a:r>
                    </a:p>
                  </a:txBody>
                  <a:tcPr marT="45742" marB="45742" anchor="ctr">
                    <a:solidFill>
                      <a:srgbClr val="00664F"/>
                    </a:solidFill>
                  </a:tcPr>
                </a:tc>
                <a:tc>
                  <a:txBody>
                    <a:bodyPr/>
                    <a:lstStyle/>
                    <a:p>
                      <a:pPr algn="ctr"/>
                      <a:r>
                        <a:rPr lang="en-US" sz="1400" b="1"/>
                        <a:t>% of Authorized</a:t>
                      </a:r>
                      <a:endParaRPr lang="en-US" sz="1400" b="1">
                        <a:solidFill>
                          <a:schemeClr val="bg1"/>
                        </a:solidFill>
                      </a:endParaRPr>
                    </a:p>
                  </a:txBody>
                  <a:tcPr marT="45742" marB="45742" anchor="ctr">
                    <a:solidFill>
                      <a:srgbClr val="00664F"/>
                    </a:solidFill>
                  </a:tcPr>
                </a:tc>
                <a:extLst>
                  <a:ext uri="{0D108BD9-81ED-4DB2-BD59-A6C34878D82A}">
                    <a16:rowId xmlns:a16="http://schemas.microsoft.com/office/drawing/2014/main" val="10000"/>
                  </a:ext>
                </a:extLst>
              </a:tr>
              <a:tr h="307515">
                <a:tc>
                  <a:txBody>
                    <a:bodyPr/>
                    <a:lstStyle/>
                    <a:p>
                      <a:pPr lvl="0" algn="ctr">
                        <a:buNone/>
                      </a:pPr>
                      <a:r>
                        <a:rPr lang="en-US" sz="1400">
                          <a:solidFill>
                            <a:schemeClr val="tx1"/>
                          </a:solidFill>
                        </a:rPr>
                        <a:t>2018</a:t>
                      </a:r>
                    </a:p>
                  </a:txBody>
                  <a:tcPr marT="45745" marB="45745" anchor="ctr">
                    <a:solidFill>
                      <a:srgbClr val="3CDBC0"/>
                    </a:solidFill>
                  </a:tcPr>
                </a:tc>
                <a:tc>
                  <a:txBody>
                    <a:bodyPr/>
                    <a:lstStyle/>
                    <a:p>
                      <a:pPr algn="ctr"/>
                      <a:r>
                        <a:rPr lang="en-US" sz="1400">
                          <a:solidFill>
                            <a:schemeClr val="tx1"/>
                          </a:solidFill>
                        </a:rPr>
                        <a:t>93,251</a:t>
                      </a:r>
                    </a:p>
                  </a:txBody>
                  <a:tcPr marT="45745" marB="45745" anchor="ctr">
                    <a:solidFill>
                      <a:srgbClr val="3CDB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a:solidFill>
                            <a:schemeClr val="tx1"/>
                          </a:solidFill>
                          <a:latin typeface="+mn-lt"/>
                          <a:ea typeface="+mn-ea"/>
                          <a:cs typeface="+mn-cs"/>
                        </a:rPr>
                        <a:t>82,574</a:t>
                      </a:r>
                      <a:endParaRPr lang="en-US" sz="1400" u="none" strike="noStrike" kern="1200">
                        <a:solidFill>
                          <a:schemeClr val="tx1"/>
                        </a:solidFill>
                        <a:effectLst/>
                        <a:latin typeface="+mn-lt"/>
                        <a:ea typeface="+mn-ea"/>
                        <a:cs typeface="+mn-cs"/>
                      </a:endParaRPr>
                    </a:p>
                  </a:txBody>
                  <a:tcPr marT="45732" marB="45732" anchor="ctr">
                    <a:solidFill>
                      <a:srgbClr val="3CDBC0"/>
                    </a:solidFill>
                  </a:tcPr>
                </a:tc>
                <a:tc>
                  <a:txBody>
                    <a:bodyPr/>
                    <a:lstStyle/>
                    <a:p>
                      <a:pPr algn="ctr" fontAlgn="b"/>
                      <a:r>
                        <a:rPr lang="en-US" sz="1400" b="0" i="0" u="none" strike="noStrike">
                          <a:solidFill>
                            <a:schemeClr val="tx1"/>
                          </a:solidFill>
                          <a:latin typeface="+mn-lt"/>
                        </a:rPr>
                        <a:t>88.6%</a:t>
                      </a:r>
                      <a:endParaRPr lang="en-US" sz="1400" b="0" i="0" u="none" strike="noStrike">
                        <a:solidFill>
                          <a:schemeClr val="tx1"/>
                        </a:solidFill>
                        <a:effectLst/>
                        <a:latin typeface="+mn-lt"/>
                      </a:endParaRPr>
                    </a:p>
                  </a:txBody>
                  <a:tcPr marT="45732" marB="45732" anchor="ctr">
                    <a:solidFill>
                      <a:srgbClr val="3CDBC0"/>
                    </a:solidFill>
                  </a:tcPr>
                </a:tc>
                <a:tc>
                  <a:txBody>
                    <a:bodyPr/>
                    <a:lstStyle/>
                    <a:p>
                      <a:pPr algn="ctr"/>
                      <a:r>
                        <a:rPr lang="en-US" sz="1400" b="0" i="0">
                          <a:solidFill>
                            <a:schemeClr val="tx1"/>
                          </a:solidFill>
                          <a:latin typeface="+mn-lt"/>
                        </a:rPr>
                        <a:t>$79,106,455</a:t>
                      </a:r>
                    </a:p>
                  </a:txBody>
                  <a:tcPr marT="45732" marB="45732" anchor="ctr">
                    <a:solidFill>
                      <a:srgbClr val="3CDBC0"/>
                    </a:solidFill>
                  </a:tcPr>
                </a:tc>
                <a:tc>
                  <a:txBody>
                    <a:bodyPr/>
                    <a:lstStyle/>
                    <a:p>
                      <a:pPr algn="ctr"/>
                      <a:r>
                        <a:rPr lang="en-US" sz="1400" b="0" i="0">
                          <a:solidFill>
                            <a:schemeClr val="tx1"/>
                          </a:solidFill>
                          <a:latin typeface="+mn-lt"/>
                        </a:rPr>
                        <a:t>$63,354,132</a:t>
                      </a:r>
                    </a:p>
                  </a:txBody>
                  <a:tcPr marT="45732" marB="45732" anchor="ctr">
                    <a:solidFill>
                      <a:srgbClr val="3CDBC0"/>
                    </a:solidFill>
                  </a:tcPr>
                </a:tc>
                <a:tc>
                  <a:txBody>
                    <a:bodyPr/>
                    <a:lstStyle/>
                    <a:p>
                      <a:pPr algn="ctr"/>
                      <a:r>
                        <a:rPr lang="en-US" sz="1400" b="0" i="0">
                          <a:solidFill>
                            <a:schemeClr val="tx1"/>
                          </a:solidFill>
                          <a:latin typeface="+mn-lt"/>
                        </a:rPr>
                        <a:t>84%</a:t>
                      </a:r>
                    </a:p>
                  </a:txBody>
                  <a:tcPr marT="45732" marB="45732" anchor="ctr">
                    <a:solidFill>
                      <a:srgbClr val="3CDBC0"/>
                    </a:solidFill>
                  </a:tcPr>
                </a:tc>
                <a:extLst>
                  <a:ext uri="{0D108BD9-81ED-4DB2-BD59-A6C34878D82A}">
                    <a16:rowId xmlns:a16="http://schemas.microsoft.com/office/drawing/2014/main" val="10001"/>
                  </a:ext>
                </a:extLst>
              </a:tr>
              <a:tr h="307514">
                <a:tc>
                  <a:txBody>
                    <a:bodyPr/>
                    <a:lstStyle/>
                    <a:p>
                      <a:pPr lvl="0" algn="ctr">
                        <a:buNone/>
                      </a:pPr>
                      <a:r>
                        <a:rPr lang="en-US" sz="1400">
                          <a:solidFill>
                            <a:schemeClr val="tx1"/>
                          </a:solidFill>
                        </a:rPr>
                        <a:t>2017</a:t>
                      </a:r>
                    </a:p>
                  </a:txBody>
                  <a:tcPr marT="45745" marB="45745" anchor="ctr">
                    <a:solidFill>
                      <a:srgbClr val="3CDBC0"/>
                    </a:solidFill>
                  </a:tcPr>
                </a:tc>
                <a:tc>
                  <a:txBody>
                    <a:bodyPr/>
                    <a:lstStyle/>
                    <a:p>
                      <a:pPr lvl="0" algn="ctr">
                        <a:buNone/>
                      </a:pPr>
                      <a:r>
                        <a:rPr lang="en-US" sz="1400">
                          <a:solidFill>
                            <a:schemeClr val="tx1"/>
                          </a:solidFill>
                        </a:rPr>
                        <a:t>54,509</a:t>
                      </a:r>
                    </a:p>
                  </a:txBody>
                  <a:tcPr marT="45745" marB="45745" anchor="ctr">
                    <a:solidFill>
                      <a:srgbClr val="3CDBC0"/>
                    </a:solidFill>
                  </a:tcPr>
                </a:tc>
                <a:tc>
                  <a:txBody>
                    <a:bodyPr/>
                    <a:lstStyle/>
                    <a:p>
                      <a:pPr marL="0" lvl="0" indent="0" algn="ctr" defTabSz="914400" eaLnBrk="1" fontAlgn="b" latinLnBrk="0" hangingPunct="1">
                        <a:lnSpc>
                          <a:spcPct val="100000"/>
                        </a:lnSpc>
                        <a:spcBef>
                          <a:spcPts val="0"/>
                        </a:spcBef>
                        <a:spcAft>
                          <a:spcPts val="0"/>
                        </a:spcAft>
                        <a:buClrTx/>
                        <a:buSzTx/>
                        <a:buNone/>
                        <a:tabLst/>
                        <a:defRPr/>
                      </a:pPr>
                      <a:r>
                        <a:rPr lang="en-US" sz="1400" u="none" strike="noStrike" kern="1200">
                          <a:solidFill>
                            <a:schemeClr val="tx1"/>
                          </a:solidFill>
                          <a:latin typeface="+mn-lt"/>
                          <a:ea typeface="+mn-ea"/>
                          <a:cs typeface="+mn-cs"/>
                        </a:rPr>
                        <a:t>80,333</a:t>
                      </a:r>
                      <a:endParaRPr lang="en-US" sz="1400" u="none" strike="noStrike" kern="1200">
                        <a:solidFill>
                          <a:schemeClr val="tx1"/>
                        </a:solidFill>
                        <a:effectLst/>
                        <a:latin typeface="+mn-lt"/>
                        <a:ea typeface="+mn-ea"/>
                        <a:cs typeface="+mn-cs"/>
                      </a:endParaRPr>
                    </a:p>
                  </a:txBody>
                  <a:tcPr marT="45732" marB="45732" anchor="ctr">
                    <a:solidFill>
                      <a:srgbClr val="3CDBC0"/>
                    </a:solidFill>
                  </a:tcPr>
                </a:tc>
                <a:tc>
                  <a:txBody>
                    <a:bodyPr/>
                    <a:lstStyle/>
                    <a:p>
                      <a:pPr lvl="0" algn="ctr" fontAlgn="b">
                        <a:buNone/>
                      </a:pPr>
                      <a:r>
                        <a:rPr lang="en-US" sz="1400" b="0" i="0" u="none" strike="noStrike">
                          <a:solidFill>
                            <a:schemeClr val="tx1"/>
                          </a:solidFill>
                          <a:latin typeface="+mn-lt"/>
                        </a:rPr>
                        <a:t>147%</a:t>
                      </a:r>
                      <a:endParaRPr lang="en-US" sz="1400" b="0" i="0" u="none" strike="noStrike">
                        <a:solidFill>
                          <a:schemeClr val="tx1"/>
                        </a:solidFill>
                        <a:effectLst/>
                        <a:latin typeface="+mn-lt"/>
                      </a:endParaRPr>
                    </a:p>
                  </a:txBody>
                  <a:tcPr marT="45732" marB="45732" anchor="ctr">
                    <a:solidFill>
                      <a:srgbClr val="3CDBC0"/>
                    </a:solidFill>
                  </a:tcPr>
                </a:tc>
                <a:tc>
                  <a:txBody>
                    <a:bodyPr/>
                    <a:lstStyle/>
                    <a:p>
                      <a:pPr lvl="0" algn="ctr">
                        <a:buNone/>
                      </a:pPr>
                      <a:r>
                        <a:rPr lang="en-US" sz="1400" b="0" i="0">
                          <a:solidFill>
                            <a:schemeClr val="tx1"/>
                          </a:solidFill>
                          <a:latin typeface="+mn-lt"/>
                        </a:rPr>
                        <a:t>$70,740,828</a:t>
                      </a:r>
                    </a:p>
                  </a:txBody>
                  <a:tcPr marT="45732" marB="45732" anchor="ctr">
                    <a:solidFill>
                      <a:srgbClr val="3CDBC0"/>
                    </a:solidFill>
                  </a:tcPr>
                </a:tc>
                <a:tc>
                  <a:txBody>
                    <a:bodyPr/>
                    <a:lstStyle/>
                    <a:p>
                      <a:pPr lvl="0" algn="ctr">
                        <a:buNone/>
                      </a:pPr>
                      <a:r>
                        <a:rPr lang="en-US" sz="1400" b="0" i="0">
                          <a:solidFill>
                            <a:schemeClr val="tx1"/>
                          </a:solidFill>
                          <a:latin typeface="+mn-lt"/>
                        </a:rPr>
                        <a:t>$61,120,956</a:t>
                      </a:r>
                    </a:p>
                  </a:txBody>
                  <a:tcPr marT="45732" marB="45732" anchor="ctr">
                    <a:solidFill>
                      <a:srgbClr val="3CDBC0"/>
                    </a:solidFill>
                  </a:tcPr>
                </a:tc>
                <a:tc>
                  <a:txBody>
                    <a:bodyPr/>
                    <a:lstStyle/>
                    <a:p>
                      <a:pPr lvl="0" algn="ctr">
                        <a:buNone/>
                      </a:pPr>
                      <a:r>
                        <a:rPr lang="en-US" sz="1400" b="0" i="0">
                          <a:solidFill>
                            <a:schemeClr val="tx1"/>
                          </a:solidFill>
                          <a:latin typeface="+mn-lt"/>
                        </a:rPr>
                        <a:t>86%</a:t>
                      </a:r>
                    </a:p>
                  </a:txBody>
                  <a:tcPr marT="45732" marB="45732" anchor="ctr">
                    <a:solidFill>
                      <a:srgbClr val="3CDBC0"/>
                    </a:solidFill>
                  </a:tcPr>
                </a:tc>
                <a:extLst>
                  <a:ext uri="{0D108BD9-81ED-4DB2-BD59-A6C34878D82A}">
                    <a16:rowId xmlns:a16="http://schemas.microsoft.com/office/drawing/2014/main" val="2203915209"/>
                  </a:ext>
                </a:extLst>
              </a:tr>
              <a:tr h="307515">
                <a:tc>
                  <a:txBody>
                    <a:bodyPr/>
                    <a:lstStyle/>
                    <a:p>
                      <a:pPr lvl="0">
                        <a:buNone/>
                      </a:pPr>
                      <a:endParaRPr lang="en-US" sz="1400"/>
                    </a:p>
                  </a:txBody>
                  <a:tcPr marT="45745" marB="45745" anchor="ctr">
                    <a:noFill/>
                  </a:tcPr>
                </a:tc>
                <a:tc>
                  <a:txBody>
                    <a:bodyPr/>
                    <a:lstStyle/>
                    <a:p>
                      <a:endParaRPr lang="en-US" sz="1400"/>
                    </a:p>
                  </a:txBody>
                  <a:tcPr marT="45745" marB="45745" anchor="c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0" i="0" u="none" strike="noStrike">
                        <a:solidFill>
                          <a:schemeClr val="tx1"/>
                        </a:solidFill>
                        <a:effectLst/>
                        <a:latin typeface="+mn-lt"/>
                      </a:endParaRPr>
                    </a:p>
                  </a:txBody>
                  <a:tcPr marL="91426" marR="91426" marT="45748" marB="45748" anchor="ctr">
                    <a:noFill/>
                  </a:tcPr>
                </a:tc>
                <a:tc>
                  <a:txBody>
                    <a:bodyPr/>
                    <a:lstStyle/>
                    <a:p>
                      <a:pPr algn="ctr" fontAlgn="b"/>
                      <a:endParaRPr lang="en-US" sz="1400" b="0" i="0" u="none" strike="noStrike">
                        <a:solidFill>
                          <a:schemeClr val="tx1"/>
                        </a:solidFill>
                        <a:effectLst/>
                        <a:latin typeface="+mn-lt"/>
                      </a:endParaRPr>
                    </a:p>
                  </a:txBody>
                  <a:tcPr marL="91426" marR="91426" marT="45748" marB="45748" anchor="ctr">
                    <a:noFill/>
                  </a:tcPr>
                </a:tc>
                <a:tc>
                  <a:txBody>
                    <a:bodyPr/>
                    <a:lstStyle/>
                    <a:p>
                      <a:pPr algn="ctr"/>
                      <a:endParaRPr lang="en-US" sz="1400" b="0" i="0">
                        <a:solidFill>
                          <a:schemeClr val="tx1"/>
                        </a:solidFill>
                        <a:latin typeface="+mn-lt"/>
                      </a:endParaRPr>
                    </a:p>
                  </a:txBody>
                  <a:tcPr marL="91426" marR="91426" marT="45748" marB="45748" anchor="ctr">
                    <a:noFill/>
                  </a:tcPr>
                </a:tc>
                <a:tc>
                  <a:txBody>
                    <a:bodyPr/>
                    <a:lstStyle/>
                    <a:p>
                      <a:pPr algn="ctr"/>
                      <a:endParaRPr lang="en-US" sz="1400" b="0" i="0">
                        <a:solidFill>
                          <a:schemeClr val="tx1"/>
                        </a:solidFill>
                        <a:latin typeface="+mn-lt"/>
                      </a:endParaRPr>
                    </a:p>
                  </a:txBody>
                  <a:tcPr marL="91426" marR="91426" marT="45748" marB="45748" anchor="ctr">
                    <a:noFill/>
                  </a:tcPr>
                </a:tc>
                <a:tc>
                  <a:txBody>
                    <a:bodyPr/>
                    <a:lstStyle/>
                    <a:p>
                      <a:pPr algn="ctr"/>
                      <a:endParaRPr lang="en-US" sz="1400" b="0" i="0">
                        <a:solidFill>
                          <a:schemeClr val="tx1"/>
                        </a:solidFill>
                        <a:latin typeface="+mn-lt"/>
                      </a:endParaRPr>
                    </a:p>
                  </a:txBody>
                  <a:tcPr marL="91426" marR="91426" marT="45748" marB="45748" anchor="ctr">
                    <a:noFill/>
                  </a:tcPr>
                </a:tc>
                <a:extLst>
                  <a:ext uri="{0D108BD9-81ED-4DB2-BD59-A6C34878D82A}">
                    <a16:rowId xmlns:a16="http://schemas.microsoft.com/office/drawing/2014/main" val="10003"/>
                  </a:ext>
                </a:extLst>
              </a:tr>
              <a:tr h="307515">
                <a:tc gridSpan="7">
                  <a:txBody>
                    <a:bodyPr/>
                    <a:lstStyle/>
                    <a:p>
                      <a:pPr marL="0" marR="0" lvl="0" indent="0" algn="l" rtl="0">
                        <a:lnSpc>
                          <a:spcPct val="100000"/>
                        </a:lnSpc>
                        <a:spcBef>
                          <a:spcPts val="0"/>
                        </a:spcBef>
                        <a:spcAft>
                          <a:spcPts val="0"/>
                        </a:spcAft>
                        <a:buFontTx/>
                        <a:buNone/>
                      </a:pPr>
                      <a:r>
                        <a:rPr lang="en-US" sz="1200" baseline="30000" dirty="0">
                          <a:solidFill>
                            <a:schemeClr val="tx1"/>
                          </a:solidFill>
                        </a:rPr>
                        <a:t>1</a:t>
                      </a:r>
                      <a:r>
                        <a:rPr lang="en-US" sz="1200" dirty="0">
                          <a:solidFill>
                            <a:schemeClr val="tx1"/>
                          </a:solidFill>
                        </a:rPr>
                        <a:t> 2018 YE data is preliminary and is subject to change in May 1 Annual Report. </a:t>
                      </a:r>
                      <a:endParaRPr lang="en-US" dirty="0"/>
                    </a:p>
                  </a:txBody>
                  <a:tcPr marT="45745" marB="45745" anchor="ctr">
                    <a:solidFill>
                      <a:srgbClr val="3CDBC0"/>
                    </a:solidFill>
                  </a:tcPr>
                </a:tc>
                <a:tc hMerge="1">
                  <a:txBody>
                    <a:bodyPr/>
                    <a:lstStyle/>
                    <a:p>
                      <a:endParaRPr lang="en-US" sz="1200">
                        <a:solidFill>
                          <a:schemeClr val="tx1"/>
                        </a:solidFill>
                      </a:endParaRPr>
                    </a:p>
                  </a:txBody>
                  <a:tcPr marT="45745" marB="45745" anchor="ctr">
                    <a:solidFill>
                      <a:srgbClr val="3CDBC0"/>
                    </a:solidFill>
                  </a:tcPr>
                </a:tc>
                <a:tc hMerge="1">
                  <a:txBody>
                    <a:bodyPr/>
                    <a:lstStyle/>
                    <a:p>
                      <a:pPr marL="0" marR="0" indent="0" algn="r" defTabSz="914400" rtl="0" eaLnBrk="1" fontAlgn="b" latinLnBrk="0" hangingPunct="1">
                        <a:lnSpc>
                          <a:spcPct val="100000"/>
                        </a:lnSpc>
                        <a:spcBef>
                          <a:spcPts val="0"/>
                        </a:spcBef>
                        <a:spcAft>
                          <a:spcPts val="0"/>
                        </a:spcAft>
                        <a:buClrTx/>
                        <a:buSzTx/>
                        <a:buFontTx/>
                        <a:buNone/>
                        <a:tabLst/>
                        <a:defRPr/>
                      </a:pPr>
                      <a:endParaRPr lang="en-US" sz="1400" b="0" i="0" u="none" strike="noStrike">
                        <a:solidFill>
                          <a:schemeClr val="tx1"/>
                        </a:solidFill>
                        <a:effectLst/>
                        <a:latin typeface="+mn-lt"/>
                      </a:endParaRPr>
                    </a:p>
                  </a:txBody>
                  <a:tcPr marL="91426" marR="91426" marT="45736" marB="45736" anchor="ctr"/>
                </a:tc>
                <a:tc hMerge="1">
                  <a:txBody>
                    <a:bodyPr/>
                    <a:lstStyle/>
                    <a:p>
                      <a:pPr algn="r" fontAlgn="b"/>
                      <a:endParaRPr lang="en-US" sz="1400" b="0" i="0" u="none" strike="noStrike">
                        <a:solidFill>
                          <a:schemeClr val="tx1"/>
                        </a:solidFill>
                        <a:effectLst/>
                        <a:latin typeface="+mn-lt"/>
                      </a:endParaRPr>
                    </a:p>
                  </a:txBody>
                  <a:tcPr marL="91426" marR="91426" marT="45736" marB="45736" anchor="ctr"/>
                </a:tc>
                <a:tc hMerge="1">
                  <a:txBody>
                    <a:bodyPr/>
                    <a:lstStyle/>
                    <a:p>
                      <a:pPr algn="r"/>
                      <a:endParaRPr lang="en-US" sz="1400" b="0" i="0">
                        <a:solidFill>
                          <a:schemeClr val="tx1"/>
                        </a:solidFill>
                        <a:latin typeface="+mn-lt"/>
                      </a:endParaRPr>
                    </a:p>
                  </a:txBody>
                  <a:tcPr marL="91426" marR="91426" marT="45736" marB="45736" anchor="ctr"/>
                </a:tc>
                <a:tc hMerge="1">
                  <a:txBody>
                    <a:bodyPr/>
                    <a:lstStyle/>
                    <a:p>
                      <a:pPr algn="r"/>
                      <a:endParaRPr lang="en-US" sz="1400" b="0" i="0">
                        <a:solidFill>
                          <a:schemeClr val="tx1"/>
                        </a:solidFill>
                        <a:latin typeface="+mn-lt"/>
                      </a:endParaRPr>
                    </a:p>
                  </a:txBody>
                  <a:tcPr marL="91426" marR="91426" marT="45736" marB="45736" anchor="ctr"/>
                </a:tc>
                <a:tc hMerge="1">
                  <a:txBody>
                    <a:bodyPr/>
                    <a:lstStyle/>
                    <a:p>
                      <a:pPr algn="r"/>
                      <a:endParaRPr lang="en-US" sz="1400" b="0" i="0">
                        <a:solidFill>
                          <a:schemeClr val="tx1"/>
                        </a:solidFill>
                        <a:latin typeface="+mn-lt"/>
                      </a:endParaRPr>
                    </a:p>
                  </a:txBody>
                  <a:tcPr marL="91426" marR="91426" marT="45736" marB="45736"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5449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 ESA Program</a:t>
            </a:r>
          </a:p>
        </p:txBody>
      </p:sp>
      <p:sp>
        <p:nvSpPr>
          <p:cNvPr id="4" name="Slide Number Placeholder 3"/>
          <p:cNvSpPr>
            <a:spLocks noGrp="1"/>
          </p:cNvSpPr>
          <p:nvPr>
            <p:ph type="sldNum" sz="quarter" idx="12"/>
          </p:nvPr>
        </p:nvSpPr>
        <p:spPr/>
        <p:txBody>
          <a:bodyPr/>
          <a:lstStyle/>
          <a:p>
            <a:fld id="{5E94BA17-8AE8-4651-9FD9-8589E5D42325}" type="slidenum">
              <a:rPr lang="en-US" smtClean="0"/>
              <a:t>7</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457200" y="16002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a:latin typeface="Verdana" pitchFamily="34" charset="0"/>
              <a:cs typeface="Verdana" pitchFamily="34" charset="0"/>
            </a:endParaRPr>
          </a:p>
        </p:txBody>
      </p:sp>
      <p:sp>
        <p:nvSpPr>
          <p:cNvPr id="8" name="TextBox 5"/>
          <p:cNvSpPr txBox="1">
            <a:spLocks noChangeArrowheads="1"/>
          </p:cNvSpPr>
          <p:nvPr/>
        </p:nvSpPr>
        <p:spPr bwMode="auto">
          <a:xfrm>
            <a:off x="576263" y="1293813"/>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dirty="0">
                <a:solidFill>
                  <a:srgbClr val="000000"/>
                </a:solidFill>
                <a:latin typeface="+mn-lt"/>
                <a:cs typeface="Arial"/>
              </a:rPr>
              <a:t>Energy Savings</a:t>
            </a:r>
          </a:p>
          <a:p>
            <a:pPr algn="ctr" eaLnBrk="1" hangingPunct="1">
              <a:spcBef>
                <a:spcPct val="0"/>
              </a:spcBef>
              <a:buFontTx/>
              <a:buNone/>
            </a:pPr>
            <a:endParaRPr lang="en-US" altLang="en-US" sz="2000" dirty="0">
              <a:solidFill>
                <a:srgbClr val="000000"/>
              </a:solidFill>
              <a:latin typeface="+mn-lt"/>
            </a:endParaRPr>
          </a:p>
          <a:p>
            <a:pPr algn="ctr" eaLnBrk="1" hangingPunct="1">
              <a:spcBef>
                <a:spcPct val="0"/>
              </a:spcBef>
              <a:buFontTx/>
              <a:buNone/>
            </a:pPr>
            <a:r>
              <a:rPr lang="en-US" altLang="en-US" sz="2000" dirty="0">
                <a:solidFill>
                  <a:srgbClr val="000000"/>
                </a:solidFill>
                <a:latin typeface="+mn-lt"/>
                <a:cs typeface="Arial"/>
              </a:rPr>
              <a:t>Program Year 2018 Activity</a:t>
            </a:r>
            <a:r>
              <a:rPr lang="en-US" altLang="en-US" sz="2000" baseline="30000" dirty="0">
                <a:solidFill>
                  <a:srgbClr val="000000"/>
                </a:solidFill>
                <a:latin typeface="+mn-lt"/>
                <a:cs typeface="Arial"/>
              </a:rPr>
              <a:t>1</a:t>
            </a:r>
          </a:p>
        </p:txBody>
      </p:sp>
      <p:graphicFrame>
        <p:nvGraphicFramePr>
          <p:cNvPr id="9" name="Table 8"/>
          <p:cNvGraphicFramePr>
            <a:graphicFrameLocks noGrp="1"/>
          </p:cNvGraphicFramePr>
          <p:nvPr>
            <p:extLst>
              <p:ext uri="{D42A27DB-BD31-4B8C-83A1-F6EECF244321}">
                <p14:modId xmlns:p14="http://schemas.microsoft.com/office/powerpoint/2010/main" val="376569704"/>
              </p:ext>
            </p:extLst>
          </p:nvPr>
        </p:nvGraphicFramePr>
        <p:xfrm>
          <a:off x="1066800" y="2819400"/>
          <a:ext cx="6781798" cy="2070533"/>
        </p:xfrm>
        <a:graphic>
          <a:graphicData uri="http://schemas.openxmlformats.org/drawingml/2006/table">
            <a:tbl>
              <a:tblPr firstRow="1" bandRow="1">
                <a:tableStyleId>{5C22544A-7EE6-4342-B048-85BDC9FD1C3A}</a:tableStyleId>
              </a:tblPr>
              <a:tblGrid>
                <a:gridCol w="1269652">
                  <a:extLst>
                    <a:ext uri="{9D8B030D-6E8A-4147-A177-3AD203B41FA5}">
                      <a16:colId xmlns:a16="http://schemas.microsoft.com/office/drawing/2014/main" val="2154759073"/>
                    </a:ext>
                  </a:extLst>
                </a:gridCol>
                <a:gridCol w="1269652">
                  <a:extLst>
                    <a:ext uri="{9D8B030D-6E8A-4147-A177-3AD203B41FA5}">
                      <a16:colId xmlns:a16="http://schemas.microsoft.com/office/drawing/2014/main" val="20001"/>
                    </a:ext>
                  </a:extLst>
                </a:gridCol>
                <a:gridCol w="1197395">
                  <a:extLst>
                    <a:ext uri="{9D8B030D-6E8A-4147-A177-3AD203B41FA5}">
                      <a16:colId xmlns:a16="http://schemas.microsoft.com/office/drawing/2014/main" val="20002"/>
                    </a:ext>
                  </a:extLst>
                </a:gridCol>
                <a:gridCol w="1372875">
                  <a:extLst>
                    <a:ext uri="{9D8B030D-6E8A-4147-A177-3AD203B41FA5}">
                      <a16:colId xmlns:a16="http://schemas.microsoft.com/office/drawing/2014/main" val="20003"/>
                    </a:ext>
                  </a:extLst>
                </a:gridCol>
                <a:gridCol w="1672224">
                  <a:extLst>
                    <a:ext uri="{9D8B030D-6E8A-4147-A177-3AD203B41FA5}">
                      <a16:colId xmlns:a16="http://schemas.microsoft.com/office/drawing/2014/main" val="20004"/>
                    </a:ext>
                  </a:extLst>
                </a:gridCol>
              </a:tblGrid>
              <a:tr h="689756">
                <a:tc>
                  <a:txBody>
                    <a:bodyPr/>
                    <a:lstStyle/>
                    <a:p>
                      <a:pPr lvl="0" algn="ctr">
                        <a:buNone/>
                      </a:pPr>
                      <a:endParaRPr lang="en-US" sz="1400" dirty="0"/>
                    </a:p>
                  </a:txBody>
                  <a:tcPr marT="45742" marB="45742" anchor="ctr">
                    <a:solidFill>
                      <a:srgbClr val="00664F"/>
                    </a:solidFill>
                  </a:tcPr>
                </a:tc>
                <a:tc>
                  <a:txBody>
                    <a:bodyPr/>
                    <a:lstStyle/>
                    <a:p>
                      <a:pPr algn="ctr"/>
                      <a:r>
                        <a:rPr lang="en-US" sz="1400"/>
                        <a:t>Electric</a:t>
                      </a:r>
                    </a:p>
                    <a:p>
                      <a:pPr algn="ctr"/>
                      <a:r>
                        <a:rPr lang="en-US" sz="1400"/>
                        <a:t> (GWh) Goal</a:t>
                      </a:r>
                    </a:p>
                  </a:txBody>
                  <a:tcPr marT="45742" marB="45742" anchor="ctr">
                    <a:solidFill>
                      <a:srgbClr val="00664F"/>
                    </a:solidFill>
                  </a:tcPr>
                </a:tc>
                <a:tc>
                  <a:txBody>
                    <a:bodyPr/>
                    <a:lstStyle/>
                    <a:p>
                      <a:pPr algn="ctr"/>
                      <a:r>
                        <a:rPr lang="en-US" sz="1400" baseline="0"/>
                        <a:t> Electric </a:t>
                      </a:r>
                    </a:p>
                    <a:p>
                      <a:pPr algn="ctr"/>
                      <a:r>
                        <a:rPr lang="en-US" sz="1400" baseline="0"/>
                        <a:t>(GWh) Achieved</a:t>
                      </a:r>
                      <a:endParaRPr lang="en-US" sz="1400"/>
                    </a:p>
                  </a:txBody>
                  <a:tcPr marT="45742" marB="45742" anchor="ctr">
                    <a:solidFill>
                      <a:srgbClr val="00664F"/>
                    </a:solidFill>
                  </a:tcPr>
                </a:tc>
                <a:tc>
                  <a:txBody>
                    <a:bodyPr/>
                    <a:lstStyle/>
                    <a:p>
                      <a:pPr algn="ctr"/>
                      <a:r>
                        <a:rPr lang="en-US" sz="1400"/>
                        <a:t>Gas</a:t>
                      </a:r>
                    </a:p>
                    <a:p>
                      <a:pPr algn="ctr"/>
                      <a:r>
                        <a:rPr lang="en-US" sz="1400"/>
                        <a:t> (MM </a:t>
                      </a:r>
                      <a:r>
                        <a:rPr lang="en-US" sz="1400" err="1"/>
                        <a:t>Therm</a:t>
                      </a:r>
                      <a:r>
                        <a:rPr lang="en-US" sz="1400"/>
                        <a:t>) Goal </a:t>
                      </a:r>
                    </a:p>
                  </a:txBody>
                  <a:tcPr marT="45742" marB="45742" anchor="ctr">
                    <a:solidFill>
                      <a:srgbClr val="00664F"/>
                    </a:solidFill>
                  </a:tcPr>
                </a:tc>
                <a:tc>
                  <a:txBody>
                    <a:bodyPr/>
                    <a:lstStyle/>
                    <a:p>
                      <a:pPr algn="ctr"/>
                      <a:r>
                        <a:rPr lang="en-US" sz="1400"/>
                        <a:t>Gas </a:t>
                      </a:r>
                    </a:p>
                    <a:p>
                      <a:pPr algn="ctr"/>
                      <a:r>
                        <a:rPr lang="en-US" sz="1400"/>
                        <a:t>(MM </a:t>
                      </a:r>
                      <a:r>
                        <a:rPr lang="en-US" sz="1400" err="1"/>
                        <a:t>Therm</a:t>
                      </a:r>
                      <a:r>
                        <a:rPr lang="en-US" sz="1400"/>
                        <a:t>) Achieved</a:t>
                      </a:r>
                    </a:p>
                  </a:txBody>
                  <a:tcPr marT="45742" marB="45742" anchor="ctr">
                    <a:solidFill>
                      <a:srgbClr val="00664F"/>
                    </a:solidFill>
                  </a:tcPr>
                </a:tc>
                <a:extLst>
                  <a:ext uri="{0D108BD9-81ED-4DB2-BD59-A6C34878D82A}">
                    <a16:rowId xmlns:a16="http://schemas.microsoft.com/office/drawing/2014/main" val="10000"/>
                  </a:ext>
                </a:extLst>
              </a:tr>
              <a:tr h="286513">
                <a:tc>
                  <a:txBody>
                    <a:bodyPr/>
                    <a:lstStyle/>
                    <a:p>
                      <a:pPr marL="0" lvl="0" indent="0" algn="ctr" defTabSz="914400" eaLnBrk="1" fontAlgn="b" latinLnBrk="0" hangingPunct="1">
                        <a:lnSpc>
                          <a:spcPct val="100000"/>
                        </a:lnSpc>
                        <a:spcBef>
                          <a:spcPts val="0"/>
                        </a:spcBef>
                        <a:spcAft>
                          <a:spcPts val="0"/>
                        </a:spcAft>
                        <a:buClrTx/>
                        <a:buSzTx/>
                        <a:buNone/>
                        <a:tabLst/>
                        <a:defRPr/>
                      </a:pPr>
                      <a:r>
                        <a:rPr lang="en-US" sz="1400" u="none" strike="noStrike" kern="1200">
                          <a:solidFill>
                            <a:schemeClr val="tx1"/>
                          </a:solidFill>
                          <a:latin typeface="+mn-lt"/>
                          <a:ea typeface="+mn-ea"/>
                          <a:cs typeface="+mn-cs"/>
                        </a:rPr>
                        <a:t>2018</a:t>
                      </a:r>
                      <a:endParaRPr lang="en-US" sz="1400" u="none" strike="noStrike" kern="1200">
                        <a:solidFill>
                          <a:schemeClr val="tx1"/>
                        </a:solidFill>
                        <a:effectLst/>
                        <a:latin typeface="+mn-lt"/>
                        <a:ea typeface="+mn-ea"/>
                        <a:cs typeface="+mn-cs"/>
                      </a:endParaRPr>
                    </a:p>
                  </a:txBody>
                  <a:tcPr marT="45732" marB="45732" anchor="ctr">
                    <a:solidFill>
                      <a:srgbClr val="3CDBC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kern="1200">
                          <a:solidFill>
                            <a:schemeClr val="tx1"/>
                          </a:solidFill>
                          <a:latin typeface="+mn-lt"/>
                          <a:ea typeface="+mn-ea"/>
                          <a:cs typeface="+mn-cs"/>
                        </a:rPr>
                        <a:t>30.8</a:t>
                      </a:r>
                      <a:endParaRPr lang="en-US" sz="1400" u="none" strike="noStrike" kern="1200">
                        <a:solidFill>
                          <a:schemeClr val="tx1"/>
                        </a:solidFill>
                        <a:effectLst/>
                        <a:latin typeface="+mn-lt"/>
                        <a:ea typeface="+mn-ea"/>
                        <a:cs typeface="+mn-cs"/>
                      </a:endParaRPr>
                    </a:p>
                  </a:txBody>
                  <a:tcPr marT="45732" marB="45732" anchor="ctr">
                    <a:solidFill>
                      <a:srgbClr val="3CDBC0"/>
                    </a:solidFill>
                  </a:tcPr>
                </a:tc>
                <a:tc>
                  <a:txBody>
                    <a:bodyPr/>
                    <a:lstStyle/>
                    <a:p>
                      <a:pPr algn="ctr" fontAlgn="b"/>
                      <a:r>
                        <a:rPr lang="en-US" sz="1400" b="0" i="0" u="none" strike="noStrike">
                          <a:solidFill>
                            <a:schemeClr val="tx1"/>
                          </a:solidFill>
                          <a:latin typeface="+mn-lt"/>
                        </a:rPr>
                        <a:t>47.3</a:t>
                      </a:r>
                      <a:endParaRPr lang="en-US" sz="1400" b="0" i="0" u="none" strike="noStrike">
                        <a:solidFill>
                          <a:schemeClr val="tx1"/>
                        </a:solidFill>
                        <a:effectLst/>
                        <a:latin typeface="+mn-lt"/>
                      </a:endParaRPr>
                    </a:p>
                  </a:txBody>
                  <a:tcPr marT="45732" marB="45732" anchor="ctr">
                    <a:solidFill>
                      <a:srgbClr val="3CDBC0"/>
                    </a:solidFill>
                  </a:tcPr>
                </a:tc>
                <a:tc>
                  <a:txBody>
                    <a:bodyPr/>
                    <a:lstStyle/>
                    <a:p>
                      <a:pPr algn="ctr"/>
                      <a:r>
                        <a:rPr lang="en-US" sz="1400" b="0" i="0">
                          <a:solidFill>
                            <a:schemeClr val="tx1"/>
                          </a:solidFill>
                          <a:latin typeface="+mn-lt"/>
                        </a:rPr>
                        <a:t>n/a</a:t>
                      </a:r>
                    </a:p>
                  </a:txBody>
                  <a:tcPr marT="45732" marB="45732" anchor="ctr">
                    <a:solidFill>
                      <a:srgbClr val="3CDBC0"/>
                    </a:solidFill>
                  </a:tcPr>
                </a:tc>
                <a:tc>
                  <a:txBody>
                    <a:bodyPr/>
                    <a:lstStyle/>
                    <a:p>
                      <a:pPr algn="ctr"/>
                      <a:r>
                        <a:rPr lang="en-US" sz="1400" b="0" i="0">
                          <a:solidFill>
                            <a:schemeClr val="tx1"/>
                          </a:solidFill>
                          <a:latin typeface="+mn-lt"/>
                        </a:rPr>
                        <a:t>n/a</a:t>
                      </a:r>
                    </a:p>
                  </a:txBody>
                  <a:tcPr marT="45732" marB="45732" anchor="ctr">
                    <a:solidFill>
                      <a:srgbClr val="3CDBC0"/>
                    </a:solidFill>
                  </a:tcPr>
                </a:tc>
                <a:extLst>
                  <a:ext uri="{0D108BD9-81ED-4DB2-BD59-A6C34878D82A}">
                    <a16:rowId xmlns:a16="http://schemas.microsoft.com/office/drawing/2014/main" val="10001"/>
                  </a:ext>
                </a:extLst>
              </a:tr>
              <a:tr h="286513">
                <a:tc>
                  <a:txBody>
                    <a:bodyPr/>
                    <a:lstStyle/>
                    <a:p>
                      <a:pPr marL="0" lvl="0" indent="0" algn="ctr" defTabSz="914400" eaLnBrk="1" fontAlgn="b" latinLnBrk="0" hangingPunct="1">
                        <a:lnSpc>
                          <a:spcPct val="100000"/>
                        </a:lnSpc>
                        <a:spcBef>
                          <a:spcPts val="0"/>
                        </a:spcBef>
                        <a:spcAft>
                          <a:spcPts val="0"/>
                        </a:spcAft>
                        <a:buClrTx/>
                        <a:buSzTx/>
                        <a:buNone/>
                        <a:tabLst/>
                        <a:defRPr/>
                      </a:pPr>
                      <a:r>
                        <a:rPr lang="en-US" sz="1400" u="none" strike="noStrike" kern="1200">
                          <a:solidFill>
                            <a:schemeClr val="tx1"/>
                          </a:solidFill>
                          <a:latin typeface="+mn-lt"/>
                          <a:ea typeface="+mn-ea"/>
                          <a:cs typeface="+mn-cs"/>
                        </a:rPr>
                        <a:t>2017</a:t>
                      </a:r>
                      <a:endParaRPr lang="en-US" sz="1400" u="none" strike="noStrike" kern="1200">
                        <a:solidFill>
                          <a:schemeClr val="tx1"/>
                        </a:solidFill>
                        <a:effectLst/>
                        <a:latin typeface="+mn-lt"/>
                        <a:ea typeface="+mn-ea"/>
                        <a:cs typeface="+mn-cs"/>
                      </a:endParaRPr>
                    </a:p>
                  </a:txBody>
                  <a:tcPr marT="45732" marB="45732" anchor="ctr">
                    <a:solidFill>
                      <a:srgbClr val="3CDBC0"/>
                    </a:solidFill>
                  </a:tcPr>
                </a:tc>
                <a:tc>
                  <a:txBody>
                    <a:bodyPr/>
                    <a:lstStyle/>
                    <a:p>
                      <a:pPr marL="0" lvl="0" indent="0" algn="ctr" defTabSz="914400" eaLnBrk="1" fontAlgn="b" latinLnBrk="0" hangingPunct="1">
                        <a:lnSpc>
                          <a:spcPct val="100000"/>
                        </a:lnSpc>
                        <a:spcBef>
                          <a:spcPts val="0"/>
                        </a:spcBef>
                        <a:spcAft>
                          <a:spcPts val="0"/>
                        </a:spcAft>
                        <a:buClrTx/>
                        <a:buSzTx/>
                        <a:buNone/>
                        <a:tabLst/>
                        <a:defRPr/>
                      </a:pPr>
                      <a:r>
                        <a:rPr lang="en-US" sz="1400" u="none" strike="noStrike" kern="1200">
                          <a:solidFill>
                            <a:schemeClr val="tx1"/>
                          </a:solidFill>
                          <a:latin typeface="+mn-lt"/>
                          <a:ea typeface="+mn-ea"/>
                          <a:cs typeface="+mn-cs"/>
                        </a:rPr>
                        <a:t>30.8</a:t>
                      </a:r>
                      <a:endParaRPr lang="en-US" sz="1400" u="none" strike="noStrike" kern="1200">
                        <a:solidFill>
                          <a:schemeClr val="tx1"/>
                        </a:solidFill>
                        <a:effectLst/>
                        <a:latin typeface="+mn-lt"/>
                        <a:ea typeface="+mn-ea"/>
                        <a:cs typeface="+mn-cs"/>
                      </a:endParaRPr>
                    </a:p>
                  </a:txBody>
                  <a:tcPr marT="45732" marB="45732" anchor="ctr">
                    <a:solidFill>
                      <a:srgbClr val="3CDBC0"/>
                    </a:solidFill>
                  </a:tcPr>
                </a:tc>
                <a:tc>
                  <a:txBody>
                    <a:bodyPr/>
                    <a:lstStyle/>
                    <a:p>
                      <a:pPr lvl="0" algn="ctr" fontAlgn="b">
                        <a:buNone/>
                      </a:pPr>
                      <a:r>
                        <a:rPr lang="en-US" sz="1400" b="0" i="0" u="none" strike="noStrike">
                          <a:solidFill>
                            <a:schemeClr val="tx1"/>
                          </a:solidFill>
                          <a:latin typeface="+mn-lt"/>
                        </a:rPr>
                        <a:t>31.8</a:t>
                      </a:r>
                      <a:endParaRPr lang="en-US" sz="1400" b="0" i="0" u="none" strike="noStrike">
                        <a:solidFill>
                          <a:schemeClr val="tx1"/>
                        </a:solidFill>
                        <a:effectLst/>
                        <a:latin typeface="+mn-lt"/>
                      </a:endParaRPr>
                    </a:p>
                  </a:txBody>
                  <a:tcPr marT="45732" marB="45732" anchor="ctr">
                    <a:solidFill>
                      <a:srgbClr val="3CDBC0"/>
                    </a:solidFill>
                  </a:tcPr>
                </a:tc>
                <a:tc>
                  <a:txBody>
                    <a:bodyPr/>
                    <a:lstStyle/>
                    <a:p>
                      <a:pPr lvl="0" algn="ctr">
                        <a:buNone/>
                      </a:pPr>
                      <a:r>
                        <a:rPr lang="en-US" sz="1400" b="0" i="0">
                          <a:solidFill>
                            <a:schemeClr val="tx1"/>
                          </a:solidFill>
                          <a:latin typeface="+mn-lt"/>
                        </a:rPr>
                        <a:t>n/a</a:t>
                      </a:r>
                    </a:p>
                  </a:txBody>
                  <a:tcPr marT="45732" marB="45732" anchor="ctr">
                    <a:solidFill>
                      <a:srgbClr val="3CDBC0"/>
                    </a:solidFill>
                  </a:tcPr>
                </a:tc>
                <a:tc>
                  <a:txBody>
                    <a:bodyPr/>
                    <a:lstStyle/>
                    <a:p>
                      <a:pPr lvl="0" algn="ctr">
                        <a:buNone/>
                      </a:pPr>
                      <a:r>
                        <a:rPr lang="en-US" sz="1400" b="0" i="0">
                          <a:solidFill>
                            <a:schemeClr val="tx1"/>
                          </a:solidFill>
                          <a:latin typeface="+mn-lt"/>
                        </a:rPr>
                        <a:t>n/a</a:t>
                      </a:r>
                    </a:p>
                  </a:txBody>
                  <a:tcPr marT="45732" marB="45732" anchor="ctr">
                    <a:solidFill>
                      <a:srgbClr val="3CDBC0"/>
                    </a:solidFill>
                  </a:tcPr>
                </a:tc>
                <a:extLst>
                  <a:ext uri="{0D108BD9-81ED-4DB2-BD59-A6C34878D82A}">
                    <a16:rowId xmlns:a16="http://schemas.microsoft.com/office/drawing/2014/main" val="2682519672"/>
                  </a:ext>
                </a:extLst>
              </a:tr>
              <a:tr h="286513">
                <a:tc>
                  <a:txBody>
                    <a:bodyPr/>
                    <a:lstStyle/>
                    <a:p>
                      <a:pPr marL="0" lvl="0" indent="0" algn="ctr" defTabSz="914400" eaLnBrk="1" fontAlgn="b" latinLnBrk="0" hangingPunct="1">
                        <a:lnSpc>
                          <a:spcPct val="100000"/>
                        </a:lnSpc>
                        <a:spcBef>
                          <a:spcPts val="0"/>
                        </a:spcBef>
                        <a:spcAft>
                          <a:spcPts val="0"/>
                        </a:spcAft>
                        <a:buClrTx/>
                        <a:buSzTx/>
                        <a:buNone/>
                        <a:tabLst/>
                        <a:defRPr/>
                      </a:pPr>
                      <a:endParaRPr lang="en-US" sz="1400" b="0" i="0" u="none" strike="noStrike">
                        <a:solidFill>
                          <a:schemeClr val="tx1"/>
                        </a:solidFill>
                        <a:effectLst/>
                        <a:latin typeface="+mn-lt"/>
                      </a:endParaRPr>
                    </a:p>
                  </a:txBody>
                  <a:tcPr marL="91426" marR="91426" marT="45748" marB="45748" anchor="ctr">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400" b="0" i="0" u="none" strike="noStrike">
                        <a:solidFill>
                          <a:schemeClr val="tx1"/>
                        </a:solidFill>
                        <a:effectLst/>
                        <a:latin typeface="+mn-lt"/>
                      </a:endParaRPr>
                    </a:p>
                  </a:txBody>
                  <a:tcPr marL="91426" marR="91426" marT="45748" marB="45748" anchor="ctr">
                    <a:noFill/>
                  </a:tcPr>
                </a:tc>
                <a:tc>
                  <a:txBody>
                    <a:bodyPr/>
                    <a:lstStyle/>
                    <a:p>
                      <a:pPr algn="ctr" fontAlgn="b"/>
                      <a:endParaRPr lang="en-US" sz="1400" b="0" i="0" u="none" strike="noStrike">
                        <a:solidFill>
                          <a:schemeClr val="tx1"/>
                        </a:solidFill>
                        <a:effectLst/>
                        <a:latin typeface="+mn-lt"/>
                      </a:endParaRPr>
                    </a:p>
                  </a:txBody>
                  <a:tcPr marL="91426" marR="91426" marT="45748" marB="45748" anchor="ctr">
                    <a:noFill/>
                  </a:tcPr>
                </a:tc>
                <a:tc>
                  <a:txBody>
                    <a:bodyPr/>
                    <a:lstStyle/>
                    <a:p>
                      <a:pPr algn="ctr"/>
                      <a:endParaRPr lang="en-US" sz="1400" b="0" i="0">
                        <a:solidFill>
                          <a:schemeClr val="tx1"/>
                        </a:solidFill>
                        <a:latin typeface="+mn-lt"/>
                      </a:endParaRPr>
                    </a:p>
                  </a:txBody>
                  <a:tcPr marL="91426" marR="91426" marT="45748" marB="45748" anchor="ctr">
                    <a:noFill/>
                  </a:tcPr>
                </a:tc>
                <a:tc>
                  <a:txBody>
                    <a:bodyPr/>
                    <a:lstStyle/>
                    <a:p>
                      <a:pPr algn="ctr"/>
                      <a:endParaRPr lang="en-US" sz="1400" b="0" i="0">
                        <a:solidFill>
                          <a:schemeClr val="tx1"/>
                        </a:solidFill>
                        <a:latin typeface="+mn-lt"/>
                      </a:endParaRPr>
                    </a:p>
                  </a:txBody>
                  <a:tcPr marL="91426" marR="91426" marT="45748" marB="45748" anchor="ctr">
                    <a:noFill/>
                  </a:tcPr>
                </a:tc>
                <a:extLst>
                  <a:ext uri="{0D108BD9-81ED-4DB2-BD59-A6C34878D82A}">
                    <a16:rowId xmlns:a16="http://schemas.microsoft.com/office/drawing/2014/main" val="10003"/>
                  </a:ext>
                </a:extLst>
              </a:tr>
              <a:tr h="424465">
                <a:tc gridSpan="5">
                  <a:txBody>
                    <a:bodyPr/>
                    <a:lstStyle/>
                    <a:p>
                      <a:pPr marL="0" marR="0" lvl="0" indent="0" algn="l" rtl="0">
                        <a:lnSpc>
                          <a:spcPct val="100000"/>
                        </a:lnSpc>
                        <a:spcBef>
                          <a:spcPts val="0"/>
                        </a:spcBef>
                        <a:spcAft>
                          <a:spcPts val="0"/>
                        </a:spcAft>
                        <a:buFontTx/>
                        <a:buNone/>
                      </a:pPr>
                      <a:r>
                        <a:rPr lang="en-US" sz="1200" baseline="30000" dirty="0">
                          <a:solidFill>
                            <a:schemeClr val="tx1"/>
                          </a:solidFill>
                        </a:rPr>
                        <a:t>1 </a:t>
                      </a:r>
                      <a:r>
                        <a:rPr lang="en-US" sz="1200" dirty="0">
                          <a:solidFill>
                            <a:schemeClr val="tx1"/>
                          </a:solidFill>
                        </a:rPr>
                        <a:t>2018 YE data is preliminary and is subject to change in May 1 Annual Report.</a:t>
                      </a:r>
                      <a:endParaRPr lang="en-US" sz="1200" dirty="0"/>
                    </a:p>
                  </a:txBody>
                  <a:tcPr marL="91426" marR="91426" marT="45736" marB="45736" anchor="ctr">
                    <a:solidFill>
                      <a:srgbClr val="3CDBC0"/>
                    </a:solidFill>
                  </a:tcPr>
                </a:tc>
                <a:tc hMerge="1">
                  <a:txBody>
                    <a:bodyPr/>
                    <a:lstStyle/>
                    <a:p>
                      <a:endParaRPr lang="en-US">
                        <a:effectLst/>
                      </a:endParaRPr>
                    </a:p>
                  </a:txBody>
                  <a:tcPr marL="91426" marR="91426" marT="45736" marB="45736" anchor="ctr">
                    <a:solidFill>
                      <a:srgbClr val="3CDBC0"/>
                    </a:solidFill>
                  </a:tcPr>
                </a:tc>
                <a:tc hMerge="1">
                  <a:txBody>
                    <a:bodyPr/>
                    <a:lstStyle/>
                    <a:p>
                      <a:pPr algn="r" fontAlgn="b"/>
                      <a:endParaRPr lang="en-US" sz="1400" b="0" i="0" u="none" strike="noStrike">
                        <a:solidFill>
                          <a:schemeClr val="tx1"/>
                        </a:solidFill>
                        <a:effectLst/>
                        <a:latin typeface="+mn-lt"/>
                      </a:endParaRPr>
                    </a:p>
                  </a:txBody>
                  <a:tcPr marL="91426" marR="91426" marT="45736" marB="45736" anchor="ctr"/>
                </a:tc>
                <a:tc hMerge="1">
                  <a:txBody>
                    <a:bodyPr/>
                    <a:lstStyle/>
                    <a:p>
                      <a:pPr algn="r"/>
                      <a:endParaRPr lang="en-US" sz="1400" b="0" i="0">
                        <a:solidFill>
                          <a:schemeClr val="tx1"/>
                        </a:solidFill>
                        <a:latin typeface="+mn-lt"/>
                      </a:endParaRPr>
                    </a:p>
                  </a:txBody>
                  <a:tcPr marL="91426" marR="91426" marT="45736" marB="45736" anchor="ctr"/>
                </a:tc>
                <a:tc hMerge="1">
                  <a:txBody>
                    <a:bodyPr/>
                    <a:lstStyle/>
                    <a:p>
                      <a:pPr algn="r"/>
                      <a:endParaRPr lang="en-US" sz="1400" b="0" i="0">
                        <a:solidFill>
                          <a:schemeClr val="tx1"/>
                        </a:solidFill>
                        <a:latin typeface="+mn-lt"/>
                      </a:endParaRPr>
                    </a:p>
                  </a:txBody>
                  <a:tcPr marL="91426" marR="91426" marT="45736" marB="45736"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269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 ESA Program</a:t>
            </a:r>
          </a:p>
        </p:txBody>
      </p:sp>
      <p:sp>
        <p:nvSpPr>
          <p:cNvPr id="4" name="Slide Number Placeholder 3"/>
          <p:cNvSpPr>
            <a:spLocks noGrp="1"/>
          </p:cNvSpPr>
          <p:nvPr>
            <p:ph type="sldNum" sz="quarter" idx="12"/>
          </p:nvPr>
        </p:nvSpPr>
        <p:spPr/>
        <p:txBody>
          <a:bodyPr/>
          <a:lstStyle/>
          <a:p>
            <a:fld id="{5E94BA17-8AE8-4651-9FD9-8589E5D42325}" type="slidenum">
              <a:rPr lang="en-US" smtClean="0"/>
              <a:t>8</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457200" y="1600200"/>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a:latin typeface="Verdana" pitchFamily="34" charset="0"/>
              <a:cs typeface="Verdana" pitchFamily="34" charset="0"/>
            </a:endParaRPr>
          </a:p>
        </p:txBody>
      </p:sp>
      <p:sp>
        <p:nvSpPr>
          <p:cNvPr id="10" name="TextBox 5"/>
          <p:cNvSpPr txBox="1">
            <a:spLocks noChangeArrowheads="1"/>
          </p:cNvSpPr>
          <p:nvPr/>
        </p:nvSpPr>
        <p:spPr bwMode="auto">
          <a:xfrm>
            <a:off x="388296" y="1418205"/>
            <a:ext cx="792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b="1" dirty="0">
                <a:solidFill>
                  <a:srgbClr val="000000"/>
                </a:solidFill>
                <a:latin typeface="+mn-lt"/>
              </a:rPr>
              <a:t>2018 Year-End Unspent Funds</a:t>
            </a:r>
            <a:r>
              <a:rPr lang="en-US" altLang="en-US" sz="2000" baseline="30000" dirty="0">
                <a:solidFill>
                  <a:srgbClr val="000000"/>
                </a:solidFill>
                <a:latin typeface="+mn-lt"/>
              </a:rPr>
              <a:t>1</a:t>
            </a:r>
          </a:p>
        </p:txBody>
      </p:sp>
      <p:graphicFrame>
        <p:nvGraphicFramePr>
          <p:cNvPr id="11" name="Table 10"/>
          <p:cNvGraphicFramePr>
            <a:graphicFrameLocks noGrp="1"/>
          </p:cNvGraphicFramePr>
          <p:nvPr>
            <p:extLst>
              <p:ext uri="{D42A27DB-BD31-4B8C-83A1-F6EECF244321}">
                <p14:modId xmlns:p14="http://schemas.microsoft.com/office/powerpoint/2010/main" val="413594754"/>
              </p:ext>
            </p:extLst>
          </p:nvPr>
        </p:nvGraphicFramePr>
        <p:xfrm>
          <a:off x="762000" y="2448406"/>
          <a:ext cx="7162800" cy="1201925"/>
        </p:xfrm>
        <a:graphic>
          <a:graphicData uri="http://schemas.openxmlformats.org/drawingml/2006/table">
            <a:tbl>
              <a:tblPr firstRow="1" bandRow="1">
                <a:tableStyleId>{5C22544A-7EE6-4342-B048-85BDC9FD1C3A}</a:tableStyleId>
              </a:tblPr>
              <a:tblGrid>
                <a:gridCol w="1683715">
                  <a:extLst>
                    <a:ext uri="{9D8B030D-6E8A-4147-A177-3AD203B41FA5}">
                      <a16:colId xmlns:a16="http://schemas.microsoft.com/office/drawing/2014/main" val="20001"/>
                    </a:ext>
                  </a:extLst>
                </a:gridCol>
                <a:gridCol w="1751078">
                  <a:extLst>
                    <a:ext uri="{9D8B030D-6E8A-4147-A177-3AD203B41FA5}">
                      <a16:colId xmlns:a16="http://schemas.microsoft.com/office/drawing/2014/main" val="20002"/>
                    </a:ext>
                  </a:extLst>
                </a:gridCol>
                <a:gridCol w="1675509">
                  <a:extLst>
                    <a:ext uri="{9D8B030D-6E8A-4147-A177-3AD203B41FA5}">
                      <a16:colId xmlns:a16="http://schemas.microsoft.com/office/drawing/2014/main" val="20003"/>
                    </a:ext>
                  </a:extLst>
                </a:gridCol>
                <a:gridCol w="2052498">
                  <a:extLst>
                    <a:ext uri="{9D8B030D-6E8A-4147-A177-3AD203B41FA5}">
                      <a16:colId xmlns:a16="http://schemas.microsoft.com/office/drawing/2014/main" val="20004"/>
                    </a:ext>
                  </a:extLst>
                </a:gridCol>
              </a:tblGrid>
              <a:tr h="812321">
                <a:tc>
                  <a:txBody>
                    <a:bodyPr/>
                    <a:lstStyle/>
                    <a:p>
                      <a:pPr algn="ctr"/>
                      <a:r>
                        <a:rPr lang="en-US" sz="1200" dirty="0">
                          <a:solidFill>
                            <a:schemeClr val="bg1"/>
                          </a:solidFill>
                        </a:rPr>
                        <a:t>Amount</a:t>
                      </a:r>
                      <a:r>
                        <a:rPr lang="en-US" sz="1200" baseline="0" dirty="0">
                          <a:solidFill>
                            <a:schemeClr val="bg1"/>
                          </a:solidFill>
                        </a:rPr>
                        <a:t> </a:t>
                      </a:r>
                    </a:p>
                    <a:p>
                      <a:pPr algn="ctr"/>
                      <a:r>
                        <a:rPr lang="en-US" sz="1200" baseline="0" dirty="0">
                          <a:solidFill>
                            <a:schemeClr val="bg1"/>
                          </a:solidFill>
                        </a:rPr>
                        <a:t>Authorized 2018</a:t>
                      </a:r>
                      <a:r>
                        <a:rPr lang="en-US" sz="1200" baseline="30000" dirty="0">
                          <a:solidFill>
                            <a:schemeClr val="bg1"/>
                          </a:solidFill>
                        </a:rPr>
                        <a:t>2</a:t>
                      </a:r>
                    </a:p>
                  </a:txBody>
                  <a:tcPr marT="45659" marB="45659" anchor="ctr">
                    <a:solidFill>
                      <a:srgbClr val="00664F"/>
                    </a:solidFill>
                  </a:tcPr>
                </a:tc>
                <a:tc>
                  <a:txBody>
                    <a:bodyPr/>
                    <a:lstStyle/>
                    <a:p>
                      <a:pPr algn="ctr"/>
                      <a:r>
                        <a:rPr lang="en-US" sz="1200">
                          <a:solidFill>
                            <a:schemeClr val="bg1"/>
                          </a:solidFill>
                        </a:rPr>
                        <a:t>Unspent </a:t>
                      </a:r>
                      <a:r>
                        <a:rPr lang="en-US" sz="1200" baseline="0">
                          <a:solidFill>
                            <a:schemeClr val="bg1"/>
                          </a:solidFill>
                        </a:rPr>
                        <a:t>Funds</a:t>
                      </a:r>
                    </a:p>
                    <a:p>
                      <a:pPr algn="ctr"/>
                      <a:r>
                        <a:rPr lang="en-US" sz="1200" baseline="0">
                          <a:solidFill>
                            <a:schemeClr val="bg1"/>
                          </a:solidFill>
                        </a:rPr>
                        <a:t> in 2018</a:t>
                      </a:r>
                      <a:endParaRPr lang="en-US" sz="1200">
                        <a:solidFill>
                          <a:schemeClr val="bg1"/>
                        </a:solidFill>
                      </a:endParaRPr>
                    </a:p>
                  </a:txBody>
                  <a:tcPr marT="45659" marB="45659" anchor="ctr">
                    <a:solidFill>
                      <a:srgbClr val="00664F"/>
                    </a:solidFill>
                  </a:tcPr>
                </a:tc>
                <a:tc>
                  <a:txBody>
                    <a:bodyPr/>
                    <a:lstStyle/>
                    <a:p>
                      <a:pPr algn="ctr"/>
                      <a:r>
                        <a:rPr lang="en-US" sz="1200">
                          <a:solidFill>
                            <a:schemeClr val="bg1"/>
                          </a:solidFill>
                        </a:rPr>
                        <a:t>Total</a:t>
                      </a:r>
                      <a:r>
                        <a:rPr lang="en-US" sz="1200" baseline="0">
                          <a:solidFill>
                            <a:schemeClr val="bg1"/>
                          </a:solidFill>
                        </a:rPr>
                        <a:t> </a:t>
                      </a:r>
                      <a:r>
                        <a:rPr lang="en-US" sz="1200">
                          <a:solidFill>
                            <a:schemeClr val="bg1"/>
                          </a:solidFill>
                        </a:rPr>
                        <a:t>Unspent</a:t>
                      </a:r>
                      <a:r>
                        <a:rPr lang="en-US" sz="1200" baseline="0">
                          <a:solidFill>
                            <a:schemeClr val="bg1"/>
                          </a:solidFill>
                        </a:rPr>
                        <a:t> Funds</a:t>
                      </a:r>
                    </a:p>
                    <a:p>
                      <a:pPr algn="ctr"/>
                      <a:r>
                        <a:rPr lang="en-US" sz="1200" baseline="0">
                          <a:solidFill>
                            <a:schemeClr val="bg1"/>
                          </a:solidFill>
                        </a:rPr>
                        <a:t>2009-2016 </a:t>
                      </a:r>
                      <a:endParaRPr lang="en-US" sz="1200" b="1" kern="1200" baseline="30000">
                        <a:solidFill>
                          <a:schemeClr val="bg1"/>
                        </a:solidFill>
                        <a:latin typeface="+mn-lt"/>
                        <a:ea typeface="+mn-ea"/>
                        <a:cs typeface="+mn-cs"/>
                      </a:endParaRPr>
                    </a:p>
                  </a:txBody>
                  <a:tcPr marT="45659" marB="45659" anchor="ctr">
                    <a:solidFill>
                      <a:srgbClr val="00664F"/>
                    </a:solidFill>
                  </a:tcPr>
                </a:tc>
                <a:tc>
                  <a:txBody>
                    <a:bodyPr/>
                    <a:lstStyle/>
                    <a:p>
                      <a:pPr algn="ctr"/>
                      <a:r>
                        <a:rPr lang="en-US" sz="1200">
                          <a:solidFill>
                            <a:schemeClr val="bg1"/>
                          </a:solidFill>
                        </a:rPr>
                        <a:t>Unspent Collections in Balancing Accounts  at Year End</a:t>
                      </a:r>
                      <a:r>
                        <a:rPr lang="en-US" sz="1200" baseline="0">
                          <a:solidFill>
                            <a:schemeClr val="bg1"/>
                          </a:solidFill>
                        </a:rPr>
                        <a:t> 2018</a:t>
                      </a:r>
                      <a:endParaRPr lang="en-US" sz="1200" baseline="30000">
                        <a:solidFill>
                          <a:schemeClr val="bg1"/>
                        </a:solidFill>
                      </a:endParaRPr>
                    </a:p>
                  </a:txBody>
                  <a:tcPr marT="45659" marB="45659" anchor="ctr">
                    <a:solidFill>
                      <a:srgbClr val="00664F"/>
                    </a:solidFill>
                  </a:tcPr>
                </a:tc>
                <a:extLst>
                  <a:ext uri="{0D108BD9-81ED-4DB2-BD59-A6C34878D82A}">
                    <a16:rowId xmlns:a16="http://schemas.microsoft.com/office/drawing/2014/main" val="10000"/>
                  </a:ext>
                </a:extLst>
              </a:tr>
              <a:tr h="38960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kern="1200">
                          <a:solidFill>
                            <a:schemeClr val="tx1"/>
                          </a:solidFill>
                          <a:effectLst/>
                          <a:latin typeface="+mn-lt"/>
                          <a:ea typeface="+mn-ea"/>
                          <a:cs typeface="+mn-cs"/>
                        </a:rPr>
                        <a:t>$</a:t>
                      </a:r>
                      <a:r>
                        <a:rPr lang="en-US" sz="1400" b="0" i="0" u="none" strike="noStrike" kern="1200">
                          <a:solidFill>
                            <a:schemeClr val="tx1"/>
                          </a:solidFill>
                          <a:latin typeface="+mn-lt"/>
                          <a:ea typeface="+mn-ea"/>
                          <a:cs typeface="+mn-cs"/>
                        </a:rPr>
                        <a:t>79,106,455</a:t>
                      </a:r>
                      <a:endParaRPr lang="en-US" sz="1400" b="0" i="0" u="none" strike="noStrike" kern="1200" baseline="30000">
                        <a:solidFill>
                          <a:schemeClr val="tx1"/>
                        </a:solidFill>
                        <a:effectLst/>
                        <a:latin typeface="+mn-lt"/>
                        <a:ea typeface="+mn-ea"/>
                        <a:cs typeface="+mn-cs"/>
                      </a:endParaRPr>
                    </a:p>
                  </a:txBody>
                  <a:tcPr marT="45741" marB="45741" anchor="ctr">
                    <a:solidFill>
                      <a:srgbClr val="3CDBC0"/>
                    </a:solidFill>
                  </a:tcPr>
                </a:tc>
                <a:tc>
                  <a:txBody>
                    <a:bodyPr/>
                    <a:lstStyle/>
                    <a:p>
                      <a:pPr algn="ctr"/>
                      <a:r>
                        <a:rPr lang="en-US" sz="1400" b="0" i="0">
                          <a:solidFill>
                            <a:schemeClr val="tx1"/>
                          </a:solidFill>
                          <a:latin typeface="+mn-lt"/>
                        </a:rPr>
                        <a:t>$12,628,505</a:t>
                      </a:r>
                    </a:p>
                  </a:txBody>
                  <a:tcPr marT="45741" marB="45741" anchor="ctr">
                    <a:solidFill>
                      <a:srgbClr val="3CDB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latin typeface="+mn-lt"/>
                          <a:ea typeface="+mn-ea"/>
                          <a:cs typeface="+mn-cs"/>
                        </a:rPr>
                        <a:t>$65,837,599</a:t>
                      </a:r>
                    </a:p>
                  </a:txBody>
                  <a:tcPr marT="45741" marB="45741" anchor="ctr">
                    <a:solidFill>
                      <a:srgbClr val="3CDB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kern="1200">
                          <a:solidFill>
                            <a:schemeClr val="tx1"/>
                          </a:solidFill>
                          <a:latin typeface="+mn-lt"/>
                          <a:ea typeface="+mn-ea"/>
                          <a:cs typeface="+mn-cs"/>
                        </a:rPr>
                        <a:t>$78,466,105</a:t>
                      </a:r>
                    </a:p>
                  </a:txBody>
                  <a:tcPr marT="45741" marB="45741" anchor="ctr">
                    <a:solidFill>
                      <a:srgbClr val="3CDBC0"/>
                    </a:solidFill>
                  </a:tcPr>
                </a:tc>
                <a:extLst>
                  <a:ext uri="{0D108BD9-81ED-4DB2-BD59-A6C34878D82A}">
                    <a16:rowId xmlns:a16="http://schemas.microsoft.com/office/drawing/2014/main" val="10001"/>
                  </a:ext>
                </a:extLst>
              </a:tr>
            </a:tbl>
          </a:graphicData>
        </a:graphic>
      </p:graphicFrame>
      <p:sp>
        <p:nvSpPr>
          <p:cNvPr id="12" name="Rectangle 11"/>
          <p:cNvSpPr/>
          <p:nvPr/>
        </p:nvSpPr>
        <p:spPr>
          <a:xfrm>
            <a:off x="709309" y="3878095"/>
            <a:ext cx="8267700" cy="627864"/>
          </a:xfrm>
          <a:prstGeom prst="rect">
            <a:avLst/>
          </a:prstGeom>
        </p:spPr>
        <p:txBody>
          <a:bodyPr>
            <a:spAutoFit/>
          </a:bodyPr>
          <a:lstStyle/>
          <a:p>
            <a:pPr marL="91440">
              <a:lnSpc>
                <a:spcPct val="90000"/>
              </a:lnSpc>
              <a:spcBef>
                <a:spcPct val="30000"/>
              </a:spcBef>
              <a:defRPr/>
            </a:pPr>
            <a:r>
              <a:rPr lang="en-US" altLang="en-US" sz="1200" kern="0" baseline="30000" dirty="0">
                <a:latin typeface="Arial" charset="0"/>
                <a:ea typeface="ヒラギノ角ゴ Pro W3" pitchFamily="-65" charset="-128"/>
              </a:rPr>
              <a:t>1 </a:t>
            </a:r>
            <a:r>
              <a:rPr lang="en-US" altLang="en-US" sz="1200" kern="0" dirty="0">
                <a:latin typeface="Arial" charset="0"/>
                <a:ea typeface="ヒラギノ角ゴ Pro W3" pitchFamily="-65" charset="-128"/>
              </a:rPr>
              <a:t> </a:t>
            </a:r>
            <a:r>
              <a:rPr lang="en-US" sz="1200" dirty="0"/>
              <a:t>2018 YE data is preliminary and is subject to change in May 1 Annual Report. </a:t>
            </a:r>
          </a:p>
          <a:p>
            <a:pPr marL="91440" lvl="0">
              <a:lnSpc>
                <a:spcPct val="90000"/>
              </a:lnSpc>
              <a:spcBef>
                <a:spcPct val="30000"/>
              </a:spcBef>
              <a:defRPr/>
            </a:pPr>
            <a:endParaRPr lang="en-US" altLang="en-US" sz="1200" kern="0" baseline="30000" dirty="0">
              <a:ea typeface="ヒラギノ角ゴ Pro W3" pitchFamily="-65" charset="-128"/>
            </a:endParaRPr>
          </a:p>
          <a:p>
            <a:pPr marL="91440" lvl="0">
              <a:lnSpc>
                <a:spcPct val="90000"/>
              </a:lnSpc>
              <a:spcBef>
                <a:spcPct val="30000"/>
              </a:spcBef>
              <a:defRPr/>
            </a:pPr>
            <a:r>
              <a:rPr lang="en-US" altLang="en-US" sz="1200" kern="0" baseline="30000" dirty="0">
                <a:latin typeface="Arial" charset="0"/>
                <a:ea typeface="ヒラギノ角ゴ Pro W3" pitchFamily="-65" charset="-128"/>
              </a:rPr>
              <a:t>2  </a:t>
            </a:r>
            <a:r>
              <a:rPr lang="en-US" sz="1200" dirty="0"/>
              <a:t>2018 authorized budget pursuant to Resolution E-4884 issued December 18, 2017.</a:t>
            </a:r>
          </a:p>
        </p:txBody>
      </p:sp>
    </p:spTree>
    <p:extLst>
      <p:ext uri="{BB962C8B-B14F-4D97-AF65-F5344CB8AC3E}">
        <p14:creationId xmlns:p14="http://schemas.microsoft.com/office/powerpoint/2010/main" val="636202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Light"/>
                <a:cs typeface="Segoe UI Light"/>
              </a:rPr>
              <a:t>SCE ESA Program</a:t>
            </a:r>
          </a:p>
        </p:txBody>
      </p:sp>
      <p:sp>
        <p:nvSpPr>
          <p:cNvPr id="4" name="Slide Number Placeholder 3"/>
          <p:cNvSpPr>
            <a:spLocks noGrp="1"/>
          </p:cNvSpPr>
          <p:nvPr>
            <p:ph type="sldNum" sz="quarter" idx="12"/>
          </p:nvPr>
        </p:nvSpPr>
        <p:spPr/>
        <p:txBody>
          <a:bodyPr/>
          <a:lstStyle/>
          <a:p>
            <a:fld id="{5E94BA17-8AE8-4651-9FD9-8589E5D42325}" type="slidenum">
              <a:rPr lang="en-US" smtClean="0"/>
              <a:t>9</a:t>
            </a:fld>
            <a:endParaRPr lang="en-US"/>
          </a:p>
        </p:txBody>
      </p:sp>
      <p:sp>
        <p:nvSpPr>
          <p:cNvPr id="7" name="Content Placeholder 2">
            <a:extLst>
              <a:ext uri="{FF2B5EF4-FFF2-40B4-BE49-F238E27FC236}">
                <a16:creationId xmlns:a16="http://schemas.microsoft.com/office/drawing/2014/main" id="{4B42906E-2B1B-4F00-93E0-7D43C10D5B30}"/>
              </a:ext>
            </a:extLst>
          </p:cNvPr>
          <p:cNvSpPr txBox="1">
            <a:spLocks/>
          </p:cNvSpPr>
          <p:nvPr/>
        </p:nvSpPr>
        <p:spPr>
          <a:xfrm>
            <a:off x="457200" y="1296845"/>
            <a:ext cx="8229600"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b="1">
              <a:latin typeface="Verdana" pitchFamily="34" charset="0"/>
              <a:cs typeface="Verdana" pitchFamily="34" charset="0"/>
            </a:endParaRPr>
          </a:p>
          <a:p>
            <a:pPr marL="0" indent="0">
              <a:buFont typeface="Arial" charset="0"/>
              <a:buNone/>
              <a:defRPr/>
            </a:pPr>
            <a:endParaRPr lang="en-US" altLang="en-US">
              <a:latin typeface="Verdana" pitchFamily="34" charset="0"/>
              <a:cs typeface="Verdana" pitchFamily="34" charset="0"/>
            </a:endParaRPr>
          </a:p>
        </p:txBody>
      </p:sp>
      <p:graphicFrame>
        <p:nvGraphicFramePr>
          <p:cNvPr id="5" name="Table 2"/>
          <p:cNvGraphicFramePr>
            <a:graphicFrameLocks noGrp="1"/>
          </p:cNvGraphicFramePr>
          <p:nvPr>
            <p:extLst>
              <p:ext uri="{D42A27DB-BD31-4B8C-83A1-F6EECF244321}">
                <p14:modId xmlns:p14="http://schemas.microsoft.com/office/powerpoint/2010/main" val="2779382160"/>
              </p:ext>
            </p:extLst>
          </p:nvPr>
        </p:nvGraphicFramePr>
        <p:xfrm>
          <a:off x="628650" y="1490368"/>
          <a:ext cx="7886700" cy="4883739"/>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1093198">
                <a:tc>
                  <a:txBody>
                    <a:bodyPr/>
                    <a:lstStyle/>
                    <a:p>
                      <a:pPr algn="ctr"/>
                      <a:r>
                        <a:rPr lang="en-US" dirty="0"/>
                        <a:t>Good News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a:t>Positive</a:t>
                      </a:r>
                      <a:r>
                        <a:rPr lang="en-US" baseline="0"/>
                        <a:t> Program Developments</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tc>
                  <a:txBody>
                    <a:bodyPr/>
                    <a:lstStyle/>
                    <a:p>
                      <a:pPr algn="ctr"/>
                      <a:r>
                        <a:rPr lang="en-US"/>
                        <a:t>Areas Requiring Improvement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4F"/>
                    </a:solidFill>
                  </a:tcPr>
                </a:tc>
                <a:extLst>
                  <a:ext uri="{0D108BD9-81ED-4DB2-BD59-A6C34878D82A}">
                    <a16:rowId xmlns:a16="http://schemas.microsoft.com/office/drawing/2014/main" val="10000"/>
                  </a:ext>
                </a:extLst>
              </a:tr>
              <a:tr h="3790541">
                <a:tc>
                  <a:txBody>
                    <a:bodyPr/>
                    <a:lstStyle/>
                    <a:p>
                      <a:pPr marL="112395" lvl="0" indent="-112395" algn="l">
                        <a:lnSpc>
                          <a:spcPct val="100000"/>
                        </a:lnSpc>
                        <a:spcBef>
                          <a:spcPts val="0"/>
                        </a:spcBef>
                        <a:spcAft>
                          <a:spcPts val="0"/>
                        </a:spcAft>
                        <a:buFont typeface="Arial"/>
                        <a:buChar char="•"/>
                      </a:pPr>
                      <a:r>
                        <a:rPr lang="en-US" sz="1200" b="0" i="0" u="none" strike="noStrike" noProof="0" dirty="0">
                          <a:solidFill>
                            <a:schemeClr val="tx1"/>
                          </a:solidFill>
                          <a:latin typeface="Segoe UI"/>
                        </a:rPr>
                        <a:t>Serviced 82,574 homes in 2018.</a:t>
                      </a:r>
                    </a:p>
                    <a:p>
                      <a:pPr marL="0" lvl="0" indent="0" algn="l">
                        <a:lnSpc>
                          <a:spcPct val="100000"/>
                        </a:lnSpc>
                        <a:spcBef>
                          <a:spcPts val="0"/>
                        </a:spcBef>
                        <a:spcAft>
                          <a:spcPts val="0"/>
                        </a:spcAft>
                        <a:buNone/>
                      </a:pPr>
                      <a:endParaRPr lang="en-US" sz="1200" b="0" i="0" u="none" strike="noStrike" noProof="0" dirty="0">
                        <a:solidFill>
                          <a:schemeClr val="tx1"/>
                        </a:solidFill>
                        <a:latin typeface="Segoe UI"/>
                      </a:endParaRPr>
                    </a:p>
                    <a:p>
                      <a:pPr marL="112395" lvl="0" indent="-112395" algn="l">
                        <a:lnSpc>
                          <a:spcPct val="100000"/>
                        </a:lnSpc>
                        <a:spcBef>
                          <a:spcPts val="0"/>
                        </a:spcBef>
                        <a:spcAft>
                          <a:spcPts val="0"/>
                        </a:spcAft>
                        <a:buFont typeface="Arial"/>
                        <a:buChar char="•"/>
                      </a:pPr>
                      <a:r>
                        <a:rPr lang="en-US" sz="1200" b="0" i="0" u="none" strike="noStrike" noProof="0" dirty="0">
                          <a:solidFill>
                            <a:schemeClr val="tx1"/>
                          </a:solidFill>
                          <a:latin typeface="Segoe UI"/>
                        </a:rPr>
                        <a:t>Lessons learned from tribal outreach efforts opened new communities that we can target.</a:t>
                      </a:r>
                    </a:p>
                    <a:p>
                      <a:pPr marL="0" lvl="0" indent="0" algn="l">
                        <a:lnSpc>
                          <a:spcPct val="100000"/>
                        </a:lnSpc>
                        <a:spcBef>
                          <a:spcPts val="0"/>
                        </a:spcBef>
                        <a:spcAft>
                          <a:spcPts val="0"/>
                        </a:spcAft>
                        <a:buNone/>
                      </a:pPr>
                      <a:endParaRPr lang="en-US" sz="1200" b="0" i="0" u="none" strike="noStrike" noProof="0" dirty="0">
                        <a:solidFill>
                          <a:schemeClr val="tx1"/>
                        </a:solidFill>
                        <a:latin typeface="Segoe UI"/>
                      </a:endParaRPr>
                    </a:p>
                    <a:p>
                      <a:pPr marL="112395" lvl="0" indent="-112395" algn="l">
                        <a:lnSpc>
                          <a:spcPct val="100000"/>
                        </a:lnSpc>
                        <a:spcBef>
                          <a:spcPts val="0"/>
                        </a:spcBef>
                        <a:spcAft>
                          <a:spcPts val="0"/>
                        </a:spcAft>
                        <a:buFont typeface="Arial"/>
                        <a:buChar char="•"/>
                      </a:pPr>
                      <a:r>
                        <a:rPr lang="en-US" sz="1200" b="0" i="0" u="none" strike="noStrike" noProof="0" dirty="0">
                          <a:solidFill>
                            <a:schemeClr val="tx1"/>
                          </a:solidFill>
                          <a:latin typeface="Segoe UI"/>
                        </a:rPr>
                        <a:t>Successfully renegotiated existing contracts with service providers.</a:t>
                      </a:r>
                    </a:p>
                    <a:p>
                      <a:pPr marL="112395" lvl="0" indent="-112395" algn="l">
                        <a:lnSpc>
                          <a:spcPct val="100000"/>
                        </a:lnSpc>
                        <a:spcBef>
                          <a:spcPts val="0"/>
                        </a:spcBef>
                        <a:spcAft>
                          <a:spcPts val="0"/>
                        </a:spcAft>
                        <a:buFont typeface="Arial"/>
                        <a:buChar char="•"/>
                      </a:pPr>
                      <a:endParaRPr lang="en-US" sz="1200" b="0" i="0" u="none" strike="noStrike" noProof="0" dirty="0">
                        <a:solidFill>
                          <a:schemeClr val="tx1"/>
                        </a:solidFill>
                        <a:latin typeface="Segoe UI"/>
                      </a:endParaRPr>
                    </a:p>
                    <a:p>
                      <a:pPr marL="112395" lvl="0" indent="-112395" algn="l">
                        <a:lnSpc>
                          <a:spcPct val="100000"/>
                        </a:lnSpc>
                        <a:spcBef>
                          <a:spcPts val="0"/>
                        </a:spcBef>
                        <a:spcAft>
                          <a:spcPts val="0"/>
                        </a:spcAft>
                        <a:buFont typeface="Arial"/>
                        <a:buChar char="•"/>
                      </a:pPr>
                      <a:r>
                        <a:rPr lang="en-US" sz="1200" b="0" i="0" u="none" strike="noStrike" noProof="0" dirty="0">
                          <a:solidFill>
                            <a:schemeClr val="tx1"/>
                          </a:solidFill>
                          <a:latin typeface="Segoe UI"/>
                        </a:rPr>
                        <a:t>SCE was the first Utility to implement the new Statewide Energy Education Resource Guides.  We are continuing to explore new ways to educate our customers.</a:t>
                      </a:r>
                    </a:p>
                    <a:p>
                      <a:pPr marL="0" lvl="0" indent="0" algn="l">
                        <a:lnSpc>
                          <a:spcPct val="100000"/>
                        </a:lnSpc>
                        <a:spcBef>
                          <a:spcPts val="0"/>
                        </a:spcBef>
                        <a:spcAft>
                          <a:spcPts val="0"/>
                        </a:spcAft>
                        <a:buNone/>
                      </a:pPr>
                      <a:endParaRPr lang="en-US" sz="1200" b="0" i="0" u="none" strike="noStrike" noProof="0" dirty="0">
                        <a:solidFill>
                          <a:srgbClr val="FF0000"/>
                        </a:solidFill>
                        <a:latin typeface="Segoe U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395" lvl="0" indent="-112395" algn="l">
                        <a:lnSpc>
                          <a:spcPct val="100000"/>
                        </a:lnSpc>
                        <a:buFont typeface="Arial"/>
                        <a:buChar char="•"/>
                      </a:pPr>
                      <a:r>
                        <a:rPr lang="en-US" sz="1200" b="0" i="0" u="none" strike="noStrike" noProof="0" dirty="0">
                          <a:solidFill>
                            <a:srgbClr val="006269"/>
                          </a:solidFill>
                          <a:latin typeface="Segoe UI"/>
                        </a:rPr>
                        <a:t>Launched new measures - </a:t>
                      </a:r>
                      <a:r>
                        <a:rPr lang="en-US" sz="1200" b="0" i="0" u="none" strike="noStrike" baseline="0" noProof="0" dirty="0">
                          <a:solidFill>
                            <a:srgbClr val="006269"/>
                          </a:solidFill>
                          <a:latin typeface="Segoe UI"/>
                        </a:rPr>
                        <a:t>2nd Refrigerator &amp; Smart Thermostats</a:t>
                      </a:r>
                      <a:endParaRPr lang="en-US" sz="1200" dirty="0"/>
                    </a:p>
                    <a:p>
                      <a:pPr marL="112395" lvl="0" indent="-112395" algn="l">
                        <a:lnSpc>
                          <a:spcPct val="100000"/>
                        </a:lnSpc>
                        <a:spcBef>
                          <a:spcPts val="0"/>
                        </a:spcBef>
                        <a:spcAft>
                          <a:spcPts val="0"/>
                        </a:spcAft>
                        <a:buFont typeface="Arial"/>
                        <a:buChar char="•"/>
                      </a:pPr>
                      <a:endParaRPr lang="en-US" sz="1200" b="0" i="0" u="none" strike="noStrike" baseline="0" noProof="0" dirty="0">
                        <a:solidFill>
                          <a:srgbClr val="006269"/>
                        </a:solidFill>
                        <a:latin typeface="Segoe UI"/>
                      </a:endParaRPr>
                    </a:p>
                    <a:p>
                      <a:pPr marL="112395" lvl="0" indent="-112395" algn="l">
                        <a:lnSpc>
                          <a:spcPct val="100000"/>
                        </a:lnSpc>
                        <a:spcBef>
                          <a:spcPts val="0"/>
                        </a:spcBef>
                        <a:spcAft>
                          <a:spcPts val="0"/>
                        </a:spcAft>
                        <a:buFont typeface="Arial"/>
                        <a:buChar char="•"/>
                      </a:pPr>
                      <a:r>
                        <a:rPr lang="en-US" sz="1200" b="0" i="0" u="none" strike="noStrike" baseline="0" noProof="0" dirty="0">
                          <a:solidFill>
                            <a:srgbClr val="006269"/>
                          </a:solidFill>
                          <a:latin typeface="Segoe UI"/>
                        </a:rPr>
                        <a:t>On target to offer the following new measures:  Freezers &amp; HE Washers </a:t>
                      </a:r>
                      <a:endParaRPr lang="en-US" sz="1200" dirty="0"/>
                    </a:p>
                    <a:p>
                      <a:pPr marL="112395" lvl="0" indent="-112395" algn="l">
                        <a:lnSpc>
                          <a:spcPct val="100000"/>
                        </a:lnSpc>
                        <a:buFont typeface="Arial"/>
                        <a:buChar char="•"/>
                      </a:pPr>
                      <a:endParaRPr lang="en-US" sz="1200" b="0" i="0" u="none" strike="noStrike" noProof="0" dirty="0">
                        <a:solidFill>
                          <a:srgbClr val="006269"/>
                        </a:solidFill>
                        <a:latin typeface="Segoe UI"/>
                      </a:endParaRPr>
                    </a:p>
                    <a:p>
                      <a:pPr marL="112395" lvl="0" indent="-112395" algn="l">
                        <a:lnSpc>
                          <a:spcPct val="100000"/>
                        </a:lnSpc>
                        <a:buFont typeface="Arial"/>
                        <a:buChar char="•"/>
                      </a:pPr>
                      <a:r>
                        <a:rPr lang="en-US" sz="1200" b="0" i="0" u="none" strike="noStrike" noProof="0" dirty="0">
                          <a:solidFill>
                            <a:srgbClr val="006269"/>
                          </a:solidFill>
                          <a:latin typeface="Segoe UI"/>
                        </a:rPr>
                        <a:t>Continued to leverage lessons learned through our tribal efforts. Currently working with Fort Irwin base housing.  </a:t>
                      </a:r>
                    </a:p>
                    <a:p>
                      <a:pPr marL="344488" lvl="1" indent="-111125" algn="l">
                        <a:lnSpc>
                          <a:spcPct val="100000"/>
                        </a:lnSpc>
                        <a:buFont typeface="Arial"/>
                        <a:buChar char="•"/>
                      </a:pPr>
                      <a:r>
                        <a:rPr lang="en-US" sz="1200" b="0" i="0" u="none" strike="noStrike" baseline="0" noProof="0" dirty="0">
                          <a:solidFill>
                            <a:srgbClr val="006269"/>
                          </a:solidFill>
                          <a:latin typeface="Segoe UI"/>
                        </a:rPr>
                        <a:t>Base housing is now privatized</a:t>
                      </a:r>
                      <a:endParaRPr lang="en-US" dirty="0"/>
                    </a:p>
                    <a:p>
                      <a:pPr marL="344488" lvl="1" indent="-111125" algn="l">
                        <a:lnSpc>
                          <a:spcPct val="100000"/>
                        </a:lnSpc>
                        <a:buFont typeface="Arial"/>
                        <a:buChar char="•"/>
                      </a:pPr>
                      <a:r>
                        <a:rPr lang="en-US" sz="1200" b="0" i="0" u="none" strike="noStrike" baseline="0" noProof="0" dirty="0">
                          <a:solidFill>
                            <a:srgbClr val="006269"/>
                          </a:solidFill>
                          <a:latin typeface="Segoe UI"/>
                        </a:rPr>
                        <a:t>Plan to income verify households based on military pay grade</a:t>
                      </a:r>
                      <a:endParaRPr lang="en-US" dirty="0"/>
                    </a:p>
                    <a:p>
                      <a:pPr marL="344488" lvl="1" indent="-111125" algn="l">
                        <a:lnSpc>
                          <a:spcPct val="100000"/>
                        </a:lnSpc>
                        <a:buFont typeface="Arial"/>
                        <a:buChar char="•"/>
                      </a:pPr>
                      <a:r>
                        <a:rPr lang="en-US" sz="1200" b="0" i="0" u="none" strike="noStrike" baseline="0" noProof="0" dirty="0">
                          <a:solidFill>
                            <a:srgbClr val="006269"/>
                          </a:solidFill>
                          <a:latin typeface="Segoe UI"/>
                        </a:rPr>
                        <a:t>Explore additional opportunities to serve other sites where the base housing has been privatized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lvl="0" indent="-112713" algn="l">
                        <a:lnSpc>
                          <a:spcPct val="100000"/>
                        </a:lnSpc>
                        <a:buFont typeface="Arial" panose="020B0604020202020204" pitchFamily="34" charset="0"/>
                        <a:buChar char="•"/>
                      </a:pPr>
                      <a:r>
                        <a:rPr lang="en-US" sz="1200" b="0" i="0" u="none" strike="noStrike" noProof="0" dirty="0">
                          <a:solidFill>
                            <a:srgbClr val="006269"/>
                          </a:solidFill>
                          <a:latin typeface="Segoe UI"/>
                        </a:rPr>
                        <a:t>First touch enrollments acquisition is becoming a challenge.  Need to enhance marketing plan to target customer pool who most likely have received past program information but have not enrolled. </a:t>
                      </a:r>
                      <a:endParaRPr lang="en-US" sz="1200" dirty="0"/>
                    </a:p>
                    <a:p>
                      <a:pPr marL="0" lvl="0" indent="0" algn="l">
                        <a:lnSpc>
                          <a:spcPct val="100000"/>
                        </a:lnSpc>
                        <a:buNone/>
                      </a:pPr>
                      <a:endParaRPr lang="en-US" sz="1200" b="0" i="0" u="none" strike="noStrike" noProof="0" dirty="0">
                        <a:solidFill>
                          <a:srgbClr val="006269"/>
                        </a:solidFill>
                        <a:latin typeface="Segoe UI"/>
                      </a:endParaRPr>
                    </a:p>
                    <a:p>
                      <a:pPr marL="112713" lvl="0" indent="-112713" algn="l">
                        <a:lnSpc>
                          <a:spcPct val="100000"/>
                        </a:lnSpc>
                        <a:buFont typeface="Arial" panose="020B0604020202020204" pitchFamily="34" charset="0"/>
                        <a:buChar char="•"/>
                      </a:pPr>
                      <a:r>
                        <a:rPr lang="en-US" sz="1200" b="0" i="0" u="none" strike="noStrike" noProof="0" dirty="0">
                          <a:solidFill>
                            <a:srgbClr val="006269"/>
                          </a:solidFill>
                          <a:latin typeface="Segoe UI"/>
                        </a:rPr>
                        <a:t>Continued challenges in implementing Multi-Family CAM in ESA program.  No substantial results to date.</a:t>
                      </a:r>
                    </a:p>
                    <a:p>
                      <a:pPr marL="0" lvl="0" indent="0" algn="l">
                        <a:lnSpc>
                          <a:spcPct val="100000"/>
                        </a:lnSpc>
                        <a:buNone/>
                      </a:pPr>
                      <a:endParaRPr lang="en-US" sz="1200" b="0" i="0" u="none" strike="noStrike" noProof="0" dirty="0">
                        <a:solidFill>
                          <a:srgbClr val="006269"/>
                        </a:solidFill>
                        <a:latin typeface="Segoe UI"/>
                      </a:endParaRPr>
                    </a:p>
                    <a:p>
                      <a:pPr marL="112713" lvl="0" indent="-112713" algn="l">
                        <a:lnSpc>
                          <a:spcPct val="100000"/>
                        </a:lnSpc>
                        <a:buFont typeface="Arial" panose="020B0604020202020204" pitchFamily="34" charset="0"/>
                        <a:buChar char="•"/>
                      </a:pPr>
                      <a:r>
                        <a:rPr lang="en-US" sz="1200" b="0" i="0" u="none" strike="noStrike" noProof="0" dirty="0">
                          <a:solidFill>
                            <a:srgbClr val="006269"/>
                          </a:solidFill>
                          <a:latin typeface="Segoe UI"/>
                        </a:rPr>
                        <a:t>The EMAPS system that SCE utilizes to track, process, and complete program enrollments is becoming complex and overly customized. SCE is considering proposing a new system for the post 2020 program cycle.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3977545"/>
      </p:ext>
    </p:extLst>
  </p:cSld>
  <p:clrMapOvr>
    <a:masterClrMapping/>
  </p:clrMapOvr>
</p:sld>
</file>

<file path=ppt/theme/theme1.xml><?xml version="1.0" encoding="utf-8"?>
<a:theme xmlns:a="http://schemas.openxmlformats.org/drawingml/2006/main" name="SCE 4x3 Template_White">
  <a:themeElements>
    <a:clrScheme name="Brand Colors">
      <a:dk1>
        <a:srgbClr val="006269"/>
      </a:dk1>
      <a:lt1>
        <a:sysClr val="window" lastClr="FFFFFF"/>
      </a:lt1>
      <a:dk2>
        <a:srgbClr val="FED141"/>
      </a:dk2>
      <a:lt2>
        <a:srgbClr val="B1B3B3"/>
      </a:lt2>
      <a:accent1>
        <a:srgbClr val="00A9E0"/>
      </a:accent1>
      <a:accent2>
        <a:srgbClr val="3CDBC0"/>
      </a:accent2>
      <a:accent3>
        <a:srgbClr val="658D1B"/>
      </a:accent3>
      <a:accent4>
        <a:srgbClr val="722257"/>
      </a:accent4>
      <a:accent5>
        <a:srgbClr val="F0B323"/>
      </a:accent5>
      <a:accent6>
        <a:srgbClr val="D2D755"/>
      </a:accent6>
      <a:hlink>
        <a:srgbClr val="0563C1"/>
      </a:hlink>
      <a:folHlink>
        <a:srgbClr val="FF0000"/>
      </a:folHlink>
    </a:clrScheme>
    <a:fontScheme name="Custom 2">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E PowerPoint Template_white background_4x3.pptx" id="{FE9C38E5-0255-41CC-867A-9F8F67D276E1}" vid="{1668D55A-6D9C-4FD0-927E-A5DAA4E47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ategory xmlns="d2749cae-3b09-4902-b2fe-48dfe8b9c04c">PublicMeetings</Category>
    <MeetingDate xmlns="d2749cae-3b09-4902-b2fe-48dfe8b9c04c">2019-03-06T08:00:00+00:00</MeetingDate>
    <ReleaseDate xmlns="d2749cae-3b09-4902-b2fe-48dfe8b9c04c">2019-02-28T08:00:00+00:00</ReleaseDat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C84F4B-D1B8-4491-94BA-A30D31F1F19A}">
  <ds:schemaRefs>
    <ds:schemaRef ds:uri="http://schemas.microsoft.com/sharepoint/v3/contenttype/forms"/>
  </ds:schemaRefs>
</ds:datastoreItem>
</file>

<file path=customXml/itemProps2.xml><?xml version="1.0" encoding="utf-8"?>
<ds:datastoreItem xmlns:ds="http://schemas.openxmlformats.org/officeDocument/2006/customXml" ds:itemID="{08F96953-A519-45F0-9B53-CF2514831401}">
  <ds:schemaRefs>
    <ds:schemaRef ds:uri="http://schemas.microsoft.com/office/infopath/2007/PartnerControls"/>
    <ds:schemaRef ds:uri="http://purl.org/dc/elements/1.1/"/>
    <ds:schemaRef ds:uri="http://purl.org/dc/terms/"/>
    <ds:schemaRef ds:uri="http://purl.org/dc/dcmitype/"/>
    <ds:schemaRef ds:uri="http://schemas.microsoft.com/office/2006/documentManagement/types"/>
    <ds:schemaRef ds:uri="d2749cae-3b09-4902-b2fe-48dfe8b9c04c"/>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C129F834-0B95-42FE-9422-83A21C33EDCA}">
  <ds:schemaRefs>
    <ds:schemaRef ds:uri="d2749cae-3b09-4902-b2fe-48dfe8b9c0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25</TotalTime>
  <Words>840</Words>
  <Application>Microsoft Office PowerPoint</Application>
  <PresentationFormat>On-screen Show (4:3)</PresentationFormat>
  <Paragraphs>362</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Cambria</vt:lpstr>
      <vt:lpstr>Open Sans</vt:lpstr>
      <vt:lpstr>Segoe UI</vt:lpstr>
      <vt:lpstr>Segoe UI Light</vt:lpstr>
      <vt:lpstr>Segoe UI Semibold</vt:lpstr>
      <vt:lpstr>Times New Roman</vt:lpstr>
      <vt:lpstr>Verdana</vt:lpstr>
      <vt:lpstr>SCE 4x3 Template_White</vt:lpstr>
      <vt:lpstr>Southern California Edison Company</vt:lpstr>
      <vt:lpstr>SCE CARE Program</vt:lpstr>
      <vt:lpstr>SCE CARE Program</vt:lpstr>
      <vt:lpstr>SCE CARE Program</vt:lpstr>
      <vt:lpstr>CHANGES Program Year-End Updates</vt:lpstr>
      <vt:lpstr>SCE ESA Program</vt:lpstr>
      <vt:lpstr>SCE ESA Program</vt:lpstr>
      <vt:lpstr>SCE ESA Program</vt:lpstr>
      <vt:lpstr>SCE ESA Program</vt:lpstr>
      <vt:lpstr>SCE ESA Program</vt:lpstr>
      <vt:lpstr>SCE Marketing &amp; Outreach</vt:lpstr>
      <vt:lpstr>SCE Marketing &amp; Outreach – Targeted Efforts</vt:lpstr>
      <vt:lpstr>SCE Marketing &amp; Outreach – Bundled Programs</vt:lpstr>
      <vt:lpstr>SCE Marketing &amp; Outreach – Collateral Material</vt:lpstr>
      <vt:lpstr>SCE Marketing &amp; Outreach – Community Events</vt:lpstr>
      <vt:lpstr>SCE Utility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7. SCE's LIOB Presentation 030619</dc:title>
  <dc:creator>Godofredo De Vera</dc:creator>
  <cp:lastModifiedBy>Amaya,  Zaida C.</cp:lastModifiedBy>
  <cp:revision>14</cp:revision>
  <cp:lastPrinted>2018-11-27T22:07:00Z</cp:lastPrinted>
  <dcterms:created xsi:type="dcterms:W3CDTF">2015-09-22T21:29:54Z</dcterms:created>
  <dcterms:modified xsi:type="dcterms:W3CDTF">2019-02-28T20:58:51Z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