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69" r:id="rId2"/>
    <p:sldId id="473" r:id="rId3"/>
    <p:sldId id="468" r:id="rId4"/>
    <p:sldId id="479" r:id="rId5"/>
    <p:sldId id="478" r:id="rId6"/>
    <p:sldId id="480" r:id="rId7"/>
    <p:sldId id="481" r:id="rId8"/>
    <p:sldId id="474" r:id="rId9"/>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87FF"/>
    <a:srgbClr val="6699FF"/>
    <a:srgbClr val="3333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898" autoAdjust="0"/>
    <p:restoredTop sz="94617" autoAdjust="0"/>
  </p:normalViewPr>
  <p:slideViewPr>
    <p:cSldViewPr>
      <p:cViewPr varScale="1">
        <p:scale>
          <a:sx n="83" d="100"/>
          <a:sy n="83" d="100"/>
        </p:scale>
        <p:origin x="102" y="6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75" d="100"/>
          <a:sy n="75" d="100"/>
        </p:scale>
        <p:origin x="-2844" y="-7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https://capuc-my.sharepoint.com/personal/viet_truong_cpuc_ca_gov/Documents/6.%20SWRCB/School%20Lead%20Testing/School%20Lead%20Testing%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ser>
          <c:idx val="0"/>
          <c:order val="0"/>
          <c:explosion val="5"/>
          <c:dPt>
            <c:idx val="0"/>
            <c:bubble3D val="0"/>
            <c:explosion val="0"/>
            <c:spPr>
              <a:solidFill>
                <a:schemeClr val="accent2">
                  <a:lumMod val="75000"/>
                </a:schemeClr>
              </a:solidFill>
            </c:spPr>
            <c:extLst>
              <c:ext xmlns:c16="http://schemas.microsoft.com/office/drawing/2014/chart" uri="{C3380CC4-5D6E-409C-BE32-E72D297353CC}">
                <c16:uniqueId val="{00000001-2A99-4CDB-AA19-C7769550A7A6}"/>
              </c:ext>
            </c:extLst>
          </c:dPt>
          <c:dPt>
            <c:idx val="1"/>
            <c:bubble3D val="0"/>
            <c:explosion val="20"/>
            <c:spPr>
              <a:solidFill>
                <a:schemeClr val="accent2">
                  <a:lumMod val="50000"/>
                </a:schemeClr>
              </a:solidFill>
            </c:spPr>
            <c:extLst>
              <c:ext xmlns:c16="http://schemas.microsoft.com/office/drawing/2014/chart" uri="{C3380CC4-5D6E-409C-BE32-E72D297353CC}">
                <c16:uniqueId val="{00000003-2A99-4CDB-AA19-C7769550A7A6}"/>
              </c:ext>
            </c:extLst>
          </c:dPt>
          <c:dPt>
            <c:idx val="2"/>
            <c:bubble3D val="0"/>
            <c:explosion val="0"/>
            <c:spPr>
              <a:solidFill>
                <a:schemeClr val="accent2">
                  <a:lumMod val="60000"/>
                  <a:lumOff val="40000"/>
                </a:schemeClr>
              </a:solidFill>
            </c:spPr>
            <c:extLst>
              <c:ext xmlns:c16="http://schemas.microsoft.com/office/drawing/2014/chart" uri="{C3380CC4-5D6E-409C-BE32-E72D297353CC}">
                <c16:uniqueId val="{00000005-2A99-4CDB-AA19-C7769550A7A6}"/>
              </c:ext>
            </c:extLst>
          </c:dPt>
          <c:val>
            <c:numRef>
              <c:f>'[School Lead Testing Chart.xlsx]Sheet1'!$B$1:$B$3</c:f>
              <c:numCache>
                <c:formatCode>General</c:formatCode>
                <c:ptCount val="3"/>
                <c:pt idx="0">
                  <c:v>889</c:v>
                </c:pt>
                <c:pt idx="1">
                  <c:v>16</c:v>
                </c:pt>
                <c:pt idx="2">
                  <c:v>1971</c:v>
                </c:pt>
              </c:numCache>
            </c:numRef>
          </c:val>
          <c:extLst>
            <c:ext xmlns:c16="http://schemas.microsoft.com/office/drawing/2014/chart" uri="{C3380CC4-5D6E-409C-BE32-E72D297353CC}">
              <c16:uniqueId val="{00000006-2A99-4CDB-AA19-C7769550A7A6}"/>
            </c:ext>
          </c:extLst>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92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57952" y="0"/>
            <a:ext cx="4023641" cy="349250"/>
          </a:xfrm>
          <a:prstGeom prst="rect">
            <a:avLst/>
          </a:prstGeom>
        </p:spPr>
        <p:txBody>
          <a:bodyPr vert="horz" lIns="91440" tIns="45720" rIns="91440" bIns="45720" rtlCol="0"/>
          <a:lstStyle>
            <a:lvl1pPr algn="r">
              <a:defRPr sz="1200"/>
            </a:lvl1pPr>
          </a:lstStyle>
          <a:p>
            <a:fld id="{72446390-A4F3-4FD5-ACB9-4C46888FEB11}" type="datetimeFigureOut">
              <a:rPr lang="en-US" smtClean="0"/>
              <a:t>9/11/2018</a:t>
            </a:fld>
            <a:endParaRPr lang="en-US" dirty="0"/>
          </a:p>
        </p:txBody>
      </p:sp>
      <p:sp>
        <p:nvSpPr>
          <p:cNvPr id="4" name="Footer Placeholder 3"/>
          <p:cNvSpPr>
            <a:spLocks noGrp="1"/>
          </p:cNvSpPr>
          <p:nvPr>
            <p:ph type="ftr" sz="quarter" idx="2"/>
          </p:nvPr>
        </p:nvSpPr>
        <p:spPr>
          <a:xfrm>
            <a:off x="2" y="6634555"/>
            <a:ext cx="4023641" cy="3492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7952" y="6634555"/>
            <a:ext cx="4023641" cy="349250"/>
          </a:xfrm>
          <a:prstGeom prst="rect">
            <a:avLst/>
          </a:prstGeom>
        </p:spPr>
        <p:txBody>
          <a:bodyPr vert="horz" lIns="91440" tIns="45720" rIns="91440" bIns="45720" rtlCol="0" anchor="b"/>
          <a:lstStyle>
            <a:lvl1pPr algn="r">
              <a:defRPr sz="1200"/>
            </a:lvl1pPr>
          </a:lstStyle>
          <a:p>
            <a:fld id="{2B36E8A7-B6FC-45D6-99BB-2AE2BDB0B433}" type="slidenum">
              <a:rPr lang="en-US" smtClean="0"/>
              <a:t>‹#›</a:t>
            </a:fld>
            <a:endParaRPr lang="en-US" dirty="0"/>
          </a:p>
        </p:txBody>
      </p:sp>
    </p:spTree>
    <p:extLst>
      <p:ext uri="{BB962C8B-B14F-4D97-AF65-F5344CB8AC3E}">
        <p14:creationId xmlns:p14="http://schemas.microsoft.com/office/powerpoint/2010/main" val="3192663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07" name="Rectangle 3"/>
          <p:cNvSpPr>
            <a:spLocks noGrp="1" noChangeArrowheads="1"/>
          </p:cNvSpPr>
          <p:nvPr>
            <p:ph type="dt" idx="1"/>
          </p:nvPr>
        </p:nvSpPr>
        <p:spPr bwMode="auto">
          <a:xfrm>
            <a:off x="525782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algn="r" defTabSz="927199">
              <a:defRPr sz="1200">
                <a:latin typeface="Arial" charset="0"/>
                <a:ea typeface="+mn-ea"/>
                <a:cs typeface="+mn-cs"/>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2895600" y="525463"/>
            <a:ext cx="3492500" cy="2619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1509" name="Rectangle 5"/>
          <p:cNvSpPr>
            <a:spLocks noGrp="1" noChangeArrowheads="1"/>
          </p:cNvSpPr>
          <p:nvPr>
            <p:ph type="body" sz="quarter" idx="3"/>
          </p:nvPr>
        </p:nvSpPr>
        <p:spPr bwMode="auto">
          <a:xfrm>
            <a:off x="929213" y="3318353"/>
            <a:ext cx="7425279" cy="314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525782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algn="r" defTabSz="927199">
              <a:defRPr sz="1200">
                <a:latin typeface="Arial" pitchFamily="34" charset="0"/>
              </a:defRPr>
            </a:lvl1pPr>
          </a:lstStyle>
          <a:p>
            <a:pPr>
              <a:defRPr/>
            </a:pPr>
            <a:fld id="{794C2BF8-3077-46D3-85C0-B4965EA9629C}" type="slidenum">
              <a:rPr lang="en-US" altLang="en-US"/>
              <a:pPr>
                <a:defRPr/>
              </a:pPr>
              <a:t>‹#›</a:t>
            </a:fld>
            <a:endParaRPr lang="en-US" altLang="en-US" dirty="0"/>
          </a:p>
        </p:txBody>
      </p:sp>
    </p:spTree>
    <p:extLst>
      <p:ext uri="{BB962C8B-B14F-4D97-AF65-F5344CB8AC3E}">
        <p14:creationId xmlns:p14="http://schemas.microsoft.com/office/powerpoint/2010/main" val="9677580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3</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5</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261869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6</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2589040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7</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3300149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5742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2D94777-AC61-49AE-8231-DE245E294C36}" type="slidenum">
              <a:rPr lang="en-US" altLang="en-US"/>
              <a:pPr>
                <a:defRPr/>
              </a:pPr>
              <a:t>‹#›</a:t>
            </a:fld>
            <a:endParaRPr lang="en-US" altLang="en-US" dirty="0"/>
          </a:p>
        </p:txBody>
      </p:sp>
    </p:spTree>
    <p:extLst>
      <p:ext uri="{BB962C8B-B14F-4D97-AF65-F5344CB8AC3E}">
        <p14:creationId xmlns:p14="http://schemas.microsoft.com/office/powerpoint/2010/main" val="338101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8CA6994-D42F-4AE2-9233-45CFAF2164AE}" type="slidenum">
              <a:rPr lang="en-US" altLang="en-US"/>
              <a:pPr>
                <a:defRPr/>
              </a:pPr>
              <a:t>‹#›</a:t>
            </a:fld>
            <a:endParaRPr lang="en-US" altLang="en-US" dirty="0"/>
          </a:p>
        </p:txBody>
      </p:sp>
    </p:spTree>
    <p:extLst>
      <p:ext uri="{BB962C8B-B14F-4D97-AF65-F5344CB8AC3E}">
        <p14:creationId xmlns:p14="http://schemas.microsoft.com/office/powerpoint/2010/main" val="171472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4948E4F-B52F-42E3-A47A-8980A9445570}" type="slidenum">
              <a:rPr lang="en-US" altLang="en-US"/>
              <a:pPr>
                <a:defRPr/>
              </a:pPr>
              <a:t>‹#›</a:t>
            </a:fld>
            <a:endParaRPr lang="en-US" altLang="en-US" dirty="0"/>
          </a:p>
        </p:txBody>
      </p:sp>
    </p:spTree>
    <p:extLst>
      <p:ext uri="{BB962C8B-B14F-4D97-AF65-F5344CB8AC3E}">
        <p14:creationId xmlns:p14="http://schemas.microsoft.com/office/powerpoint/2010/main" val="303467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3BF0E74-0AC2-4D0F-86A2-1BB10472C61C}" type="slidenum">
              <a:rPr lang="en-US" altLang="en-US"/>
              <a:pPr>
                <a:defRPr/>
              </a:pPr>
              <a:t>‹#›</a:t>
            </a:fld>
            <a:endParaRPr lang="en-US" altLang="en-US" dirty="0"/>
          </a:p>
        </p:txBody>
      </p:sp>
    </p:spTree>
    <p:extLst>
      <p:ext uri="{BB962C8B-B14F-4D97-AF65-F5344CB8AC3E}">
        <p14:creationId xmlns:p14="http://schemas.microsoft.com/office/powerpoint/2010/main" val="339141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able Placeholder 2"/>
          <p:cNvSpPr>
            <a:spLocks noGrp="1"/>
          </p:cNvSpPr>
          <p:nvPr>
            <p:ph type="tbl" idx="1"/>
          </p:nvPr>
        </p:nvSpPr>
        <p:spPr>
          <a:xfrm>
            <a:off x="457200" y="2057400"/>
            <a:ext cx="8229600" cy="40687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66AFF3-1D42-4F8C-86E8-8D388310827D}" type="slidenum">
              <a:rPr lang="en-US" altLang="en-US"/>
              <a:pPr>
                <a:defRPr/>
              </a:pPr>
              <a:t>‹#›</a:t>
            </a:fld>
            <a:endParaRPr lang="en-US" altLang="en-US" dirty="0"/>
          </a:p>
        </p:txBody>
      </p:sp>
    </p:spTree>
    <p:extLst>
      <p:ext uri="{BB962C8B-B14F-4D97-AF65-F5344CB8AC3E}">
        <p14:creationId xmlns:p14="http://schemas.microsoft.com/office/powerpoint/2010/main" val="206989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267504-C195-4FFD-9554-01442707D938}" type="slidenum">
              <a:rPr lang="en-US" altLang="en-US"/>
              <a:pPr>
                <a:defRPr/>
              </a:pPr>
              <a:t>‹#›</a:t>
            </a:fld>
            <a:endParaRPr lang="en-US" altLang="en-US" dirty="0"/>
          </a:p>
        </p:txBody>
      </p:sp>
    </p:spTree>
    <p:extLst>
      <p:ext uri="{BB962C8B-B14F-4D97-AF65-F5344CB8AC3E}">
        <p14:creationId xmlns:p14="http://schemas.microsoft.com/office/powerpoint/2010/main" val="335148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E25D33C-051D-4C26-BBCC-799C67E94E02}" type="slidenum">
              <a:rPr lang="en-US" altLang="en-US"/>
              <a:pPr>
                <a:defRPr/>
              </a:pPr>
              <a:t>‹#›</a:t>
            </a:fld>
            <a:endParaRPr lang="en-US" altLang="en-US" dirty="0"/>
          </a:p>
        </p:txBody>
      </p:sp>
    </p:spTree>
    <p:extLst>
      <p:ext uri="{BB962C8B-B14F-4D97-AF65-F5344CB8AC3E}">
        <p14:creationId xmlns:p14="http://schemas.microsoft.com/office/powerpoint/2010/main" val="9492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48AEA31-243D-4E52-8E51-3CDA368670C3}" type="slidenum">
              <a:rPr lang="en-US" altLang="en-US"/>
              <a:pPr>
                <a:defRPr/>
              </a:pPr>
              <a:t>‹#›</a:t>
            </a:fld>
            <a:endParaRPr lang="en-US" altLang="en-US" dirty="0"/>
          </a:p>
        </p:txBody>
      </p:sp>
    </p:spTree>
    <p:extLst>
      <p:ext uri="{BB962C8B-B14F-4D97-AF65-F5344CB8AC3E}">
        <p14:creationId xmlns:p14="http://schemas.microsoft.com/office/powerpoint/2010/main" val="31998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8F35EC4F-96F6-4CB2-BF15-F793A2103150}" type="slidenum">
              <a:rPr lang="en-US" altLang="en-US"/>
              <a:pPr>
                <a:defRPr/>
              </a:pPr>
              <a:t>‹#›</a:t>
            </a:fld>
            <a:endParaRPr lang="en-US" altLang="en-US" dirty="0"/>
          </a:p>
        </p:txBody>
      </p:sp>
    </p:spTree>
    <p:extLst>
      <p:ext uri="{BB962C8B-B14F-4D97-AF65-F5344CB8AC3E}">
        <p14:creationId xmlns:p14="http://schemas.microsoft.com/office/powerpoint/2010/main" val="404079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C148EC7B-95F5-477A-B7BD-A65E4AD53F99}" type="slidenum">
              <a:rPr lang="en-US" altLang="en-US"/>
              <a:pPr>
                <a:defRPr/>
              </a:pPr>
              <a:t>‹#›</a:t>
            </a:fld>
            <a:endParaRPr lang="en-US" altLang="en-US" dirty="0"/>
          </a:p>
        </p:txBody>
      </p:sp>
    </p:spTree>
    <p:extLst>
      <p:ext uri="{BB962C8B-B14F-4D97-AF65-F5344CB8AC3E}">
        <p14:creationId xmlns:p14="http://schemas.microsoft.com/office/powerpoint/2010/main" val="277492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9577681A-6630-40BE-8194-B66902EC0358}" type="slidenum">
              <a:rPr lang="en-US" altLang="en-US"/>
              <a:pPr>
                <a:defRPr/>
              </a:pPr>
              <a:t>‹#›</a:t>
            </a:fld>
            <a:endParaRPr lang="en-US" altLang="en-US" dirty="0"/>
          </a:p>
        </p:txBody>
      </p:sp>
    </p:spTree>
    <p:extLst>
      <p:ext uri="{BB962C8B-B14F-4D97-AF65-F5344CB8AC3E}">
        <p14:creationId xmlns:p14="http://schemas.microsoft.com/office/powerpoint/2010/main" val="116691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764935B-9BDF-4404-99C0-23AA99D79701}" type="slidenum">
              <a:rPr lang="en-US" altLang="en-US"/>
              <a:pPr>
                <a:defRPr/>
              </a:pPr>
              <a:t>‹#›</a:t>
            </a:fld>
            <a:endParaRPr lang="en-US" altLang="en-US" dirty="0"/>
          </a:p>
        </p:txBody>
      </p:sp>
    </p:spTree>
    <p:extLst>
      <p:ext uri="{BB962C8B-B14F-4D97-AF65-F5344CB8AC3E}">
        <p14:creationId xmlns:p14="http://schemas.microsoft.com/office/powerpoint/2010/main" val="293642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FF4CDE-EB09-4107-93AB-2C9008DEE4EC}" type="slidenum">
              <a:rPr lang="en-US" altLang="en-US"/>
              <a:pPr>
                <a:defRPr/>
              </a:pPr>
              <a:t>‹#›</a:t>
            </a:fld>
            <a:endParaRPr lang="en-US" altLang="en-US" dirty="0"/>
          </a:p>
        </p:txBody>
      </p:sp>
    </p:spTree>
    <p:extLst>
      <p:ext uri="{BB962C8B-B14F-4D97-AF65-F5344CB8AC3E}">
        <p14:creationId xmlns:p14="http://schemas.microsoft.com/office/powerpoint/2010/main" val="4876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29B8F89E-D287-4C0F-85B8-E634DCD522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ctr" rtl="0" eaLnBrk="0" fontAlgn="base" hangingPunct="0">
        <a:spcBef>
          <a:spcPct val="0"/>
        </a:spcBef>
        <a:spcAft>
          <a:spcPct val="0"/>
        </a:spcAft>
        <a:defRPr sz="4400" b="1">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vt4@cpuc.c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0" y="12954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a:defRPr/>
            </a:pPr>
            <a:r>
              <a:rPr lang="en-US" sz="2800" b="1" dirty="0">
                <a:solidFill>
                  <a:schemeClr val="tx2"/>
                </a:solidFill>
                <a:ea typeface="ＭＳ Ｐゴシック" charset="0"/>
              </a:rPr>
              <a:t>Water Utilities Update</a:t>
            </a:r>
          </a:p>
          <a:p>
            <a:pPr algn="ctr">
              <a:defRPr/>
            </a:pPr>
            <a:r>
              <a:rPr lang="en-US" sz="2800" b="1" dirty="0">
                <a:solidFill>
                  <a:schemeClr val="tx2"/>
                </a:solidFill>
                <a:ea typeface="ＭＳ Ｐゴシック" charset="0"/>
              </a:rPr>
              <a:t>Low-Income Oversight Board</a:t>
            </a:r>
          </a:p>
        </p:txBody>
      </p:sp>
      <p:sp>
        <p:nvSpPr>
          <p:cNvPr id="15364" name="Rectangle 8"/>
          <p:cNvSpPr>
            <a:spLocks noChangeArrowheads="1"/>
          </p:cNvSpPr>
          <p:nvPr/>
        </p:nvSpPr>
        <p:spPr bwMode="auto">
          <a:xfrm>
            <a:off x="0" y="4648200"/>
            <a:ext cx="914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br>
              <a:rPr lang="en-US" altLang="en-US" sz="1600" b="1" dirty="0"/>
            </a:br>
            <a:endParaRPr lang="en-US" altLang="en-US" sz="1600" b="1" dirty="0"/>
          </a:p>
          <a:p>
            <a:pPr algn="ctr" eaLnBrk="1" hangingPunct="1">
              <a:lnSpc>
                <a:spcPct val="80000"/>
              </a:lnSpc>
              <a:spcBef>
                <a:spcPct val="20000"/>
              </a:spcBef>
              <a:defRPr/>
            </a:pPr>
            <a:r>
              <a:rPr lang="en-US" altLang="en-US" sz="2000" b="1" dirty="0">
                <a:solidFill>
                  <a:schemeClr val="tx2"/>
                </a:solidFill>
              </a:rPr>
              <a:t>Water Division</a:t>
            </a:r>
          </a:p>
          <a:p>
            <a:pPr algn="ctr" eaLnBrk="1" hangingPunct="1">
              <a:lnSpc>
                <a:spcPct val="80000"/>
              </a:lnSpc>
              <a:spcBef>
                <a:spcPct val="20000"/>
              </a:spcBef>
              <a:spcAft>
                <a:spcPct val="25000"/>
              </a:spcAft>
              <a:defRPr/>
            </a:pPr>
            <a:r>
              <a:rPr lang="en-US" altLang="en-US" sz="1400" b="1" dirty="0"/>
              <a:t>September 20, 2018</a:t>
            </a:r>
          </a:p>
          <a:p>
            <a:pPr algn="ctr" eaLnBrk="1" hangingPunct="1">
              <a:lnSpc>
                <a:spcPct val="80000"/>
              </a:lnSpc>
              <a:spcBef>
                <a:spcPct val="20000"/>
              </a:spcBef>
              <a:spcAft>
                <a:spcPct val="25000"/>
              </a:spcAft>
              <a:defRPr/>
            </a:pPr>
            <a:endParaRPr lang="en-US" altLang="en-US" sz="1400" b="1" dirty="0"/>
          </a:p>
          <a:p>
            <a:pPr algn="ctr" eaLnBrk="1" hangingPunct="1">
              <a:lnSpc>
                <a:spcPct val="80000"/>
              </a:lnSpc>
              <a:spcBef>
                <a:spcPct val="20000"/>
              </a:spcBef>
              <a:spcAft>
                <a:spcPct val="25000"/>
              </a:spcAft>
              <a:defRPr/>
            </a:pPr>
            <a:endParaRPr lang="en-US" altLang="en-US" sz="1400" b="1" dirty="0"/>
          </a:p>
        </p:txBody>
      </p:sp>
      <p:pic>
        <p:nvPicPr>
          <p:cNvPr id="3078" name="Picture 11" descr="cpuc-building-2"/>
          <p:cNvPicPr>
            <a:picLocks noChangeAspect="1" noChangeArrowheads="1"/>
          </p:cNvPicPr>
          <p:nvPr/>
        </p:nvPicPr>
        <p:blipFill>
          <a:blip r:embed="rId3" cstate="print">
            <a:lum bright="54000" contrast="-70000"/>
            <a:extLst>
              <a:ext uri="{28A0092B-C50C-407E-A947-70E740481C1C}">
                <a14:useLocalDpi xmlns:a14="http://schemas.microsoft.com/office/drawing/2010/main" val="0"/>
              </a:ext>
            </a:extLst>
          </a:blip>
          <a:srcRect/>
          <a:stretch>
            <a:fillRect/>
          </a:stretch>
        </p:blipFill>
        <p:spPr bwMode="auto">
          <a:xfrm>
            <a:off x="3232944" y="2514600"/>
            <a:ext cx="267811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38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lstStyle/>
          <a:p>
            <a:pPr>
              <a:defRPr/>
            </a:pPr>
            <a:r>
              <a:rPr lang="en-US" sz="2800" dirty="0">
                <a:solidFill>
                  <a:schemeClr val="tx2"/>
                </a:solidFill>
              </a:rPr>
              <a:t>Topics</a:t>
            </a:r>
          </a:p>
        </p:txBody>
      </p:sp>
      <p:sp>
        <p:nvSpPr>
          <p:cNvPr id="3" name="Content Placeholder 2"/>
          <p:cNvSpPr>
            <a:spLocks noGrp="1"/>
          </p:cNvSpPr>
          <p:nvPr>
            <p:ph idx="1"/>
          </p:nvPr>
        </p:nvSpPr>
        <p:spPr>
          <a:xfrm>
            <a:off x="457200" y="1828800"/>
            <a:ext cx="8229600" cy="4191000"/>
          </a:xfrm>
        </p:spPr>
        <p:txBody>
          <a:bodyPr/>
          <a:lstStyle/>
          <a:p>
            <a:pPr lvl="1">
              <a:defRPr/>
            </a:pPr>
            <a:endParaRPr lang="en-US" sz="2000" dirty="0"/>
          </a:p>
          <a:p>
            <a:pPr lvl="1">
              <a:defRPr/>
            </a:pPr>
            <a:r>
              <a:rPr lang="en-US" sz="2400" dirty="0"/>
              <a:t>School Lead Testing</a:t>
            </a:r>
          </a:p>
          <a:p>
            <a:pPr marL="457200" lvl="1" indent="0">
              <a:buNone/>
              <a:defRPr/>
            </a:pPr>
            <a:endParaRPr lang="en-US" sz="1000" dirty="0"/>
          </a:p>
          <a:p>
            <a:pPr lvl="1">
              <a:defRPr/>
            </a:pPr>
            <a:r>
              <a:rPr lang="en-US" sz="2400" dirty="0"/>
              <a:t>Commission OIRs</a:t>
            </a:r>
          </a:p>
          <a:p>
            <a:pPr marL="457200" lvl="1" indent="0">
              <a:buNone/>
              <a:defRPr/>
            </a:pPr>
            <a:endParaRPr lang="en-US" sz="1000" dirty="0"/>
          </a:p>
          <a:p>
            <a:pPr lvl="1">
              <a:defRPr/>
            </a:pPr>
            <a:r>
              <a:rPr lang="en-US" sz="2400" dirty="0"/>
              <a:t>New Legislation</a:t>
            </a:r>
          </a:p>
          <a:p>
            <a:pPr lvl="1">
              <a:defRPr/>
            </a:pPr>
            <a:endParaRPr lang="en-US" sz="800" dirty="0"/>
          </a:p>
          <a:p>
            <a:pPr marL="457200" lvl="1" indent="0">
              <a:buFontTx/>
              <a:buNone/>
              <a:defRPr/>
            </a:pPr>
            <a:endParaRPr lang="en-US" sz="2000" dirty="0"/>
          </a:p>
          <a:p>
            <a:pPr lvl="1">
              <a:defRPr/>
            </a:pPr>
            <a:endParaRPr lang="en-US" sz="2000" dirty="0"/>
          </a:p>
          <a:p>
            <a:pPr marL="457200" lvl="1" indent="0">
              <a:buFontTx/>
              <a:buNone/>
              <a:defRPr/>
            </a:pPr>
            <a:endParaRPr lang="en-US" sz="2000" dirty="0"/>
          </a:p>
          <a:p>
            <a:pPr marL="57150" indent="0">
              <a:buFontTx/>
              <a:buNone/>
              <a:defRPr/>
            </a:pPr>
            <a:endParaRPr lang="en-US" sz="2400" dirty="0"/>
          </a:p>
        </p:txBody>
      </p:sp>
      <p:sp>
        <p:nvSpPr>
          <p:cNvPr id="4"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2</a:t>
            </a:fld>
            <a:endParaRPr lang="en-US" altLang="en-US" dirty="0">
              <a:solidFill>
                <a:schemeClr val="accent1"/>
              </a:solidFill>
            </a:endParaRPr>
          </a:p>
        </p:txBody>
      </p:sp>
    </p:spTree>
    <p:extLst>
      <p:ext uri="{BB962C8B-B14F-4D97-AF65-F5344CB8AC3E}">
        <p14:creationId xmlns:p14="http://schemas.microsoft.com/office/powerpoint/2010/main" val="357530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Assembly Bill 746</a:t>
            </a:r>
          </a:p>
          <a:p>
            <a:pPr algn="ctr" eaLnBrk="1" hangingPunct="1">
              <a:spcBef>
                <a:spcPct val="0"/>
              </a:spcBef>
              <a:buFontTx/>
              <a:buNone/>
            </a:pPr>
            <a:r>
              <a:rPr lang="en-US" altLang="en-US" sz="2400" dirty="0">
                <a:solidFill>
                  <a:schemeClr val="tx2"/>
                </a:solidFill>
              </a:rPr>
              <a:t>Mandatory School Lead Testing</a:t>
            </a:r>
          </a:p>
        </p:txBody>
      </p:sp>
      <p:sp>
        <p:nvSpPr>
          <p:cNvPr id="6" name="Rectangle 5"/>
          <p:cNvSpPr>
            <a:spLocks noChangeArrowheads="1"/>
          </p:cNvSpPr>
          <p:nvPr/>
        </p:nvSpPr>
        <p:spPr bwMode="auto">
          <a:xfrm>
            <a:off x="533400" y="2133600"/>
            <a:ext cx="8077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Requires all Community Water Systems serving a school built before 2010 to test for lead</a:t>
            </a:r>
          </a:p>
          <a:p>
            <a:pPr marL="0" indent="0" eaLnBrk="1" hangingPunct="1">
              <a:buClr>
                <a:schemeClr val="tx1"/>
              </a:buClr>
              <a:buNone/>
              <a:defRPr/>
            </a:pPr>
            <a:endParaRPr lang="en-US" altLang="en-US" sz="400" dirty="0"/>
          </a:p>
          <a:p>
            <a:pPr eaLnBrk="1" hangingPunct="1">
              <a:buClr>
                <a:schemeClr val="tx1"/>
              </a:buClr>
              <a:defRPr/>
            </a:pPr>
            <a:r>
              <a:rPr lang="en-US" altLang="en-US" sz="2000" b="1" dirty="0"/>
              <a:t>Deadline July 1, 2019</a:t>
            </a:r>
          </a:p>
          <a:p>
            <a:pPr marL="0" indent="0" eaLnBrk="1" hangingPunct="1">
              <a:buClr>
                <a:schemeClr val="tx1"/>
              </a:buClr>
              <a:buNone/>
              <a:defRPr/>
            </a:pPr>
            <a:endParaRPr lang="en-US" altLang="en-US" sz="200" b="1" dirty="0"/>
          </a:p>
          <a:p>
            <a:pPr lvl="1" eaLnBrk="1" hangingPunct="1">
              <a:buClr>
                <a:schemeClr val="tx1"/>
              </a:buClr>
              <a:defRPr/>
            </a:pPr>
            <a:r>
              <a:rPr lang="en-US" altLang="en-US" sz="1800" dirty="0"/>
              <a:t>Testing window: 1 more school year</a:t>
            </a:r>
          </a:p>
          <a:p>
            <a:pPr marL="0" indent="0" eaLnBrk="1" hangingPunct="1">
              <a:buClr>
                <a:schemeClr val="tx1"/>
              </a:buClr>
              <a:buNone/>
              <a:defRPr/>
            </a:pPr>
            <a:endParaRPr lang="en-US" altLang="en-US" sz="1000" b="1" dirty="0"/>
          </a:p>
          <a:p>
            <a:pPr eaLnBrk="1" hangingPunct="1">
              <a:buClr>
                <a:schemeClr val="tx1"/>
              </a:buClr>
              <a:buFont typeface="Arial" panose="020B0604020202020204" pitchFamily="34" charset="0"/>
              <a:buChar char="−"/>
              <a:defRPr/>
            </a:pPr>
            <a:r>
              <a:rPr lang="en-US" altLang="en-US" sz="2000" dirty="0"/>
              <a:t>Class A’s provide update reports quarterly</a:t>
            </a:r>
          </a:p>
          <a:p>
            <a:pPr marL="0" indent="0" eaLnBrk="1" hangingPunct="1">
              <a:buClr>
                <a:schemeClr val="tx1"/>
              </a:buClr>
              <a:buNone/>
              <a:defRPr/>
            </a:pPr>
            <a:endParaRPr lang="en-US" altLang="en-US" sz="800" dirty="0"/>
          </a:p>
          <a:p>
            <a:pPr eaLnBrk="1" hangingPunct="1">
              <a:buClr>
                <a:schemeClr val="tx1"/>
              </a:buClr>
              <a:buFont typeface="Arial" panose="020B0604020202020204" pitchFamily="34" charset="0"/>
              <a:buChar char="−"/>
              <a:defRPr/>
            </a:pPr>
            <a:r>
              <a:rPr lang="en-US" altLang="en-US" sz="2000" dirty="0"/>
              <a:t>Water Division is performing outreach to small water IOUs</a:t>
            </a:r>
          </a:p>
        </p:txBody>
      </p:sp>
      <p:sp>
        <p:nvSpPr>
          <p:cNvPr id="4" name="Right Arrow 3"/>
          <p:cNvSpPr/>
          <p:nvPr/>
        </p:nvSpPr>
        <p:spPr>
          <a:xfrm>
            <a:off x="838200" y="5390517"/>
            <a:ext cx="762000" cy="452438"/>
          </a:xfrm>
          <a:prstGeom prst="rightArrow">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1888066" y="5263515"/>
            <a:ext cx="5867400" cy="984885"/>
          </a:xfrm>
          <a:prstGeom prst="rect">
            <a:avLst/>
          </a:prstGeom>
          <a:noFill/>
        </p:spPr>
        <p:txBody>
          <a:bodyPr wrap="square" rtlCol="0">
            <a:spAutoFit/>
          </a:bodyPr>
          <a:lstStyle/>
          <a:p>
            <a:r>
              <a:rPr lang="en-US" altLang="en-US" sz="2000" dirty="0">
                <a:solidFill>
                  <a:schemeClr val="tx2"/>
                </a:solidFill>
              </a:rPr>
              <a:t>By July 1, 2019, all CPUC regulated water utilities will have completed lead testing</a:t>
            </a:r>
          </a:p>
          <a:p>
            <a:endParaRPr lang="en-US" dirty="0">
              <a:solidFill>
                <a:schemeClr val="tx2"/>
              </a:solidFill>
            </a:endParaRP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3</a:t>
            </a:fld>
            <a:endParaRPr lang="en-US" altLang="en-US" dirty="0">
              <a:solidFill>
                <a:schemeClr val="accent1"/>
              </a:solidFill>
            </a:endParaRPr>
          </a:p>
        </p:txBody>
      </p:sp>
    </p:spTree>
    <p:extLst>
      <p:ext uri="{BB962C8B-B14F-4D97-AF65-F5344CB8AC3E}">
        <p14:creationId xmlns:p14="http://schemas.microsoft.com/office/powerpoint/2010/main" val="399549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5473F653-B45E-420F-B278-F130D089E236}"/>
              </a:ext>
            </a:extLst>
          </p:cNvPr>
          <p:cNvGrpSpPr/>
          <p:nvPr/>
        </p:nvGrpSpPr>
        <p:grpSpPr>
          <a:xfrm>
            <a:off x="152400" y="1855151"/>
            <a:ext cx="8018918" cy="3789069"/>
            <a:chOff x="152400" y="2383131"/>
            <a:chExt cx="8018918" cy="3789069"/>
          </a:xfrm>
        </p:grpSpPr>
        <p:grpSp>
          <p:nvGrpSpPr>
            <p:cNvPr id="12" name="Group 11">
              <a:extLst>
                <a:ext uri="{FF2B5EF4-FFF2-40B4-BE49-F238E27FC236}">
                  <a16:creationId xmlns:a16="http://schemas.microsoft.com/office/drawing/2014/main" id="{DF4B5115-A75F-49E3-A424-32F80E54BF07}"/>
                </a:ext>
              </a:extLst>
            </p:cNvPr>
            <p:cNvGrpSpPr/>
            <p:nvPr/>
          </p:nvGrpSpPr>
          <p:grpSpPr>
            <a:xfrm>
              <a:off x="152400" y="2383131"/>
              <a:ext cx="7848600" cy="3789069"/>
              <a:chOff x="152400" y="2057400"/>
              <a:chExt cx="7848600" cy="3789069"/>
            </a:xfrm>
          </p:grpSpPr>
          <p:grpSp>
            <p:nvGrpSpPr>
              <p:cNvPr id="10" name="Group 9">
                <a:extLst>
                  <a:ext uri="{FF2B5EF4-FFF2-40B4-BE49-F238E27FC236}">
                    <a16:creationId xmlns:a16="http://schemas.microsoft.com/office/drawing/2014/main" id="{B22A1B39-ED95-440C-8962-2067C12E5AE0}"/>
                  </a:ext>
                </a:extLst>
              </p:cNvPr>
              <p:cNvGrpSpPr/>
              <p:nvPr/>
            </p:nvGrpSpPr>
            <p:grpSpPr>
              <a:xfrm>
                <a:off x="152400" y="2057400"/>
                <a:ext cx="4003806" cy="3789069"/>
                <a:chOff x="152400" y="2057400"/>
                <a:chExt cx="4003806" cy="3789069"/>
              </a:xfrm>
            </p:grpSpPr>
            <p:grpSp>
              <p:nvGrpSpPr>
                <p:cNvPr id="8" name="Group 7">
                  <a:extLst>
                    <a:ext uri="{FF2B5EF4-FFF2-40B4-BE49-F238E27FC236}">
                      <a16:creationId xmlns:a16="http://schemas.microsoft.com/office/drawing/2014/main" id="{BD571679-21C2-47D8-A7C0-4FCAC6A72951}"/>
                    </a:ext>
                  </a:extLst>
                </p:cNvPr>
                <p:cNvGrpSpPr/>
                <p:nvPr/>
              </p:nvGrpSpPr>
              <p:grpSpPr>
                <a:xfrm>
                  <a:off x="152400" y="2057400"/>
                  <a:ext cx="4003806" cy="3789069"/>
                  <a:chOff x="152400" y="2057400"/>
                  <a:chExt cx="4003806" cy="3789069"/>
                </a:xfrm>
              </p:grpSpPr>
              <p:graphicFrame>
                <p:nvGraphicFramePr>
                  <p:cNvPr id="23" name="Chart 22">
                    <a:extLst>
                      <a:ext uri="{FF2B5EF4-FFF2-40B4-BE49-F238E27FC236}">
                        <a16:creationId xmlns:a16="http://schemas.microsoft.com/office/drawing/2014/main" id="{00000000-0008-0000-0000-000004000000}"/>
                      </a:ext>
                    </a:extLst>
                  </p:cNvPr>
                  <p:cNvGraphicFramePr>
                    <a:graphicFrameLocks/>
                  </p:cNvGraphicFramePr>
                  <p:nvPr>
                    <p:extLst/>
                  </p:nvPr>
                </p:nvGraphicFramePr>
                <p:xfrm>
                  <a:off x="152400" y="2057400"/>
                  <a:ext cx="4003806" cy="378906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192770" y="3557369"/>
                    <a:ext cx="1944130" cy="646331"/>
                  </a:xfrm>
                  <a:prstGeom prst="rect">
                    <a:avLst/>
                  </a:prstGeom>
                  <a:noFill/>
                </p:spPr>
                <p:txBody>
                  <a:bodyPr wrap="square" rtlCol="0">
                    <a:spAutoFit/>
                  </a:bodyPr>
                  <a:lstStyle/>
                  <a:p>
                    <a:pPr algn="ctr"/>
                    <a:r>
                      <a:rPr lang="en-US" dirty="0"/>
                      <a:t>IOUs serve </a:t>
                    </a:r>
                    <a:r>
                      <a:rPr lang="en-US" b="1" dirty="0"/>
                      <a:t>2,000 Schools</a:t>
                    </a:r>
                  </a:p>
                </p:txBody>
              </p:sp>
            </p:grpSp>
            <p:sp>
              <p:nvSpPr>
                <p:cNvPr id="7" name="TextBox 6"/>
                <p:cNvSpPr txBox="1"/>
                <p:nvPr/>
              </p:nvSpPr>
              <p:spPr>
                <a:xfrm>
                  <a:off x="2971800" y="3144103"/>
                  <a:ext cx="810054" cy="369332"/>
                </a:xfrm>
                <a:prstGeom prst="rect">
                  <a:avLst/>
                </a:prstGeom>
                <a:noFill/>
              </p:spPr>
              <p:txBody>
                <a:bodyPr wrap="square" rtlCol="0">
                  <a:spAutoFit/>
                </a:bodyPr>
                <a:lstStyle/>
                <a:p>
                  <a:r>
                    <a:rPr lang="en-US" b="1" dirty="0">
                      <a:solidFill>
                        <a:schemeClr val="bg1"/>
                      </a:solidFill>
                    </a:rPr>
                    <a:t>45%</a:t>
                  </a:r>
                </a:p>
              </p:txBody>
            </p:sp>
          </p:grpSp>
          <p:grpSp>
            <p:nvGrpSpPr>
              <p:cNvPr id="11" name="Group 10">
                <a:extLst>
                  <a:ext uri="{FF2B5EF4-FFF2-40B4-BE49-F238E27FC236}">
                    <a16:creationId xmlns:a16="http://schemas.microsoft.com/office/drawing/2014/main" id="{58E349AB-FF82-463F-A1D6-0AB513B0146A}"/>
                  </a:ext>
                </a:extLst>
              </p:cNvPr>
              <p:cNvGrpSpPr/>
              <p:nvPr/>
            </p:nvGrpSpPr>
            <p:grpSpPr>
              <a:xfrm>
                <a:off x="3754503" y="4648200"/>
                <a:ext cx="4246497" cy="288982"/>
                <a:chOff x="3754503" y="4648200"/>
                <a:chExt cx="4246497" cy="288982"/>
              </a:xfrm>
            </p:grpSpPr>
            <p:cxnSp>
              <p:nvCxnSpPr>
                <p:cNvPr id="30" name="Straight Connector 29"/>
                <p:cNvCxnSpPr/>
                <p:nvPr/>
              </p:nvCxnSpPr>
              <p:spPr>
                <a:xfrm flipH="1">
                  <a:off x="4438286" y="4937182"/>
                  <a:ext cx="3562714" cy="0"/>
                </a:xfrm>
                <a:prstGeom prst="line">
                  <a:avLst/>
                </a:prstGeom>
                <a:ln w="1016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cxnSpLocks/>
                </p:cNvCxnSpPr>
                <p:nvPr/>
              </p:nvCxnSpPr>
              <p:spPr>
                <a:xfrm flipH="1" flipV="1">
                  <a:off x="3754503" y="4648200"/>
                  <a:ext cx="685800" cy="288982"/>
                </a:xfrm>
                <a:prstGeom prst="line">
                  <a:avLst/>
                </a:prstGeom>
                <a:ln w="1016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5" name="Group 14">
              <a:extLst>
                <a:ext uri="{FF2B5EF4-FFF2-40B4-BE49-F238E27FC236}">
                  <a16:creationId xmlns:a16="http://schemas.microsoft.com/office/drawing/2014/main" id="{52FD8EF6-B358-438B-ADB3-22757EE829D5}"/>
                </a:ext>
              </a:extLst>
            </p:cNvPr>
            <p:cNvGrpSpPr/>
            <p:nvPr/>
          </p:nvGrpSpPr>
          <p:grpSpPr>
            <a:xfrm>
              <a:off x="3886200" y="3070290"/>
              <a:ext cx="4285118" cy="1885441"/>
              <a:chOff x="3886200" y="3070290"/>
              <a:chExt cx="4285118" cy="1885441"/>
            </a:xfrm>
          </p:grpSpPr>
          <p:sp>
            <p:nvSpPr>
              <p:cNvPr id="9" name="TextBox 8"/>
              <p:cNvSpPr txBox="1"/>
              <p:nvPr/>
            </p:nvSpPr>
            <p:spPr>
              <a:xfrm>
                <a:off x="4742318" y="3070290"/>
                <a:ext cx="3429000" cy="1384995"/>
              </a:xfrm>
              <a:prstGeom prst="rect">
                <a:avLst/>
              </a:prstGeom>
              <a:noFill/>
            </p:spPr>
            <p:txBody>
              <a:bodyPr wrap="square" rtlCol="0">
                <a:spAutoFit/>
              </a:bodyPr>
              <a:lstStyle/>
              <a:p>
                <a:r>
                  <a:rPr lang="en-US" sz="2400" b="1" dirty="0"/>
                  <a:t>921</a:t>
                </a:r>
                <a:r>
                  <a:rPr lang="en-US" sz="2400" dirty="0"/>
                  <a:t> Schools Tested</a:t>
                </a:r>
              </a:p>
              <a:p>
                <a:endParaRPr lang="en-US" dirty="0"/>
              </a:p>
              <a:p>
                <a:endParaRPr lang="en-US" sz="400" dirty="0"/>
              </a:p>
              <a:p>
                <a:pPr marL="285750" indent="-285750">
                  <a:buFont typeface="Arial" panose="020B0604020202020204" pitchFamily="34" charset="0"/>
                  <a:buChar char="•"/>
                </a:pPr>
                <a:r>
                  <a:rPr lang="en-US" b="1" dirty="0"/>
                  <a:t>16</a:t>
                </a:r>
                <a:r>
                  <a:rPr lang="en-US" dirty="0"/>
                  <a:t> over limit (0.8%)</a:t>
                </a:r>
              </a:p>
              <a:p>
                <a:endParaRPr lang="en-US" sz="400" dirty="0"/>
              </a:p>
              <a:p>
                <a:r>
                  <a:rPr lang="en-US" sz="1600" dirty="0"/>
                  <a:t>     - Corrective actions taken</a:t>
                </a:r>
              </a:p>
            </p:txBody>
          </p:sp>
          <p:cxnSp>
            <p:nvCxnSpPr>
              <p:cNvPr id="48" name="Straight Connector 47"/>
              <p:cNvCxnSpPr>
                <a:cxnSpLocks/>
              </p:cNvCxnSpPr>
              <p:nvPr/>
            </p:nvCxnSpPr>
            <p:spPr>
              <a:xfrm flipV="1">
                <a:off x="3886200" y="3962748"/>
                <a:ext cx="457200" cy="99298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4343400" y="3945496"/>
                <a:ext cx="4845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24" name="Rectangle 2"/>
          <p:cNvSpPr>
            <a:spLocks noChangeArrowheads="1"/>
          </p:cNvSpPr>
          <p:nvPr/>
        </p:nvSpPr>
        <p:spPr bwMode="auto">
          <a:xfrm>
            <a:off x="457200" y="9906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Current Status</a:t>
            </a:r>
          </a:p>
          <a:p>
            <a:pPr algn="ctr" eaLnBrk="1" hangingPunct="1">
              <a:spcBef>
                <a:spcPct val="0"/>
              </a:spcBef>
              <a:buFontTx/>
              <a:buNone/>
            </a:pPr>
            <a:r>
              <a:rPr lang="en-US" altLang="en-US" sz="2000" dirty="0">
                <a:solidFill>
                  <a:schemeClr val="tx2"/>
                </a:solidFill>
              </a:rPr>
              <a:t>(As of August 2018)</a:t>
            </a:r>
          </a:p>
        </p:txBody>
      </p:sp>
      <p:sp>
        <p:nvSpPr>
          <p:cNvPr id="41" name="TextBox 40"/>
          <p:cNvSpPr txBox="1"/>
          <p:nvPr/>
        </p:nvSpPr>
        <p:spPr>
          <a:xfrm>
            <a:off x="3790321" y="5128409"/>
            <a:ext cx="3429000" cy="1323439"/>
          </a:xfrm>
          <a:prstGeom prst="rect">
            <a:avLst/>
          </a:prstGeom>
          <a:noFill/>
        </p:spPr>
        <p:txBody>
          <a:bodyPr wrap="square" rtlCol="0">
            <a:spAutoFit/>
          </a:bodyPr>
          <a:lstStyle/>
          <a:p>
            <a:r>
              <a:rPr lang="en-US" dirty="0"/>
              <a:t>Statewide (as of June 2018)</a:t>
            </a:r>
          </a:p>
          <a:p>
            <a:endParaRPr lang="en-US" sz="800" dirty="0"/>
          </a:p>
          <a:p>
            <a:pPr marL="285750" indent="-285750">
              <a:buFont typeface="Arial" panose="020B0604020202020204" pitchFamily="34" charset="0"/>
              <a:buChar char="•"/>
            </a:pPr>
            <a:r>
              <a:rPr lang="en-US" dirty="0"/>
              <a:t>13,000 schools</a:t>
            </a:r>
          </a:p>
          <a:p>
            <a:pPr marL="285750" indent="-285750">
              <a:buFont typeface="Arial" panose="020B0604020202020204" pitchFamily="34" charset="0"/>
              <a:buChar char="•"/>
            </a:pPr>
            <a:r>
              <a:rPr lang="en-US" dirty="0"/>
              <a:t>3,135 tested (24%)</a:t>
            </a:r>
          </a:p>
          <a:p>
            <a:pPr marL="285750" indent="-285750">
              <a:buFont typeface="Arial" panose="020B0604020202020204" pitchFamily="34" charset="0"/>
              <a:buChar char="•"/>
            </a:pPr>
            <a:r>
              <a:rPr lang="en-US" dirty="0"/>
              <a:t>115 over limit (0.1%)</a:t>
            </a:r>
          </a:p>
        </p:txBody>
      </p:sp>
      <p:sp>
        <p:nvSpPr>
          <p:cNvPr id="18" name="Slide Number Placeholder 4">
            <a:extLst>
              <a:ext uri="{FF2B5EF4-FFF2-40B4-BE49-F238E27FC236}">
                <a16:creationId xmlns:a16="http://schemas.microsoft.com/office/drawing/2014/main" id="{D9DB2B72-BE8F-4847-984C-2AFECBA69FF9}"/>
              </a:ext>
            </a:extLst>
          </p:cNvPr>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4</a:t>
            </a:fld>
            <a:endParaRPr lang="en-US" altLang="en-US" dirty="0">
              <a:solidFill>
                <a:schemeClr val="accent1"/>
              </a:solidFill>
            </a:endParaRPr>
          </a:p>
        </p:txBody>
      </p:sp>
    </p:spTree>
    <p:extLst>
      <p:ext uri="{BB962C8B-B14F-4D97-AF65-F5344CB8AC3E}">
        <p14:creationId xmlns:p14="http://schemas.microsoft.com/office/powerpoint/2010/main" val="277390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Affordability OIR</a:t>
            </a:r>
          </a:p>
          <a:p>
            <a:pPr algn="ctr" eaLnBrk="1" hangingPunct="1">
              <a:spcBef>
                <a:spcPct val="0"/>
              </a:spcBef>
              <a:buFontTx/>
              <a:buNone/>
            </a:pPr>
            <a:r>
              <a:rPr lang="en-US" altLang="en-US" sz="2600" b="1" dirty="0">
                <a:solidFill>
                  <a:schemeClr val="tx2"/>
                </a:solidFill>
              </a:rPr>
              <a:t>R.18-07-006</a:t>
            </a:r>
          </a:p>
        </p:txBody>
      </p:sp>
      <p:sp>
        <p:nvSpPr>
          <p:cNvPr id="6" name="Rectangle 5"/>
          <p:cNvSpPr>
            <a:spLocks noChangeArrowheads="1"/>
          </p:cNvSpPr>
          <p:nvPr/>
        </p:nvSpPr>
        <p:spPr bwMode="auto">
          <a:xfrm>
            <a:off x="647700" y="2133600"/>
            <a:ext cx="7848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Issued on July 23, 2018</a:t>
            </a:r>
          </a:p>
          <a:p>
            <a:pPr marL="0" indent="0" eaLnBrk="1" hangingPunct="1">
              <a:buClr>
                <a:schemeClr val="tx1"/>
              </a:buClr>
              <a:buNone/>
              <a:defRPr/>
            </a:pPr>
            <a:endParaRPr lang="en-US" altLang="en-US" sz="400" dirty="0"/>
          </a:p>
          <a:p>
            <a:pPr eaLnBrk="1" hangingPunct="1">
              <a:buClr>
                <a:schemeClr val="tx1"/>
              </a:buClr>
              <a:defRPr/>
            </a:pPr>
            <a:r>
              <a:rPr lang="en-US" altLang="en-US" sz="2000" b="1" dirty="0"/>
              <a:t>Goals</a:t>
            </a:r>
          </a:p>
          <a:p>
            <a:pPr lvl="1" eaLnBrk="1" hangingPunct="1">
              <a:buClr>
                <a:schemeClr val="tx1"/>
              </a:buClr>
              <a:buFont typeface="+mj-lt"/>
              <a:buAutoNum type="arabicPeriod"/>
              <a:defRPr/>
            </a:pPr>
            <a:r>
              <a:rPr lang="en-US" altLang="en-US" sz="1800" dirty="0"/>
              <a:t>Define affordability</a:t>
            </a:r>
          </a:p>
          <a:p>
            <a:pPr lvl="1" eaLnBrk="1" hangingPunct="1">
              <a:buClr>
                <a:schemeClr val="tx1"/>
              </a:buClr>
              <a:buFont typeface="+mj-lt"/>
              <a:buAutoNum type="arabicPeriod"/>
              <a:defRPr/>
            </a:pPr>
            <a:r>
              <a:rPr lang="en-US" altLang="en-US" sz="1800" dirty="0"/>
              <a:t>Assess and measure affordability</a:t>
            </a:r>
          </a:p>
          <a:p>
            <a:pPr marL="400050" lvl="1" indent="0" eaLnBrk="1" hangingPunct="1">
              <a:buClr>
                <a:schemeClr val="tx1"/>
              </a:buClr>
              <a:buNone/>
              <a:defRPr/>
            </a:pPr>
            <a:endParaRPr lang="en-US" altLang="en-US" sz="400" dirty="0"/>
          </a:p>
          <a:p>
            <a:pPr eaLnBrk="1" hangingPunct="1">
              <a:buClr>
                <a:schemeClr val="tx1"/>
              </a:buClr>
              <a:defRPr/>
            </a:pPr>
            <a:r>
              <a:rPr lang="en-US" altLang="en-US" sz="2000" dirty="0"/>
              <a:t>Energy, Communications, and Water</a:t>
            </a:r>
          </a:p>
          <a:p>
            <a:pPr marL="0" indent="0" eaLnBrk="1" hangingPunct="1">
              <a:buClr>
                <a:schemeClr val="tx1"/>
              </a:buClr>
              <a:buNone/>
              <a:defRPr/>
            </a:pPr>
            <a:endParaRPr lang="en-US" altLang="en-US" sz="400" dirty="0"/>
          </a:p>
          <a:p>
            <a:pPr eaLnBrk="1" hangingPunct="1">
              <a:buClr>
                <a:schemeClr val="tx1"/>
              </a:buClr>
              <a:defRPr/>
            </a:pPr>
            <a:r>
              <a:rPr lang="en-US" altLang="en-US" sz="2000" dirty="0"/>
              <a:t>All Class A &amp; B Water IOUs are parties</a:t>
            </a:r>
          </a:p>
          <a:p>
            <a:pPr marL="0" indent="0" eaLnBrk="1" hangingPunct="1">
              <a:buClr>
                <a:schemeClr val="tx1"/>
              </a:buClr>
              <a:buNone/>
              <a:defRPr/>
            </a:pPr>
            <a:endParaRPr lang="en-US" altLang="en-US" sz="400" dirty="0"/>
          </a:p>
          <a:p>
            <a:pPr eaLnBrk="1" hangingPunct="1">
              <a:buClr>
                <a:schemeClr val="tx1"/>
              </a:buClr>
              <a:defRPr/>
            </a:pPr>
            <a:r>
              <a:rPr lang="en-US" altLang="en-US" sz="2000" dirty="0"/>
              <a:t>Prehearing Conference and Scoping Memo to be determined</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5</a:t>
            </a:fld>
            <a:endParaRPr lang="en-US" altLang="en-US" dirty="0">
              <a:solidFill>
                <a:schemeClr val="accent1"/>
              </a:solidFill>
            </a:endParaRPr>
          </a:p>
        </p:txBody>
      </p:sp>
    </p:spTree>
    <p:extLst>
      <p:ext uri="{BB962C8B-B14F-4D97-AF65-F5344CB8AC3E}">
        <p14:creationId xmlns:p14="http://schemas.microsoft.com/office/powerpoint/2010/main" val="58872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Water Low-Income OIR</a:t>
            </a:r>
          </a:p>
          <a:p>
            <a:pPr algn="ctr" eaLnBrk="1" hangingPunct="1">
              <a:spcBef>
                <a:spcPct val="0"/>
              </a:spcBef>
              <a:buFontTx/>
              <a:buNone/>
            </a:pPr>
            <a:r>
              <a:rPr lang="en-US" altLang="en-US" sz="2600" b="1" dirty="0">
                <a:solidFill>
                  <a:schemeClr val="tx2"/>
                </a:solidFill>
              </a:rPr>
              <a:t>R.17-06-024</a:t>
            </a:r>
          </a:p>
        </p:txBody>
      </p:sp>
      <p:sp>
        <p:nvSpPr>
          <p:cNvPr id="6" name="Rectangle 5"/>
          <p:cNvSpPr>
            <a:spLocks noChangeArrowheads="1"/>
          </p:cNvSpPr>
          <p:nvPr/>
        </p:nvSpPr>
        <p:spPr bwMode="auto">
          <a:xfrm>
            <a:off x="647700" y="1981200"/>
            <a:ext cx="7848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Phase I</a:t>
            </a:r>
          </a:p>
          <a:p>
            <a:pPr lvl="1" eaLnBrk="1" hangingPunct="1">
              <a:buClr>
                <a:schemeClr val="tx1"/>
              </a:buClr>
              <a:defRPr/>
            </a:pPr>
            <a:r>
              <a:rPr lang="en-US" altLang="en-US" sz="1800" dirty="0"/>
              <a:t>Consolidation</a:t>
            </a:r>
          </a:p>
          <a:p>
            <a:pPr lvl="1" eaLnBrk="1" hangingPunct="1">
              <a:buClr>
                <a:schemeClr val="tx1"/>
              </a:buClr>
              <a:defRPr/>
            </a:pPr>
            <a:r>
              <a:rPr lang="en-US" altLang="en-US" sz="1800" dirty="0"/>
              <a:t>Forecasting</a:t>
            </a:r>
          </a:p>
          <a:p>
            <a:pPr lvl="1" eaLnBrk="1" hangingPunct="1">
              <a:buClr>
                <a:schemeClr val="tx1"/>
              </a:buClr>
              <a:defRPr/>
            </a:pPr>
            <a:r>
              <a:rPr lang="en-US" altLang="en-US" sz="1800" dirty="0"/>
              <a:t>Regulatory changes</a:t>
            </a:r>
          </a:p>
          <a:p>
            <a:pPr marL="400050" lvl="1" indent="0" eaLnBrk="1" hangingPunct="1">
              <a:buClr>
                <a:schemeClr val="tx1"/>
              </a:buClr>
              <a:buNone/>
              <a:defRPr/>
            </a:pPr>
            <a:endParaRPr lang="en-US" altLang="en-US" sz="400" dirty="0"/>
          </a:p>
          <a:p>
            <a:pPr eaLnBrk="1" hangingPunct="1">
              <a:buClr>
                <a:schemeClr val="tx1"/>
              </a:buClr>
              <a:defRPr/>
            </a:pPr>
            <a:r>
              <a:rPr lang="en-US" altLang="en-US" sz="2000" dirty="0"/>
              <a:t>Phase II</a:t>
            </a:r>
          </a:p>
          <a:p>
            <a:pPr lvl="1" eaLnBrk="1" hangingPunct="1">
              <a:buClr>
                <a:schemeClr val="tx1"/>
              </a:buClr>
              <a:defRPr/>
            </a:pPr>
            <a:r>
              <a:rPr lang="en-US" altLang="en-US" sz="1800" dirty="0"/>
              <a:t>Standardization &amp; Effectiveness of current Low-Income programs</a:t>
            </a:r>
          </a:p>
          <a:p>
            <a:pPr lvl="2" eaLnBrk="1" hangingPunct="1">
              <a:buClr>
                <a:schemeClr val="tx1"/>
              </a:buClr>
              <a:defRPr/>
            </a:pPr>
            <a:r>
              <a:rPr lang="en-US" altLang="en-US" sz="1600" dirty="0"/>
              <a:t>Program name, monthly discounts, program cost recovery, </a:t>
            </a:r>
            <a:r>
              <a:rPr lang="en-US" altLang="en-US" sz="1600" dirty="0" err="1"/>
              <a:t>etc</a:t>
            </a:r>
            <a:endParaRPr lang="en-US" altLang="en-US" sz="1600" dirty="0"/>
          </a:p>
          <a:p>
            <a:pPr lvl="1" eaLnBrk="1" hangingPunct="1">
              <a:buClr>
                <a:schemeClr val="tx1"/>
              </a:buClr>
              <a:defRPr/>
            </a:pPr>
            <a:r>
              <a:rPr lang="en-US" altLang="en-US" sz="1800" dirty="0"/>
              <a:t>Jurisdiction over bottled water companies</a:t>
            </a:r>
          </a:p>
          <a:p>
            <a:pPr marL="400050" lvl="1" indent="0" eaLnBrk="1" hangingPunct="1">
              <a:buClr>
                <a:schemeClr val="tx1"/>
              </a:buClr>
              <a:buNone/>
              <a:defRPr/>
            </a:pPr>
            <a:endParaRPr lang="en-US" altLang="en-US" sz="400" dirty="0"/>
          </a:p>
          <a:p>
            <a:pPr eaLnBrk="1" hangingPunct="1">
              <a:buClr>
                <a:schemeClr val="tx1"/>
              </a:buClr>
              <a:defRPr/>
            </a:pPr>
            <a:r>
              <a:rPr lang="en-US" altLang="en-US" sz="2000" dirty="0"/>
              <a:t>Amended Scope</a:t>
            </a:r>
            <a:endParaRPr lang="en-US" altLang="en-US" sz="2000" b="1" dirty="0"/>
          </a:p>
          <a:p>
            <a:pPr lvl="1" eaLnBrk="1" hangingPunct="1">
              <a:buClr>
                <a:schemeClr val="tx1"/>
              </a:buClr>
              <a:defRPr/>
            </a:pPr>
            <a:r>
              <a:rPr lang="en-US" altLang="en-US" sz="1800" dirty="0"/>
              <a:t>Changes to rate design to align with SB 606 &amp; AB 1668</a:t>
            </a:r>
          </a:p>
          <a:p>
            <a:pPr lvl="1" eaLnBrk="1" hangingPunct="1">
              <a:buClr>
                <a:schemeClr val="tx1"/>
              </a:buClr>
              <a:defRPr/>
            </a:pPr>
            <a:r>
              <a:rPr lang="en-US" altLang="en-US" sz="1800" dirty="0"/>
              <a:t>Sharing of data to municipals/public agencies</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6</a:t>
            </a:fld>
            <a:endParaRPr lang="en-US" altLang="en-US" dirty="0">
              <a:solidFill>
                <a:schemeClr val="accent1"/>
              </a:solidFill>
            </a:endParaRPr>
          </a:p>
        </p:txBody>
      </p:sp>
    </p:spTree>
    <p:extLst>
      <p:ext uri="{BB962C8B-B14F-4D97-AF65-F5344CB8AC3E}">
        <p14:creationId xmlns:p14="http://schemas.microsoft.com/office/powerpoint/2010/main" val="157788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Senate Bill 606 &amp; Assembly Bill 1668</a:t>
            </a:r>
          </a:p>
          <a:p>
            <a:pPr algn="ctr" eaLnBrk="1" hangingPunct="1">
              <a:spcBef>
                <a:spcPct val="0"/>
              </a:spcBef>
              <a:buFontTx/>
              <a:buNone/>
            </a:pPr>
            <a:r>
              <a:rPr lang="en-US" altLang="en-US" sz="2400" dirty="0">
                <a:solidFill>
                  <a:schemeClr val="tx2"/>
                </a:solidFill>
              </a:rPr>
              <a:t>Water Management Planning</a:t>
            </a:r>
          </a:p>
        </p:txBody>
      </p:sp>
      <p:sp>
        <p:nvSpPr>
          <p:cNvPr id="6" name="Rectangle 5"/>
          <p:cNvSpPr>
            <a:spLocks noChangeArrowheads="1"/>
          </p:cNvSpPr>
          <p:nvPr/>
        </p:nvSpPr>
        <p:spPr bwMode="auto">
          <a:xfrm>
            <a:off x="533400" y="2072957"/>
            <a:ext cx="8077200" cy="3718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Senator Robert Hertzberg &amp; Assemblywoman Laura Friedman</a:t>
            </a:r>
          </a:p>
          <a:p>
            <a:pPr eaLnBrk="1" hangingPunct="1">
              <a:buClr>
                <a:schemeClr val="tx1"/>
              </a:buClr>
              <a:defRPr/>
            </a:pPr>
            <a:r>
              <a:rPr lang="en-US" altLang="en-US" sz="2000" dirty="0"/>
              <a:t>Both signed by Governor Brown on May 31, 2018</a:t>
            </a:r>
          </a:p>
          <a:p>
            <a:pPr marL="0" indent="0" eaLnBrk="1" hangingPunct="1">
              <a:buClr>
                <a:schemeClr val="tx1"/>
              </a:buClr>
              <a:buNone/>
              <a:defRPr/>
            </a:pPr>
            <a:endParaRPr lang="en-US" altLang="en-US" sz="800" dirty="0"/>
          </a:p>
          <a:p>
            <a:pPr eaLnBrk="1" hangingPunct="1">
              <a:buClr>
                <a:schemeClr val="tx1"/>
              </a:buClr>
              <a:buFont typeface="Arial" panose="020B0604020202020204" pitchFamily="34" charset="0"/>
              <a:buChar char="̶"/>
              <a:defRPr/>
            </a:pPr>
            <a:r>
              <a:rPr lang="en-US" altLang="en-US" sz="2000" dirty="0"/>
              <a:t>Require both urban &amp; agricultural water suppliers to set annual water budgets and prepare for drought</a:t>
            </a:r>
          </a:p>
          <a:p>
            <a:pPr marL="0" indent="0" eaLnBrk="1" hangingPunct="1">
              <a:buClr>
                <a:schemeClr val="tx1"/>
              </a:buClr>
              <a:buNone/>
              <a:defRPr/>
            </a:pPr>
            <a:endParaRPr lang="en-US" altLang="en-US" sz="400" b="1" dirty="0"/>
          </a:p>
          <a:p>
            <a:pPr eaLnBrk="1" hangingPunct="1">
              <a:buClr>
                <a:schemeClr val="tx1"/>
              </a:buClr>
              <a:buFont typeface="Arial" panose="020B0604020202020204" pitchFamily="34" charset="0"/>
              <a:buChar char="̶"/>
              <a:defRPr/>
            </a:pPr>
            <a:r>
              <a:rPr lang="en-US" altLang="en-US" sz="2000" b="1" dirty="0"/>
              <a:t>Establishes standard for indoor residential water use</a:t>
            </a:r>
            <a:endParaRPr lang="en-US" altLang="en-US" sz="2000" dirty="0"/>
          </a:p>
          <a:p>
            <a:pPr lvl="1" eaLnBrk="1" hangingPunct="1">
              <a:buClr>
                <a:schemeClr val="tx1"/>
              </a:buClr>
              <a:defRPr/>
            </a:pPr>
            <a:r>
              <a:rPr lang="en-US" altLang="en-US" sz="1800" dirty="0"/>
              <a:t>55 gallons per capita day until 2025</a:t>
            </a:r>
          </a:p>
          <a:p>
            <a:pPr marL="0" indent="0" eaLnBrk="1" hangingPunct="1">
              <a:buClr>
                <a:schemeClr val="tx1"/>
              </a:buClr>
              <a:buNone/>
              <a:defRPr/>
            </a:pPr>
            <a:endParaRPr lang="en-US" altLang="en-US" sz="200" b="1" dirty="0"/>
          </a:p>
          <a:p>
            <a:pPr lvl="1" eaLnBrk="1" hangingPunct="1">
              <a:buClr>
                <a:schemeClr val="tx1"/>
              </a:buClr>
              <a:defRPr/>
            </a:pPr>
            <a:r>
              <a:rPr lang="en-US" altLang="en-US" sz="1800" dirty="0"/>
              <a:t>52 GPCD starting 2025</a:t>
            </a:r>
          </a:p>
          <a:p>
            <a:pPr lvl="1" eaLnBrk="1" hangingPunct="1">
              <a:buClr>
                <a:schemeClr val="tx1"/>
              </a:buClr>
              <a:defRPr/>
            </a:pPr>
            <a:r>
              <a:rPr lang="en-US" altLang="en-US" sz="1800" dirty="0"/>
              <a:t>50 GPCD starting 2030</a:t>
            </a:r>
          </a:p>
          <a:p>
            <a:pPr marL="0" indent="0" eaLnBrk="1" hangingPunct="1">
              <a:buClr>
                <a:schemeClr val="tx1"/>
              </a:buClr>
              <a:buNone/>
              <a:defRPr/>
            </a:pPr>
            <a:endParaRPr lang="en-US" altLang="en-US" sz="1000" b="1" dirty="0"/>
          </a:p>
        </p:txBody>
      </p:sp>
      <p:sp>
        <p:nvSpPr>
          <p:cNvPr id="4" name="Right Arrow 3"/>
          <p:cNvSpPr/>
          <p:nvPr/>
        </p:nvSpPr>
        <p:spPr>
          <a:xfrm>
            <a:off x="838200" y="5638800"/>
            <a:ext cx="762000" cy="452438"/>
          </a:xfrm>
          <a:prstGeom prst="rightArrow">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1888066" y="5638800"/>
            <a:ext cx="6036734" cy="677108"/>
          </a:xfrm>
          <a:prstGeom prst="rect">
            <a:avLst/>
          </a:prstGeom>
          <a:noFill/>
        </p:spPr>
        <p:txBody>
          <a:bodyPr wrap="square" rtlCol="0">
            <a:spAutoFit/>
          </a:bodyPr>
          <a:lstStyle/>
          <a:p>
            <a:r>
              <a:rPr lang="en-US" altLang="en-US" sz="2000" dirty="0">
                <a:solidFill>
                  <a:schemeClr val="tx2"/>
                </a:solidFill>
              </a:rPr>
              <a:t>Making Water Conservation a California Way of Life</a:t>
            </a:r>
          </a:p>
          <a:p>
            <a:endParaRPr lang="en-US" dirty="0">
              <a:solidFill>
                <a:schemeClr val="tx2"/>
              </a:solidFill>
            </a:endParaRP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7</a:t>
            </a:fld>
            <a:endParaRPr lang="en-US" altLang="en-US" dirty="0">
              <a:solidFill>
                <a:schemeClr val="accent1"/>
              </a:solidFill>
            </a:endParaRPr>
          </a:p>
        </p:txBody>
      </p:sp>
    </p:spTree>
    <p:extLst>
      <p:ext uri="{BB962C8B-B14F-4D97-AF65-F5344CB8AC3E}">
        <p14:creationId xmlns:p14="http://schemas.microsoft.com/office/powerpoint/2010/main" val="270608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990600"/>
          </a:xfrm>
        </p:spPr>
        <p:txBody>
          <a:bodyPr/>
          <a:lstStyle/>
          <a:p>
            <a:pPr>
              <a:defRPr/>
            </a:pPr>
            <a:r>
              <a:rPr lang="en-US" dirty="0">
                <a:solidFill>
                  <a:schemeClr val="tx2"/>
                </a:solidFill>
              </a:rPr>
              <a:t>Thank You</a:t>
            </a:r>
          </a:p>
        </p:txBody>
      </p:sp>
      <p:sp>
        <p:nvSpPr>
          <p:cNvPr id="3" name="Content Placeholder 2"/>
          <p:cNvSpPr>
            <a:spLocks noGrp="1"/>
          </p:cNvSpPr>
          <p:nvPr>
            <p:ph idx="1"/>
          </p:nvPr>
        </p:nvSpPr>
        <p:spPr>
          <a:xfrm>
            <a:off x="457200" y="3810000"/>
            <a:ext cx="8229600" cy="1935163"/>
          </a:xfrm>
        </p:spPr>
        <p:txBody>
          <a:bodyPr/>
          <a:lstStyle/>
          <a:p>
            <a:pPr>
              <a:defRPr/>
            </a:pPr>
            <a:endParaRPr lang="en-US" sz="1600" dirty="0"/>
          </a:p>
          <a:p>
            <a:pPr marL="0" indent="0" algn="ctr">
              <a:buFontTx/>
              <a:buNone/>
              <a:defRPr/>
            </a:pPr>
            <a:r>
              <a:rPr lang="en-US" sz="1600" dirty="0"/>
              <a:t>Viet (Kevin) Truong</a:t>
            </a:r>
          </a:p>
          <a:p>
            <a:pPr marL="0" indent="0" algn="ctr">
              <a:buFontTx/>
              <a:buNone/>
              <a:defRPr/>
            </a:pPr>
            <a:r>
              <a:rPr lang="en-US" sz="1600" dirty="0"/>
              <a:t>Utilities Engineer</a:t>
            </a:r>
          </a:p>
          <a:p>
            <a:pPr marL="0" indent="0" algn="ctr">
              <a:buFontTx/>
              <a:buNone/>
              <a:defRPr/>
            </a:pPr>
            <a:r>
              <a:rPr lang="en-US" sz="1600" dirty="0"/>
              <a:t>CPUC – Water Division</a:t>
            </a:r>
          </a:p>
          <a:p>
            <a:pPr marL="0" indent="0" algn="ctr">
              <a:buFontTx/>
              <a:buNone/>
              <a:defRPr/>
            </a:pPr>
            <a:r>
              <a:rPr lang="en-US" sz="1600" dirty="0"/>
              <a:t>(415) 703-1353</a:t>
            </a:r>
          </a:p>
          <a:p>
            <a:pPr marL="0" indent="0" algn="ctr">
              <a:buFontTx/>
              <a:buNone/>
              <a:defRPr/>
            </a:pPr>
            <a:r>
              <a:rPr lang="en-US" sz="1600" dirty="0">
                <a:hlinkClick r:id="rId3"/>
              </a:rPr>
              <a:t>vt4@cpuc.ca.gov</a:t>
            </a:r>
            <a:endParaRPr lang="en-US" sz="1600" dirty="0"/>
          </a:p>
          <a:p>
            <a:pPr>
              <a:defRPr/>
            </a:pPr>
            <a:endParaRPr lang="en-US" sz="1600" dirty="0"/>
          </a:p>
        </p:txBody>
      </p:sp>
    </p:spTree>
    <p:extLst>
      <p:ext uri="{BB962C8B-B14F-4D97-AF65-F5344CB8AC3E}">
        <p14:creationId xmlns:p14="http://schemas.microsoft.com/office/powerpoint/2010/main" val="1729871477"/>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2018-09-20T07:00:00+00:00</MeetingDate>
    <ReleaseDate xmlns="d2749cae-3b09-4902-b2fe-48dfe8b9c04c">2018-09-13T07:00:00+00:00</ReleaseDate>
  </documentManagement>
</p:properties>
</file>

<file path=customXml/itemProps1.xml><?xml version="1.0" encoding="utf-8"?>
<ds:datastoreItem xmlns:ds="http://schemas.openxmlformats.org/officeDocument/2006/customXml" ds:itemID="{56ECD2D3-9680-4FD7-AE7C-C31C5E24BDEC}"/>
</file>

<file path=customXml/itemProps2.xml><?xml version="1.0" encoding="utf-8"?>
<ds:datastoreItem xmlns:ds="http://schemas.openxmlformats.org/officeDocument/2006/customXml" ds:itemID="{9F5C5A15-643E-4D32-B029-CB6838F38DEE}"/>
</file>

<file path=customXml/itemProps3.xml><?xml version="1.0" encoding="utf-8"?>
<ds:datastoreItem xmlns:ds="http://schemas.openxmlformats.org/officeDocument/2006/customXml" ds:itemID="{BD988F0B-B6E3-4146-A3F8-EDD29F9F60DB}"/>
</file>

<file path=docProps/app.xml><?xml version="1.0" encoding="utf-8"?>
<Properties xmlns="http://schemas.openxmlformats.org/officeDocument/2006/extended-properties" xmlns:vt="http://schemas.openxmlformats.org/officeDocument/2006/docPropsVTypes">
  <TotalTime>15328</TotalTime>
  <Words>334</Words>
  <Application>Microsoft Office PowerPoint</Application>
  <PresentationFormat>On-screen Show (4:3)</PresentationFormat>
  <Paragraphs>100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ＭＳ Ｐゴシック</vt:lpstr>
      <vt:lpstr>Arial</vt:lpstr>
      <vt:lpstr>Default Design</vt:lpstr>
      <vt:lpstr>PowerPoint Presentation</vt:lpstr>
      <vt:lpstr>Topics</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Utilities' Current Issues</dc:title>
  <dc:creator>Terrie Prosper</dc:creator>
  <cp:lastModifiedBy>Amaya,  Zaida C.</cp:lastModifiedBy>
  <cp:revision>572</cp:revision>
  <cp:lastPrinted>2018-08-31T22:42:03Z</cp:lastPrinted>
  <dcterms:created xsi:type="dcterms:W3CDTF">2008-01-28T17:28:34Z</dcterms:created>
  <dcterms:modified xsi:type="dcterms:W3CDTF">2018-09-11T21:52:24Z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