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13" r:id="rId2"/>
    <p:sldId id="429" r:id="rId3"/>
    <p:sldId id="435" r:id="rId4"/>
    <p:sldId id="431" r:id="rId5"/>
    <p:sldId id="432" r:id="rId6"/>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20">
          <p15:clr>
            <a:srgbClr val="A4A3A4"/>
          </p15:clr>
        </p15:guide>
        <p15:guide id="4" pos="22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bbs, Syreeta" initials="G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99B"/>
    <a:srgbClr val="E8E6C6"/>
    <a:srgbClr val="51DE61"/>
    <a:srgbClr val="FFCC99"/>
    <a:srgbClr val="59EDD1"/>
    <a:srgbClr val="FF0000"/>
    <a:srgbClr val="3333FF"/>
    <a:srgbClr val="333399"/>
    <a:srgbClr val="DDDD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0" autoAdjust="0"/>
    <p:restoredTop sz="86055" autoAdjust="0"/>
  </p:normalViewPr>
  <p:slideViewPr>
    <p:cSldViewPr>
      <p:cViewPr varScale="1">
        <p:scale>
          <a:sx n="94" d="100"/>
          <a:sy n="94" d="100"/>
        </p:scale>
        <p:origin x="1524"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50" y="-102"/>
      </p:cViewPr>
      <p:guideLst>
        <p:guide orient="horz" pos="2928"/>
        <p:guide pos="2208"/>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142" cy="463706"/>
          </a:xfrm>
          <a:prstGeom prst="rect">
            <a:avLst/>
          </a:prstGeom>
        </p:spPr>
        <p:txBody>
          <a:bodyPr vert="horz" lIns="92873" tIns="46437" rIns="92873" bIns="46437" rtlCol="0"/>
          <a:lstStyle>
            <a:lvl1pPr algn="l">
              <a:defRPr sz="1200"/>
            </a:lvl1pPr>
          </a:lstStyle>
          <a:p>
            <a:pPr>
              <a:defRPr/>
            </a:pPr>
            <a:endParaRPr lang="en-US" dirty="0"/>
          </a:p>
        </p:txBody>
      </p:sp>
      <p:sp>
        <p:nvSpPr>
          <p:cNvPr id="3" name="Date Placeholder 2"/>
          <p:cNvSpPr>
            <a:spLocks noGrp="1"/>
          </p:cNvSpPr>
          <p:nvPr>
            <p:ph type="dt" sz="quarter" idx="1"/>
          </p:nvPr>
        </p:nvSpPr>
        <p:spPr>
          <a:xfrm>
            <a:off x="3956313" y="1"/>
            <a:ext cx="3027142" cy="463706"/>
          </a:xfrm>
          <a:prstGeom prst="rect">
            <a:avLst/>
          </a:prstGeom>
        </p:spPr>
        <p:txBody>
          <a:bodyPr vert="horz" lIns="92873" tIns="46437" rIns="92873" bIns="46437" rtlCol="0"/>
          <a:lstStyle>
            <a:lvl1pPr algn="r">
              <a:defRPr sz="1200"/>
            </a:lvl1pPr>
          </a:lstStyle>
          <a:p>
            <a:pPr>
              <a:defRPr/>
            </a:pPr>
            <a:fld id="{EB499BAC-35D5-45CA-94F6-542EF6B3D240}" type="datetimeFigureOut">
              <a:rPr lang="en-US"/>
              <a:pPr>
                <a:defRPr/>
              </a:pPr>
              <a:t>6/7/2018</a:t>
            </a:fld>
            <a:endParaRPr lang="en-US" dirty="0"/>
          </a:p>
        </p:txBody>
      </p:sp>
      <p:sp>
        <p:nvSpPr>
          <p:cNvPr id="4" name="Footer Placeholder 3"/>
          <p:cNvSpPr>
            <a:spLocks noGrp="1"/>
          </p:cNvSpPr>
          <p:nvPr>
            <p:ph type="ftr" sz="quarter" idx="2"/>
          </p:nvPr>
        </p:nvSpPr>
        <p:spPr>
          <a:xfrm>
            <a:off x="1" y="8805739"/>
            <a:ext cx="3027142" cy="463706"/>
          </a:xfrm>
          <a:prstGeom prst="rect">
            <a:avLst/>
          </a:prstGeom>
        </p:spPr>
        <p:txBody>
          <a:bodyPr vert="horz" lIns="92873" tIns="46437" rIns="92873" bIns="46437"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56313" y="8805739"/>
            <a:ext cx="3027142" cy="463706"/>
          </a:xfrm>
          <a:prstGeom prst="rect">
            <a:avLst/>
          </a:prstGeom>
        </p:spPr>
        <p:txBody>
          <a:bodyPr vert="horz" lIns="92873" tIns="46437" rIns="92873" bIns="46437" rtlCol="0" anchor="b"/>
          <a:lstStyle>
            <a:lvl1pPr algn="r">
              <a:defRPr sz="1200"/>
            </a:lvl1pPr>
          </a:lstStyle>
          <a:p>
            <a:pPr>
              <a:defRPr/>
            </a:pPr>
            <a:fld id="{AB63B67E-863C-4D2D-9307-228C170A00A4}" type="slidenum">
              <a:rPr lang="en-US"/>
              <a:pPr>
                <a:defRPr/>
              </a:pPr>
              <a:t>‹#›</a:t>
            </a:fld>
            <a:endParaRPr lang="en-US" dirty="0"/>
          </a:p>
        </p:txBody>
      </p:sp>
    </p:spTree>
    <p:extLst>
      <p:ext uri="{BB962C8B-B14F-4D97-AF65-F5344CB8AC3E}">
        <p14:creationId xmlns:p14="http://schemas.microsoft.com/office/powerpoint/2010/main" val="3234810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3027142" cy="463706"/>
          </a:xfrm>
          <a:prstGeom prst="rect">
            <a:avLst/>
          </a:prstGeom>
          <a:noFill/>
          <a:ln>
            <a:noFill/>
          </a:ln>
          <a:effectLst/>
          <a:extLst/>
        </p:spPr>
        <p:txBody>
          <a:bodyPr vert="horz" wrap="square" lIns="92873" tIns="46437" rIns="92873" bIns="46437" numCol="1" anchor="t" anchorCtr="0" compatLnSpc="1">
            <a:prstTxWarp prst="textNoShape">
              <a:avLst/>
            </a:prstTxWarp>
          </a:bodyPr>
          <a:lstStyle>
            <a:lvl1pPr>
              <a:defRPr sz="1200">
                <a:cs typeface="+mn-cs"/>
              </a:defRPr>
            </a:lvl1pPr>
          </a:lstStyle>
          <a:p>
            <a:pPr>
              <a:defRPr/>
            </a:pPr>
            <a:endParaRPr lang="en-US" dirty="0"/>
          </a:p>
        </p:txBody>
      </p:sp>
      <p:sp>
        <p:nvSpPr>
          <p:cNvPr id="21507" name="Rectangle 3"/>
          <p:cNvSpPr>
            <a:spLocks noGrp="1" noChangeArrowheads="1"/>
          </p:cNvSpPr>
          <p:nvPr>
            <p:ph type="dt" idx="1"/>
          </p:nvPr>
        </p:nvSpPr>
        <p:spPr bwMode="auto">
          <a:xfrm>
            <a:off x="3956313" y="1"/>
            <a:ext cx="3027142" cy="463706"/>
          </a:xfrm>
          <a:prstGeom prst="rect">
            <a:avLst/>
          </a:prstGeom>
          <a:noFill/>
          <a:ln>
            <a:noFill/>
          </a:ln>
          <a:effectLst/>
          <a:extLst/>
        </p:spPr>
        <p:txBody>
          <a:bodyPr vert="horz" wrap="square" lIns="92873" tIns="46437" rIns="92873" bIns="46437" numCol="1" anchor="t" anchorCtr="0" compatLnSpc="1">
            <a:prstTxWarp prst="textNoShape">
              <a:avLst/>
            </a:prstTxWarp>
          </a:bodyPr>
          <a:lstStyle>
            <a:lvl1pPr algn="r">
              <a:defRPr sz="1200">
                <a:cs typeface="+mn-cs"/>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98810" y="4403647"/>
            <a:ext cx="5587381" cy="4171794"/>
          </a:xfrm>
          <a:prstGeom prst="rect">
            <a:avLst/>
          </a:prstGeom>
          <a:noFill/>
          <a:ln>
            <a:noFill/>
          </a:ln>
          <a:effectLst/>
          <a:extLst/>
        </p:spPr>
        <p:txBody>
          <a:bodyPr vert="horz" wrap="square" lIns="92873" tIns="46437" rIns="92873" bIns="464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1" y="8805739"/>
            <a:ext cx="3027142" cy="463706"/>
          </a:xfrm>
          <a:prstGeom prst="rect">
            <a:avLst/>
          </a:prstGeom>
          <a:noFill/>
          <a:ln>
            <a:noFill/>
          </a:ln>
          <a:effectLst/>
          <a:extLst/>
        </p:spPr>
        <p:txBody>
          <a:bodyPr vert="horz" wrap="square" lIns="92873" tIns="46437" rIns="92873" bIns="46437" numCol="1" anchor="b" anchorCtr="0" compatLnSpc="1">
            <a:prstTxWarp prst="textNoShape">
              <a:avLst/>
            </a:prstTxWarp>
          </a:bodyPr>
          <a:lstStyle>
            <a:lvl1pPr>
              <a:defRPr sz="1200">
                <a:cs typeface="+mn-cs"/>
              </a:defRPr>
            </a:lvl1pPr>
          </a:lstStyle>
          <a:p>
            <a:pPr>
              <a:defRPr/>
            </a:pPr>
            <a:endParaRPr lang="en-US" dirty="0"/>
          </a:p>
        </p:txBody>
      </p:sp>
      <p:sp>
        <p:nvSpPr>
          <p:cNvPr id="21511" name="Rectangle 7"/>
          <p:cNvSpPr>
            <a:spLocks noGrp="1" noChangeArrowheads="1"/>
          </p:cNvSpPr>
          <p:nvPr>
            <p:ph type="sldNum" sz="quarter" idx="5"/>
          </p:nvPr>
        </p:nvSpPr>
        <p:spPr bwMode="auto">
          <a:xfrm>
            <a:off x="3956313" y="8805739"/>
            <a:ext cx="3027142" cy="463706"/>
          </a:xfrm>
          <a:prstGeom prst="rect">
            <a:avLst/>
          </a:prstGeom>
          <a:noFill/>
          <a:ln>
            <a:noFill/>
          </a:ln>
          <a:effectLst/>
          <a:extLst/>
        </p:spPr>
        <p:txBody>
          <a:bodyPr vert="horz" wrap="square" lIns="92873" tIns="46437" rIns="92873" bIns="46437" numCol="1" anchor="b" anchorCtr="0" compatLnSpc="1">
            <a:prstTxWarp prst="textNoShape">
              <a:avLst/>
            </a:prstTxWarp>
          </a:bodyPr>
          <a:lstStyle>
            <a:lvl1pPr algn="r">
              <a:defRPr sz="1200">
                <a:cs typeface="+mn-cs"/>
              </a:defRPr>
            </a:lvl1pPr>
          </a:lstStyle>
          <a:p>
            <a:pPr>
              <a:defRPr/>
            </a:pPr>
            <a:fld id="{81201472-7E79-488F-8DA1-E6A9A0EA1CC8}" type="slidenum">
              <a:rPr lang="en-US"/>
              <a:pPr>
                <a:defRPr/>
              </a:pPr>
              <a:t>‹#›</a:t>
            </a:fld>
            <a:endParaRPr lang="en-US" dirty="0"/>
          </a:p>
        </p:txBody>
      </p:sp>
    </p:spTree>
    <p:extLst>
      <p:ext uri="{BB962C8B-B14F-4D97-AF65-F5344CB8AC3E}">
        <p14:creationId xmlns:p14="http://schemas.microsoft.com/office/powerpoint/2010/main" val="3342237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2</a:t>
            </a:fld>
            <a:endParaRPr lang="en-US" dirty="0"/>
          </a:p>
        </p:txBody>
      </p:sp>
    </p:spTree>
    <p:extLst>
      <p:ext uri="{BB962C8B-B14F-4D97-AF65-F5344CB8AC3E}">
        <p14:creationId xmlns:p14="http://schemas.microsoft.com/office/powerpoint/2010/main" val="3742808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201472-7E79-488F-8DA1-E6A9A0EA1CC8}" type="slidenum">
              <a:rPr lang="en-US" smtClean="0"/>
              <a:pPr>
                <a:defRPr/>
              </a:pPr>
              <a:t>4</a:t>
            </a:fld>
            <a:endParaRPr lang="en-US" dirty="0"/>
          </a:p>
        </p:txBody>
      </p:sp>
    </p:spTree>
    <p:extLst>
      <p:ext uri="{BB962C8B-B14F-4D97-AF65-F5344CB8AC3E}">
        <p14:creationId xmlns:p14="http://schemas.microsoft.com/office/powerpoint/2010/main" val="374280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726931C-1377-49BA-AF03-A7609034055A}" type="slidenum">
              <a:rPr lang="en-US"/>
              <a:pPr>
                <a:defRPr/>
              </a:pPr>
              <a:t>‹#›</a:t>
            </a:fld>
            <a:endParaRPr lang="en-US" dirty="0"/>
          </a:p>
        </p:txBody>
      </p:sp>
    </p:spTree>
    <p:extLst>
      <p:ext uri="{BB962C8B-B14F-4D97-AF65-F5344CB8AC3E}">
        <p14:creationId xmlns:p14="http://schemas.microsoft.com/office/powerpoint/2010/main" val="176062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1FA25599-B5C0-4B94-BD8E-DAAB1B041BFF}" type="slidenum">
              <a:rPr lang="en-US"/>
              <a:pPr>
                <a:defRPr/>
              </a:pPr>
              <a:t>‹#›</a:t>
            </a:fld>
            <a:endParaRPr lang="en-US" dirty="0"/>
          </a:p>
        </p:txBody>
      </p:sp>
    </p:spTree>
    <p:extLst>
      <p:ext uri="{BB962C8B-B14F-4D97-AF65-F5344CB8AC3E}">
        <p14:creationId xmlns:p14="http://schemas.microsoft.com/office/powerpoint/2010/main" val="135097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60FBBA70-8B4A-4CFE-BFB6-2E3EE9C12928}" type="slidenum">
              <a:rPr lang="en-US"/>
              <a:pPr>
                <a:defRPr/>
              </a:pPr>
              <a:t>‹#›</a:t>
            </a:fld>
            <a:endParaRPr lang="en-US" dirty="0"/>
          </a:p>
        </p:txBody>
      </p:sp>
    </p:spTree>
    <p:extLst>
      <p:ext uri="{BB962C8B-B14F-4D97-AF65-F5344CB8AC3E}">
        <p14:creationId xmlns:p14="http://schemas.microsoft.com/office/powerpoint/2010/main" val="1084785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D4F7FEFB-6D41-4D50-8117-DBC37DC0DD79}" type="slidenum">
              <a:rPr lang="en-US"/>
              <a:pPr>
                <a:defRPr/>
              </a:pPr>
              <a:t>‹#›</a:t>
            </a:fld>
            <a:endParaRPr lang="en-US" dirty="0"/>
          </a:p>
        </p:txBody>
      </p:sp>
    </p:spTree>
    <p:extLst>
      <p:ext uri="{BB962C8B-B14F-4D97-AF65-F5344CB8AC3E}">
        <p14:creationId xmlns:p14="http://schemas.microsoft.com/office/powerpoint/2010/main" val="161644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C2AFB16-6E95-4033-926B-13AF11579DF9}" type="slidenum">
              <a:rPr lang="en-US"/>
              <a:pPr>
                <a:defRPr/>
              </a:pPr>
              <a:t>‹#›</a:t>
            </a:fld>
            <a:endParaRPr lang="en-US" dirty="0"/>
          </a:p>
        </p:txBody>
      </p:sp>
    </p:spTree>
    <p:extLst>
      <p:ext uri="{BB962C8B-B14F-4D97-AF65-F5344CB8AC3E}">
        <p14:creationId xmlns:p14="http://schemas.microsoft.com/office/powerpoint/2010/main" val="317140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3898EE00-E70C-4C6E-A16F-684C0E9E967E}" type="slidenum">
              <a:rPr lang="en-US"/>
              <a:pPr>
                <a:defRPr/>
              </a:pPr>
              <a:t>‹#›</a:t>
            </a:fld>
            <a:endParaRPr lang="en-US" dirty="0"/>
          </a:p>
        </p:txBody>
      </p:sp>
    </p:spTree>
    <p:extLst>
      <p:ext uri="{BB962C8B-B14F-4D97-AF65-F5344CB8AC3E}">
        <p14:creationId xmlns:p14="http://schemas.microsoft.com/office/powerpoint/2010/main" val="277795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9EB277E2-880C-471F-80A7-238333063387}" type="slidenum">
              <a:rPr lang="en-US"/>
              <a:pPr>
                <a:defRPr/>
              </a:pPr>
              <a:t>‹#›</a:t>
            </a:fld>
            <a:endParaRPr lang="en-US" dirty="0"/>
          </a:p>
        </p:txBody>
      </p:sp>
    </p:spTree>
    <p:extLst>
      <p:ext uri="{BB962C8B-B14F-4D97-AF65-F5344CB8AC3E}">
        <p14:creationId xmlns:p14="http://schemas.microsoft.com/office/powerpoint/2010/main" val="86692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DCD4EF1E-6950-4B96-B249-F152A81598ED}" type="slidenum">
              <a:rPr lang="en-US"/>
              <a:pPr>
                <a:defRPr/>
              </a:pPr>
              <a:t>‹#›</a:t>
            </a:fld>
            <a:endParaRPr lang="en-US" dirty="0"/>
          </a:p>
        </p:txBody>
      </p:sp>
    </p:spTree>
    <p:extLst>
      <p:ext uri="{BB962C8B-B14F-4D97-AF65-F5344CB8AC3E}">
        <p14:creationId xmlns:p14="http://schemas.microsoft.com/office/powerpoint/2010/main" val="156873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2A64ECB6-59E4-47CC-A335-BDB0C4CB8CFE}" type="slidenum">
              <a:rPr lang="en-US"/>
              <a:pPr>
                <a:defRPr/>
              </a:pPr>
              <a:t>‹#›</a:t>
            </a:fld>
            <a:endParaRPr lang="en-US" dirty="0"/>
          </a:p>
        </p:txBody>
      </p:sp>
    </p:spTree>
    <p:extLst>
      <p:ext uri="{BB962C8B-B14F-4D97-AF65-F5344CB8AC3E}">
        <p14:creationId xmlns:p14="http://schemas.microsoft.com/office/powerpoint/2010/main" val="11240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0E7EA253-E087-4E4E-BF63-8189E61BE02B}" type="slidenum">
              <a:rPr lang="en-US"/>
              <a:pPr>
                <a:defRPr/>
              </a:pPr>
              <a:t>‹#›</a:t>
            </a:fld>
            <a:endParaRPr lang="en-US" dirty="0"/>
          </a:p>
        </p:txBody>
      </p:sp>
    </p:spTree>
    <p:extLst>
      <p:ext uri="{BB962C8B-B14F-4D97-AF65-F5344CB8AC3E}">
        <p14:creationId xmlns:p14="http://schemas.microsoft.com/office/powerpoint/2010/main" val="372288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F431A908-05A7-4427-9700-BB19730561F9}" type="slidenum">
              <a:rPr lang="en-US"/>
              <a:pPr>
                <a:defRPr/>
              </a:pPr>
              <a:t>‹#›</a:t>
            </a:fld>
            <a:endParaRPr lang="en-US" dirty="0"/>
          </a:p>
        </p:txBody>
      </p:sp>
    </p:spTree>
    <p:extLst>
      <p:ext uri="{BB962C8B-B14F-4D97-AF65-F5344CB8AC3E}">
        <p14:creationId xmlns:p14="http://schemas.microsoft.com/office/powerpoint/2010/main" val="406116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7968CA90-D39C-488D-B7A4-F9231C3F5CF1}" type="slidenum">
              <a:rPr lang="en-US"/>
              <a:pPr>
                <a:defRPr/>
              </a:pPr>
              <a:t>‹#›</a:t>
            </a:fld>
            <a:endParaRPr lang="en-US" dirty="0"/>
          </a:p>
        </p:txBody>
      </p:sp>
    </p:spTree>
    <p:extLst>
      <p:ext uri="{BB962C8B-B14F-4D97-AF65-F5344CB8AC3E}">
        <p14:creationId xmlns:p14="http://schemas.microsoft.com/office/powerpoint/2010/main" val="275858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_seal.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172200" y="6245225"/>
            <a:ext cx="1981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09800" y="6245225"/>
            <a:ext cx="3886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1032" name="Rectangle 8"/>
          <p:cNvSpPr>
            <a:spLocks noGrp="1" noChangeArrowheads="1"/>
          </p:cNvSpPr>
          <p:nvPr>
            <p:ph type="sldNum" sz="quarter" idx="4"/>
          </p:nvPr>
        </p:nvSpPr>
        <p:spPr bwMode="auto">
          <a:xfrm>
            <a:off x="457200" y="6245225"/>
            <a:ext cx="16764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079C210A-D266-4365-8A05-5B886F95BC9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153400" cy="2057400"/>
          </a:xfrm>
        </p:spPr>
        <p:txBody>
          <a:bodyPr>
            <a:normAutofit/>
          </a:bodyPr>
          <a:lstStyle/>
          <a:p>
            <a:br>
              <a:rPr lang="en-US" sz="3600" dirty="0">
                <a:solidFill>
                  <a:schemeClr val="accent1">
                    <a:lumMod val="75000"/>
                  </a:schemeClr>
                </a:solidFill>
              </a:rPr>
            </a:br>
            <a:r>
              <a:rPr lang="en-US" sz="4000" dirty="0">
                <a:solidFill>
                  <a:schemeClr val="accent2"/>
                </a:solidFill>
              </a:rPr>
              <a:t>ESA and CARE Program</a:t>
            </a:r>
            <a:br>
              <a:rPr lang="en-US" sz="4000" dirty="0">
                <a:solidFill>
                  <a:schemeClr val="accent2"/>
                </a:solidFill>
              </a:rPr>
            </a:br>
            <a:r>
              <a:rPr lang="en-US" sz="4000" dirty="0">
                <a:solidFill>
                  <a:schemeClr val="accent2"/>
                </a:solidFill>
              </a:rPr>
              <a:t>Proceeding Updates</a:t>
            </a:r>
          </a:p>
        </p:txBody>
      </p:sp>
      <p:sp>
        <p:nvSpPr>
          <p:cNvPr id="3" name="Subtitle 2"/>
          <p:cNvSpPr>
            <a:spLocks noGrp="1"/>
          </p:cNvSpPr>
          <p:nvPr>
            <p:ph type="subTitle" idx="1"/>
          </p:nvPr>
        </p:nvSpPr>
        <p:spPr>
          <a:xfrm>
            <a:off x="1257300" y="4343400"/>
            <a:ext cx="6743700" cy="1219200"/>
          </a:xfrm>
        </p:spPr>
        <p:txBody>
          <a:bodyPr>
            <a:normAutofit/>
          </a:bodyPr>
          <a:lstStyle/>
          <a:p>
            <a:r>
              <a:rPr lang="en-US" altLang="en-US" b="1" dirty="0"/>
              <a:t>Staff Briefing for the Low Income Oversight Board (LIOB) Meeting</a:t>
            </a:r>
            <a:endParaRPr lang="en-US" altLang="en-US" sz="2400" b="1" dirty="0"/>
          </a:p>
          <a:p>
            <a:r>
              <a:rPr lang="en-US" altLang="en-US" b="1" dirty="0"/>
              <a:t>June 8</a:t>
            </a:r>
            <a:r>
              <a:rPr lang="en-US" altLang="en-US" b="1" baseline="30000" dirty="0"/>
              <a:t>th</a:t>
            </a:r>
            <a:r>
              <a:rPr lang="en-US" altLang="en-US" b="1" dirty="0"/>
              <a:t>, 2018</a:t>
            </a:r>
          </a:p>
          <a:p>
            <a:endParaRPr lang="en-US" altLang="en-US" b="1" dirty="0">
              <a:solidFill>
                <a:schemeClr val="accent2"/>
              </a:solidFill>
            </a:endParaRPr>
          </a:p>
          <a:p>
            <a:endParaRPr lang="en-US" altLang="en-US" b="1" dirty="0">
              <a:solidFill>
                <a:schemeClr val="accent2"/>
              </a:solidFill>
            </a:endParaRPr>
          </a:p>
          <a:p>
            <a:endParaRPr lang="en-US" b="1" dirty="0"/>
          </a:p>
        </p:txBody>
      </p:sp>
      <p:sp>
        <p:nvSpPr>
          <p:cNvPr id="4" name="Slide Number Placeholder 3"/>
          <p:cNvSpPr>
            <a:spLocks noGrp="1"/>
          </p:cNvSpPr>
          <p:nvPr>
            <p:ph type="sldNum" sz="quarter" idx="12"/>
          </p:nvPr>
        </p:nvSpPr>
        <p:spPr/>
        <p:txBody>
          <a:bodyPr/>
          <a:lstStyle/>
          <a:p>
            <a:pPr>
              <a:defRPr/>
            </a:pPr>
            <a:fld id="{C726931C-1377-49BA-AF03-A7609034055A}" type="slidenum">
              <a:rPr lang="en-US" smtClean="0"/>
              <a:pPr>
                <a:defRPr/>
              </a:pPr>
              <a:t>1</a:t>
            </a:fld>
            <a:endParaRPr lang="en-US" dirty="0"/>
          </a:p>
        </p:txBody>
      </p:sp>
      <p:sp>
        <p:nvSpPr>
          <p:cNvPr id="5" name="Text Box 4"/>
          <p:cNvSpPr txBox="1">
            <a:spLocks noChangeArrowheads="1"/>
          </p:cNvSpPr>
          <p:nvPr/>
        </p:nvSpPr>
        <p:spPr bwMode="auto">
          <a:xfrm>
            <a:off x="1870075" y="5867400"/>
            <a:ext cx="5175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chemeClr val="accent2"/>
                </a:solidFill>
              </a:rPr>
              <a:t>Energy Division</a:t>
            </a:r>
          </a:p>
          <a:p>
            <a:pPr algn="ctr" eaLnBrk="1" hangingPunct="1">
              <a:spcBef>
                <a:spcPct val="0"/>
              </a:spcBef>
              <a:buFontTx/>
              <a:buNone/>
            </a:pPr>
            <a:r>
              <a:rPr lang="en-US" altLang="en-US" sz="1800" b="1" dirty="0">
                <a:solidFill>
                  <a:schemeClr val="accent2"/>
                </a:solidFill>
              </a:rPr>
              <a:t>California Public Utilities Commission (CPUC)</a:t>
            </a:r>
            <a:endParaRPr lang="en-US" altLang="en-US" sz="1800" dirty="0"/>
          </a:p>
        </p:txBody>
      </p:sp>
    </p:spTree>
    <p:extLst>
      <p:ext uri="{BB962C8B-B14F-4D97-AF65-F5344CB8AC3E}">
        <p14:creationId xmlns:p14="http://schemas.microsoft.com/office/powerpoint/2010/main" val="368700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066800"/>
          </a:xfrm>
          <a:solidFill>
            <a:schemeClr val="accent1">
              <a:lumMod val="60000"/>
              <a:lumOff val="40000"/>
            </a:schemeClr>
          </a:solidFill>
        </p:spPr>
        <p:txBody>
          <a:bodyPr/>
          <a:lstStyle/>
          <a:p>
            <a:pPr marL="342900" indent="-342900">
              <a:buFont typeface="Wingdings" panose="05000000000000000000" pitchFamily="2" charset="2"/>
              <a:buChar char="v"/>
            </a:pPr>
            <a:r>
              <a:rPr lang="en-US" dirty="0">
                <a:solidFill>
                  <a:schemeClr val="bg1"/>
                </a:solidFill>
              </a:rPr>
              <a:t>2019 Low Income Needs Assessment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2</a:t>
            </a:fld>
            <a:endParaRPr lang="en-US" dirty="0"/>
          </a:p>
        </p:txBody>
      </p:sp>
      <p:sp>
        <p:nvSpPr>
          <p:cNvPr id="6" name="Title 1"/>
          <p:cNvSpPr txBox="1">
            <a:spLocks/>
          </p:cNvSpPr>
          <p:nvPr/>
        </p:nvSpPr>
        <p:spPr bwMode="auto">
          <a:xfrm>
            <a:off x="457200" y="1447800"/>
            <a:ext cx="8229600" cy="10668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pPr marL="342900" indent="-342900">
              <a:buFont typeface="Wingdings" panose="05000000000000000000" pitchFamily="2" charset="2"/>
              <a:buChar char="v"/>
            </a:pPr>
            <a:r>
              <a:rPr lang="en-US" dirty="0">
                <a:solidFill>
                  <a:schemeClr val="bg1"/>
                </a:solidFill>
              </a:rPr>
              <a:t>Mid Cycle Advice Letter Update  </a:t>
            </a:r>
          </a:p>
        </p:txBody>
      </p:sp>
      <p:sp>
        <p:nvSpPr>
          <p:cNvPr id="7" name="Title 1"/>
          <p:cNvSpPr txBox="1">
            <a:spLocks/>
          </p:cNvSpPr>
          <p:nvPr/>
        </p:nvSpPr>
        <p:spPr bwMode="auto">
          <a:xfrm>
            <a:off x="457200" y="4419600"/>
            <a:ext cx="8229600" cy="1066800"/>
          </a:xfrm>
          <a:prstGeom prst="rect">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n-US" sz="2400" b="1" kern="1200" dirty="0">
                <a:solidFill>
                  <a:srgbClr val="3333FF"/>
                </a:solidFill>
                <a:latin typeface="Arial" charset="0"/>
                <a:ea typeface="+mn-ea"/>
                <a:cs typeface="Arial" charset="0"/>
              </a:defRPr>
            </a:lvl1pPr>
            <a:lvl2pPr algn="ctr" rtl="0" eaLnBrk="0" fontAlgn="base" hangingPunct="0">
              <a:spcBef>
                <a:spcPct val="0"/>
              </a:spcBef>
              <a:spcAft>
                <a:spcPct val="0"/>
              </a:spcAft>
              <a:defRPr sz="2400" b="1">
                <a:solidFill>
                  <a:srgbClr val="3333FF"/>
                </a:solidFill>
                <a:latin typeface="Arial" charset="0"/>
                <a:cs typeface="Arial" charset="0"/>
              </a:defRPr>
            </a:lvl2pPr>
            <a:lvl3pPr algn="ctr" rtl="0" eaLnBrk="0" fontAlgn="base" hangingPunct="0">
              <a:spcBef>
                <a:spcPct val="0"/>
              </a:spcBef>
              <a:spcAft>
                <a:spcPct val="0"/>
              </a:spcAft>
              <a:defRPr sz="2400" b="1">
                <a:solidFill>
                  <a:srgbClr val="3333FF"/>
                </a:solidFill>
                <a:latin typeface="Arial" charset="0"/>
                <a:cs typeface="Arial" charset="0"/>
              </a:defRPr>
            </a:lvl3pPr>
            <a:lvl4pPr algn="ctr" rtl="0" eaLnBrk="0" fontAlgn="base" hangingPunct="0">
              <a:spcBef>
                <a:spcPct val="0"/>
              </a:spcBef>
              <a:spcAft>
                <a:spcPct val="0"/>
              </a:spcAft>
              <a:defRPr sz="2400" b="1">
                <a:solidFill>
                  <a:srgbClr val="3333FF"/>
                </a:solidFill>
                <a:latin typeface="Arial" charset="0"/>
                <a:cs typeface="Arial" charset="0"/>
              </a:defRPr>
            </a:lvl4pPr>
            <a:lvl5pPr algn="ctr" rtl="0" eaLnBrk="0" fontAlgn="base" hangingPunct="0">
              <a:spcBef>
                <a:spcPct val="0"/>
              </a:spcBef>
              <a:spcAft>
                <a:spcPct val="0"/>
              </a:spcAft>
              <a:defRPr sz="2400" b="1">
                <a:solidFill>
                  <a:srgbClr val="3333FF"/>
                </a:solidFill>
                <a:latin typeface="Arial" charset="0"/>
                <a:cs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a:lstStyle>
          <a:p>
            <a:pPr marL="342900" indent="-342900">
              <a:buFont typeface="Wingdings" panose="05000000000000000000" pitchFamily="2" charset="2"/>
              <a:buChar char="v"/>
            </a:pPr>
            <a:r>
              <a:rPr lang="en-US" dirty="0">
                <a:solidFill>
                  <a:schemeClr val="bg1"/>
                </a:solidFill>
              </a:rPr>
              <a:t>ESA Multifamily Common Area </a:t>
            </a:r>
            <a:br>
              <a:rPr lang="en-US" dirty="0">
                <a:solidFill>
                  <a:schemeClr val="bg1"/>
                </a:solidFill>
              </a:rPr>
            </a:br>
            <a:r>
              <a:rPr lang="en-US" dirty="0">
                <a:solidFill>
                  <a:schemeClr val="bg1"/>
                </a:solidFill>
              </a:rPr>
              <a:t>Measure Initiative &amp; Key Milestones</a:t>
            </a:r>
          </a:p>
        </p:txBody>
      </p:sp>
    </p:spTree>
    <p:extLst>
      <p:ext uri="{BB962C8B-B14F-4D97-AF65-F5344CB8AC3E}">
        <p14:creationId xmlns:p14="http://schemas.microsoft.com/office/powerpoint/2010/main" val="407741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Mid Cycle updates via tier 2 advice letter are due by July 16, 2018 to adjust budgets, energy savings targets, program measures and other administrative program components.</a:t>
            </a:r>
          </a:p>
          <a:p>
            <a:endParaRPr lang="en-US" dirty="0"/>
          </a:p>
          <a:p>
            <a:r>
              <a:rPr lang="en-US" dirty="0"/>
              <a:t>Per General Order 96-B protests must be filed within 20 days and replies are due within 5 days of protests.</a:t>
            </a:r>
          </a:p>
          <a:p>
            <a:pPr marL="0" indent="0">
              <a:buNone/>
            </a:pPr>
            <a:r>
              <a:rPr lang="en-US" dirty="0"/>
              <a:t> </a:t>
            </a:r>
          </a:p>
          <a:p>
            <a:r>
              <a:rPr lang="en-US" dirty="0"/>
              <a:t>The target to act on the mid-cycle update Advice Letter is 4th Quarter of 2018 to deploy updates and adjustments by the start of 2019</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3</a:t>
            </a:fld>
            <a:endParaRPr lang="en-US" dirty="0"/>
          </a:p>
        </p:txBody>
      </p:sp>
      <p:sp>
        <p:nvSpPr>
          <p:cNvPr id="5" name="Title 1"/>
          <p:cNvSpPr>
            <a:spLocks noGrp="1"/>
          </p:cNvSpPr>
          <p:nvPr>
            <p:ph type="title"/>
          </p:nvPr>
        </p:nvSpPr>
        <p:spPr>
          <a:solidFill>
            <a:schemeClr val="accent1">
              <a:lumMod val="60000"/>
              <a:lumOff val="40000"/>
            </a:schemeClr>
          </a:solidFill>
        </p:spPr>
        <p:txBody>
          <a:bodyPr/>
          <a:lstStyle/>
          <a:p>
            <a:r>
              <a:rPr lang="en-US" dirty="0">
                <a:solidFill>
                  <a:schemeClr val="bg1"/>
                </a:solidFill>
              </a:rPr>
              <a:t>Mid Cycle Advice Letter Update </a:t>
            </a:r>
          </a:p>
        </p:txBody>
      </p:sp>
    </p:spTree>
    <p:extLst>
      <p:ext uri="{BB962C8B-B14F-4D97-AF65-F5344CB8AC3E}">
        <p14:creationId xmlns:p14="http://schemas.microsoft.com/office/powerpoint/2010/main" val="406290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a:solidFill>
            <a:schemeClr val="accent1">
              <a:lumMod val="60000"/>
              <a:lumOff val="40000"/>
            </a:schemeClr>
          </a:solidFill>
        </p:spPr>
        <p:txBody>
          <a:bodyPr/>
          <a:lstStyle/>
          <a:p>
            <a:r>
              <a:rPr lang="en-US" dirty="0">
                <a:solidFill>
                  <a:schemeClr val="bg1"/>
                </a:solidFill>
              </a:rPr>
              <a:t>2019 Low Income Needs Assessment Study </a:t>
            </a:r>
            <a:br>
              <a:rPr lang="en-US" dirty="0">
                <a:solidFill>
                  <a:schemeClr val="bg1"/>
                </a:solidFill>
              </a:rPr>
            </a:br>
            <a:r>
              <a:rPr lang="en-US" dirty="0">
                <a:solidFill>
                  <a:schemeClr val="bg1"/>
                </a:solidFill>
              </a:rPr>
              <a:t>Topics &amp; Timeline</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457200" y="2057400"/>
            <a:ext cx="8229600" cy="4267200"/>
          </a:xfrm>
        </p:spPr>
        <p:txBody>
          <a:bodyPr/>
          <a:lstStyle/>
          <a:p>
            <a:pPr>
              <a:spcBef>
                <a:spcPts val="1800"/>
              </a:spcBef>
            </a:pPr>
            <a:r>
              <a:rPr lang="en-US" sz="1600" b="1" dirty="0"/>
              <a:t>The purpose to the study is to examine: </a:t>
            </a:r>
          </a:p>
          <a:p>
            <a:pPr lvl="1"/>
            <a:r>
              <a:rPr lang="en-US" dirty="0"/>
              <a:t>Eligibility and participation barriers for the CARE Program </a:t>
            </a:r>
          </a:p>
          <a:p>
            <a:pPr lvl="1"/>
            <a:r>
              <a:rPr lang="en-US" dirty="0"/>
              <a:t>Impacts of ESA measures on household health, comfort, and safety</a:t>
            </a:r>
          </a:p>
          <a:p>
            <a:pPr lvl="1"/>
            <a:r>
              <a:rPr lang="en-US" dirty="0"/>
              <a:t>Hardships experienced by households that rely on alternative fuels</a:t>
            </a:r>
          </a:p>
          <a:p>
            <a:pPr lvl="1"/>
            <a:r>
              <a:rPr lang="en-US" dirty="0"/>
              <a:t>Hardships experienced by households in areas of poor electricity reliability </a:t>
            </a:r>
          </a:p>
          <a:p>
            <a:pPr marL="0" indent="0">
              <a:buNone/>
            </a:pPr>
            <a:endParaRPr lang="en-US" sz="1600" dirty="0"/>
          </a:p>
          <a:p>
            <a:r>
              <a:rPr lang="en-US" sz="1600" b="1" dirty="0"/>
              <a:t>Timeline:</a:t>
            </a:r>
          </a:p>
          <a:p>
            <a:pPr lvl="1"/>
            <a:r>
              <a:rPr lang="en-US" sz="1600" dirty="0">
                <a:ea typeface="+mn-ea"/>
                <a:cs typeface="+mn-cs"/>
              </a:rPr>
              <a:t>Public</a:t>
            </a:r>
            <a:r>
              <a:rPr lang="en-US" sz="1600" b="1" dirty="0">
                <a:ea typeface="+mn-ea"/>
                <a:cs typeface="+mn-cs"/>
              </a:rPr>
              <a:t> </a:t>
            </a:r>
            <a:r>
              <a:rPr lang="en-US" sz="1600" dirty="0"/>
              <a:t>Stakeholder Engagement Webinar - May 19, 2017 </a:t>
            </a:r>
          </a:p>
          <a:p>
            <a:pPr lvl="1"/>
            <a:r>
              <a:rPr lang="en-US" sz="1600" dirty="0"/>
              <a:t>Draft Research Plan Webinar – May 29, 2018 </a:t>
            </a:r>
          </a:p>
          <a:p>
            <a:pPr lvl="1"/>
            <a:r>
              <a:rPr lang="en-US" sz="1600" dirty="0"/>
              <a:t>Comments on Draft Research Plan due – June 12, 2018</a:t>
            </a:r>
          </a:p>
          <a:p>
            <a:pPr lvl="1"/>
            <a:r>
              <a:rPr lang="en-US" sz="1600" dirty="0"/>
              <a:t>Final Research Plan -  June 2018</a:t>
            </a:r>
          </a:p>
          <a:p>
            <a:pPr lvl="1"/>
            <a:r>
              <a:rPr lang="en-US" sz="1600" dirty="0"/>
              <a:t>Draft Report - September 2019 </a:t>
            </a:r>
          </a:p>
          <a:p>
            <a:pPr lvl="1"/>
            <a:r>
              <a:rPr lang="en-US" sz="1600" dirty="0"/>
              <a:t>Final Report - November 2019</a:t>
            </a:r>
          </a:p>
          <a:p>
            <a:pPr marL="457200" lvl="1" indent="0">
              <a:buNone/>
            </a:pPr>
            <a:r>
              <a:rPr lang="en-US" sz="1400" dirty="0"/>
              <a:t> </a:t>
            </a: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4</a:t>
            </a:fld>
            <a:endParaRPr lang="en-US" dirty="0"/>
          </a:p>
        </p:txBody>
      </p:sp>
    </p:spTree>
    <p:extLst>
      <p:ext uri="{BB962C8B-B14F-4D97-AF65-F5344CB8AC3E}">
        <p14:creationId xmlns:p14="http://schemas.microsoft.com/office/powerpoint/2010/main" val="243342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a:solidFill>
            <a:schemeClr val="accent1">
              <a:lumMod val="60000"/>
              <a:lumOff val="40000"/>
            </a:schemeClr>
          </a:solidFill>
        </p:spPr>
        <p:txBody>
          <a:bodyPr/>
          <a:lstStyle/>
          <a:p>
            <a:br>
              <a:rPr lang="en-US" dirty="0">
                <a:solidFill>
                  <a:schemeClr val="bg1"/>
                </a:solidFill>
              </a:rPr>
            </a:br>
            <a:r>
              <a:rPr lang="en-US" dirty="0">
                <a:solidFill>
                  <a:schemeClr val="bg1"/>
                </a:solidFill>
              </a:rPr>
              <a:t>ESA Multifamily Common Area </a:t>
            </a:r>
            <a:br>
              <a:rPr lang="en-US" dirty="0">
                <a:solidFill>
                  <a:schemeClr val="bg1"/>
                </a:solidFill>
              </a:rPr>
            </a:br>
            <a:r>
              <a:rPr lang="en-US" dirty="0">
                <a:solidFill>
                  <a:schemeClr val="bg1"/>
                </a:solidFill>
              </a:rPr>
              <a:t>Measure Initiative &amp; Key Milestones</a:t>
            </a:r>
            <a:br>
              <a:rPr lang="en-US" dirty="0">
                <a:solidFill>
                  <a:schemeClr val="bg1"/>
                </a:solidFill>
              </a:rPr>
            </a:br>
            <a:br>
              <a:rPr lang="en-US" dirty="0">
                <a:solidFill>
                  <a:schemeClr val="bg1"/>
                </a:solidFill>
              </a:rPr>
            </a:b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CC2AFB16-6E95-4033-926B-13AF11579DF9}" type="slidenum">
              <a:rPr lang="en-US" smtClean="0"/>
              <a:pPr>
                <a:defRPr/>
              </a:pPr>
              <a:t>5</a:t>
            </a:fld>
            <a:endParaRPr lang="en-US" dirty="0"/>
          </a:p>
        </p:txBody>
      </p:sp>
      <p:sp>
        <p:nvSpPr>
          <p:cNvPr id="8" name="Content Placeholder 2">
            <a:extLst>
              <a:ext uri="{FF2B5EF4-FFF2-40B4-BE49-F238E27FC236}">
                <a16:creationId xmlns:a16="http://schemas.microsoft.com/office/drawing/2014/main" id="{22545D68-AD46-48A6-891E-9421F680EDEA}"/>
              </a:ext>
            </a:extLst>
          </p:cNvPr>
          <p:cNvSpPr>
            <a:spLocks noGrp="1"/>
          </p:cNvSpPr>
          <p:nvPr>
            <p:ph idx="1"/>
          </p:nvPr>
        </p:nvSpPr>
        <p:spPr>
          <a:xfrm>
            <a:off x="609600" y="1981200"/>
            <a:ext cx="7848600" cy="4191000"/>
          </a:xfrm>
        </p:spPr>
        <p:txBody>
          <a:bodyPr>
            <a:normAutofit fontScale="47500" lnSpcReduction="20000"/>
          </a:bodyPr>
          <a:lstStyle/>
          <a:p>
            <a:endParaRPr lang="en-US" sz="2300" b="1" dirty="0"/>
          </a:p>
          <a:p>
            <a:endParaRPr lang="en-US" sz="2300" b="1" dirty="0"/>
          </a:p>
          <a:p>
            <a:r>
              <a:rPr lang="en-US" sz="2900" b="1" dirty="0"/>
              <a:t>Completed Activities to Date:</a:t>
            </a:r>
          </a:p>
          <a:p>
            <a:pPr lvl="1"/>
            <a:r>
              <a:rPr lang="en-US" sz="2900" dirty="0"/>
              <a:t>Supported MFWG participant discussions to complete the ESA MF Common Area Measures (CAM) Initiative filings</a:t>
            </a:r>
          </a:p>
          <a:p>
            <a:pPr lvl="1"/>
            <a:r>
              <a:rPr lang="en-US" sz="2900" dirty="0"/>
              <a:t>Initiated discussion for ESA MF CAM metrics</a:t>
            </a:r>
          </a:p>
          <a:p>
            <a:pPr lvl="1"/>
            <a:r>
              <a:rPr lang="en-US" sz="2900" dirty="0"/>
              <a:t>Completed multiple ad hoc discussions, outside of the quarterly meeting</a:t>
            </a:r>
          </a:p>
          <a:p>
            <a:pPr lvl="2"/>
            <a:r>
              <a:rPr lang="en-US" sz="2900" dirty="0"/>
              <a:t>Engaged large, small and medium size property owners to gather feedback</a:t>
            </a:r>
          </a:p>
          <a:p>
            <a:pPr lvl="2"/>
            <a:r>
              <a:rPr lang="en-US" sz="2900" dirty="0"/>
              <a:t>Facilitated a discussion about proponents and opponents of CARE expansion proposal to include low-income MF properties, beyond current legislative framework</a:t>
            </a:r>
          </a:p>
          <a:p>
            <a:endParaRPr lang="en-US" sz="2900" b="1" dirty="0"/>
          </a:p>
          <a:p>
            <a:r>
              <a:rPr lang="en-US" sz="2900" b="1" dirty="0"/>
              <a:t>Upcoming Activities:</a:t>
            </a:r>
          </a:p>
          <a:p>
            <a:pPr lvl="1"/>
            <a:r>
              <a:rPr lang="en-US" sz="2900" dirty="0"/>
              <a:t>Continue discussion on ESA MF CAM metrics and MF CARE expansion</a:t>
            </a:r>
          </a:p>
          <a:p>
            <a:pPr lvl="1"/>
            <a:r>
              <a:rPr lang="en-US" sz="2900" dirty="0"/>
              <a:t>Focus MFWG conversations on future program enhancements as well as current period implementation requirements</a:t>
            </a:r>
          </a:p>
          <a:p>
            <a:pPr lvl="1"/>
            <a:r>
              <a:rPr lang="en-US" sz="2900" dirty="0"/>
              <a:t>Continue to support MFWG mandated activities specified in Decision 16-11-022, including specific year-end reporting for 2018 and 2019</a:t>
            </a:r>
          </a:p>
          <a:p>
            <a:pPr lvl="1"/>
            <a:r>
              <a:rPr lang="en-US" sz="2900" dirty="0"/>
              <a:t>Next MFWG Quarterly Meeting is 7/26/2018 in Ontario, CA, hosted by SCE</a:t>
            </a:r>
          </a:p>
          <a:p>
            <a:pPr lvl="1"/>
            <a:endParaRPr lang="en-US" dirty="0"/>
          </a:p>
          <a:p>
            <a:pPr lvl="1"/>
            <a:endParaRPr lang="en-US" dirty="0"/>
          </a:p>
        </p:txBody>
      </p:sp>
    </p:spTree>
    <p:extLst>
      <p:ext uri="{BB962C8B-B14F-4D97-AF65-F5344CB8AC3E}">
        <p14:creationId xmlns:p14="http://schemas.microsoft.com/office/powerpoint/2010/main" val="736492591"/>
      </p:ext>
    </p:extLst>
  </p:cSld>
  <p:clrMapOvr>
    <a:masterClrMapping/>
  </p:clrMapOvr>
</p:sld>
</file>

<file path=ppt/theme/theme1.xml><?xml version="1.0" encoding="utf-8"?>
<a:theme xmlns:a="http://schemas.openxmlformats.org/drawingml/2006/main" name="Default Design">
  <a:themeElements>
    <a:clrScheme name="CPUC Bright Blue">
      <a:dk1>
        <a:srgbClr val="000000"/>
      </a:dk1>
      <a:lt1>
        <a:srgbClr val="FFFFFF"/>
      </a:lt1>
      <a:dk2>
        <a:srgbClr val="000000"/>
      </a:dk2>
      <a:lt2>
        <a:srgbClr val="FFFFFF"/>
      </a:lt2>
      <a:accent1>
        <a:srgbClr val="3333FF"/>
      </a:accent1>
      <a:accent2>
        <a:srgbClr val="6565FF"/>
      </a:accent2>
      <a:accent3>
        <a:srgbClr val="8585FF"/>
      </a:accent3>
      <a:accent4>
        <a:srgbClr val="A1A1FF"/>
      </a:accent4>
      <a:accent5>
        <a:srgbClr val="BFBFFF"/>
      </a:accent5>
      <a:accent6>
        <a:srgbClr val="DDDDFF"/>
      </a:accent6>
      <a:hlink>
        <a:srgbClr val="3333FF"/>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2018-06-08T07:00:00+00:00</MeetingDate>
    <ReleaseDate xmlns="d2749cae-3b09-4902-b2fe-48dfe8b9c04c">2018-06-07T07:00:00+00:00</ReleaseDate>
  </documentManagement>
</p:properties>
</file>

<file path=customXml/itemProps1.xml><?xml version="1.0" encoding="utf-8"?>
<ds:datastoreItem xmlns:ds="http://schemas.openxmlformats.org/officeDocument/2006/customXml" ds:itemID="{89BEB63A-30A8-473D-8B0A-23678AE1F80E}"/>
</file>

<file path=customXml/itemProps2.xml><?xml version="1.0" encoding="utf-8"?>
<ds:datastoreItem xmlns:ds="http://schemas.openxmlformats.org/officeDocument/2006/customXml" ds:itemID="{2C7C0D75-3175-4625-8924-C55CDBB2D5B0}"/>
</file>

<file path=customXml/itemProps3.xml><?xml version="1.0" encoding="utf-8"?>
<ds:datastoreItem xmlns:ds="http://schemas.openxmlformats.org/officeDocument/2006/customXml" ds:itemID="{1CBC0EAA-63C7-4461-9990-E8A0D0BFE599}"/>
</file>

<file path=docProps/app.xml><?xml version="1.0" encoding="utf-8"?>
<Properties xmlns="http://schemas.openxmlformats.org/officeDocument/2006/extended-properties" xmlns:vt="http://schemas.openxmlformats.org/officeDocument/2006/docPropsVTypes">
  <Template/>
  <TotalTime>20858</TotalTime>
  <Words>365</Words>
  <Application>Microsoft Office PowerPoint</Application>
  <PresentationFormat>On-screen Show (4:3)</PresentationFormat>
  <Paragraphs>52</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 ESA and CARE Program Proceeding Updates</vt:lpstr>
      <vt:lpstr>2019 Low Income Needs Assessment </vt:lpstr>
      <vt:lpstr>Mid Cycle Advice Letter Update </vt:lpstr>
      <vt:lpstr>2019 Low Income Needs Assessment Study  Topics &amp; Timeline </vt:lpstr>
      <vt:lpstr> ESA Multifamily Common Area  Measure Initiative &amp; Key Milestones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Lee Jennie</dc:creator>
  <cp:lastModifiedBy>Amaya,  Zaida C.</cp:lastModifiedBy>
  <cp:revision>742</cp:revision>
  <cp:lastPrinted>2018-02-26T17:51:43Z</cp:lastPrinted>
  <dcterms:created xsi:type="dcterms:W3CDTF">2013-01-29T09:06:24Z</dcterms:created>
  <dcterms:modified xsi:type="dcterms:W3CDTF">2018-06-07T16:19:29Z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DownloadAsset.aspx?id=3713</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
  </property>
  <property fmtid="{D5CDD505-2E9C-101B-9397-08002B2CF9AE}" pid="8" name="EktExpiryType">
    <vt:i4>1</vt:i4>
  </property>
  <property fmtid="{D5CDD505-2E9C-101B-9397-08002B2CF9AE}" pid="9" name="EktDateCreated">
    <vt:filetime>2012-06-14T16:05:11Z</vt:filetime>
  </property>
  <property fmtid="{D5CDD505-2E9C-101B-9397-08002B2CF9AE}" pid="10" name="EktDateModified">
    <vt:filetime>2012-06-14T16:05:12Z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1611264</vt:i4>
  </property>
  <property fmtid="{D5CDD505-2E9C-101B-9397-08002B2CF9AE}" pid="14" name="EktSearchable">
    <vt:i4>1</vt:i4>
  </property>
  <property fmtid="{D5CDD505-2E9C-101B-9397-08002B2CF9AE}" pid="15" name="EktEDescription">
    <vt:lpwstr>CPUC PowerPoint Style Guide</vt:lpwstr>
  </property>
  <property fmtid="{D5CDD505-2E9C-101B-9397-08002B2CF9AE}" pid="16" name="ContentTypeId">
    <vt:lpwstr>0x010100FF3DADF49424734DB6BAE4E8EDF84CCB</vt:lpwstr>
  </property>
</Properties>
</file>