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6" r:id="rId2"/>
    <p:sldId id="455" r:id="rId3"/>
    <p:sldId id="456" r:id="rId4"/>
    <p:sldId id="457" r:id="rId5"/>
    <p:sldId id="458" r:id="rId6"/>
    <p:sldId id="459" r:id="rId7"/>
  </p:sldIdLst>
  <p:sldSz cx="9144000" cy="6858000" type="screen4x3"/>
  <p:notesSz cx="9271000" cy="6985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898" autoAdjust="0"/>
    <p:restoredTop sz="94617" autoAdjust="0"/>
  </p:normalViewPr>
  <p:slideViewPr>
    <p:cSldViewPr>
      <p:cViewPr varScale="1">
        <p:scale>
          <a:sx n="102" d="100"/>
          <a:sy n="102" d="100"/>
        </p:scale>
        <p:origin x="-108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75" d="100"/>
          <a:sy n="75" d="100"/>
        </p:scale>
        <p:origin x="-2844" y="-78"/>
      </p:cViewPr>
      <p:guideLst>
        <p:guide orient="horz" pos="2200"/>
        <p:guide pos="292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18137" cy="3492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50760" y="0"/>
            <a:ext cx="4018137" cy="349250"/>
          </a:xfrm>
          <a:prstGeom prst="rect">
            <a:avLst/>
          </a:prstGeom>
        </p:spPr>
        <p:txBody>
          <a:bodyPr vert="horz" lIns="91440" tIns="45720" rIns="91440" bIns="45720" rtlCol="0"/>
          <a:lstStyle>
            <a:lvl1pPr algn="r">
              <a:defRPr sz="1200"/>
            </a:lvl1pPr>
          </a:lstStyle>
          <a:p>
            <a:fld id="{72446390-A4F3-4FD5-ACB9-4C46888FEB11}" type="datetimeFigureOut">
              <a:rPr lang="en-US" smtClean="0"/>
              <a:t>12/4/2017</a:t>
            </a:fld>
            <a:endParaRPr lang="en-US" dirty="0"/>
          </a:p>
        </p:txBody>
      </p:sp>
      <p:sp>
        <p:nvSpPr>
          <p:cNvPr id="4" name="Footer Placeholder 3"/>
          <p:cNvSpPr>
            <a:spLocks noGrp="1"/>
          </p:cNvSpPr>
          <p:nvPr>
            <p:ph type="ftr" sz="quarter" idx="2"/>
          </p:nvPr>
        </p:nvSpPr>
        <p:spPr>
          <a:xfrm>
            <a:off x="2" y="6634555"/>
            <a:ext cx="4018137" cy="3492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50760" y="6634555"/>
            <a:ext cx="4018137" cy="349250"/>
          </a:xfrm>
          <a:prstGeom prst="rect">
            <a:avLst/>
          </a:prstGeom>
        </p:spPr>
        <p:txBody>
          <a:bodyPr vert="horz" lIns="91440" tIns="45720" rIns="91440" bIns="45720" rtlCol="0" anchor="b"/>
          <a:lstStyle>
            <a:lvl1pPr algn="r">
              <a:defRPr sz="1200"/>
            </a:lvl1pPr>
          </a:lstStyle>
          <a:p>
            <a:fld id="{2B36E8A7-B6FC-45D6-99BB-2AE2BDB0B433}" type="slidenum">
              <a:rPr lang="en-US" smtClean="0"/>
              <a:t>‹#›</a:t>
            </a:fld>
            <a:endParaRPr lang="en-US" dirty="0"/>
          </a:p>
        </p:txBody>
      </p:sp>
    </p:spTree>
    <p:extLst>
      <p:ext uri="{BB962C8B-B14F-4D97-AF65-F5344CB8AC3E}">
        <p14:creationId xmlns:p14="http://schemas.microsoft.com/office/powerpoint/2010/main" val="31926633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2"/>
            <a:ext cx="4018274"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07" name="Rectangle 3"/>
          <p:cNvSpPr>
            <a:spLocks noGrp="1" noChangeArrowheads="1"/>
          </p:cNvSpPr>
          <p:nvPr>
            <p:ph type="dt" idx="1"/>
          </p:nvPr>
        </p:nvSpPr>
        <p:spPr bwMode="auto">
          <a:xfrm>
            <a:off x="5250628" y="2"/>
            <a:ext cx="4018274"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algn="r" defTabSz="927199">
              <a:defRPr sz="1200">
                <a:latin typeface="Arial" charset="0"/>
                <a:ea typeface="+mn-ea"/>
                <a:cs typeface="+mn-cs"/>
              </a:defRPr>
            </a:lvl1pPr>
          </a:lstStyle>
          <a:p>
            <a:pPr>
              <a:defRPr/>
            </a:pPr>
            <a:endParaRPr lang="en-US" dirty="0"/>
          </a:p>
        </p:txBody>
      </p:sp>
      <p:sp>
        <p:nvSpPr>
          <p:cNvPr id="45060" name="Rectangle 4"/>
          <p:cNvSpPr>
            <a:spLocks noGrp="1" noRot="1" noChangeAspect="1" noChangeArrowheads="1" noTextEdit="1"/>
          </p:cNvSpPr>
          <p:nvPr>
            <p:ph type="sldImg" idx="2"/>
          </p:nvPr>
        </p:nvSpPr>
        <p:spPr bwMode="auto">
          <a:xfrm>
            <a:off x="2889250" y="525463"/>
            <a:ext cx="3492500" cy="26193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21509" name="Rectangle 5"/>
          <p:cNvSpPr>
            <a:spLocks noGrp="1" noChangeArrowheads="1"/>
          </p:cNvSpPr>
          <p:nvPr>
            <p:ph type="body" sz="quarter" idx="3"/>
          </p:nvPr>
        </p:nvSpPr>
        <p:spPr bwMode="auto">
          <a:xfrm>
            <a:off x="927942" y="3318353"/>
            <a:ext cx="7415121" cy="3141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1" y="6635513"/>
            <a:ext cx="4018274"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11" name="Rectangle 7"/>
          <p:cNvSpPr>
            <a:spLocks noGrp="1" noChangeArrowheads="1"/>
          </p:cNvSpPr>
          <p:nvPr>
            <p:ph type="sldNum" sz="quarter" idx="5"/>
          </p:nvPr>
        </p:nvSpPr>
        <p:spPr bwMode="auto">
          <a:xfrm>
            <a:off x="5250628" y="6635513"/>
            <a:ext cx="4018274"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algn="r" defTabSz="927199">
              <a:defRPr sz="1200">
                <a:latin typeface="Arial" pitchFamily="34" charset="0"/>
              </a:defRPr>
            </a:lvl1pPr>
          </a:lstStyle>
          <a:p>
            <a:pPr>
              <a:defRPr/>
            </a:pPr>
            <a:fld id="{794C2BF8-3077-46D3-85C0-B4965EA9629C}" type="slidenum">
              <a:rPr lang="en-US" altLang="en-US"/>
              <a:pPr>
                <a:defRPr/>
              </a:pPr>
              <a:t>‹#›</a:t>
            </a:fld>
            <a:endParaRPr lang="en-US" altLang="en-US" dirty="0"/>
          </a:p>
        </p:txBody>
      </p:sp>
    </p:spTree>
    <p:extLst>
      <p:ext uri="{BB962C8B-B14F-4D97-AF65-F5344CB8AC3E}">
        <p14:creationId xmlns:p14="http://schemas.microsoft.com/office/powerpoint/2010/main" val="96775808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2730" y="6634320"/>
            <a:ext cx="4016174"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2</a:t>
            </a:fld>
            <a:endParaRPr lang="en-US" altLang="en-US" dirty="0"/>
          </a:p>
        </p:txBody>
      </p:sp>
      <p:sp>
        <p:nvSpPr>
          <p:cNvPr id="36867" name="Rectangle 2"/>
          <p:cNvSpPr>
            <a:spLocks noGrp="1" noRot="1" noChangeAspect="1" noChangeArrowheads="1" noTextEdit="1"/>
          </p:cNvSpPr>
          <p:nvPr>
            <p:ph type="sldImg"/>
          </p:nvPr>
        </p:nvSpPr>
        <p:spPr>
          <a:xfrm>
            <a:off x="2889250" y="523875"/>
            <a:ext cx="3492500" cy="2619375"/>
          </a:xfrm>
          <a:ln/>
        </p:spPr>
      </p:sp>
      <p:sp>
        <p:nvSpPr>
          <p:cNvPr id="54276" name="Rectangle 3"/>
          <p:cNvSpPr>
            <a:spLocks noGrp="1" noChangeArrowheads="1"/>
          </p:cNvSpPr>
          <p:nvPr>
            <p:ph type="body" idx="1"/>
          </p:nvPr>
        </p:nvSpPr>
        <p:spPr>
          <a:xfrm>
            <a:off x="925842" y="3318353"/>
            <a:ext cx="7419320"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2730" y="6634320"/>
            <a:ext cx="4016174"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3</a:t>
            </a:fld>
            <a:endParaRPr lang="en-US" altLang="en-US" dirty="0"/>
          </a:p>
        </p:txBody>
      </p:sp>
      <p:sp>
        <p:nvSpPr>
          <p:cNvPr id="36867" name="Rectangle 2"/>
          <p:cNvSpPr>
            <a:spLocks noGrp="1" noRot="1" noChangeAspect="1" noChangeArrowheads="1" noTextEdit="1"/>
          </p:cNvSpPr>
          <p:nvPr>
            <p:ph type="sldImg"/>
          </p:nvPr>
        </p:nvSpPr>
        <p:spPr>
          <a:xfrm>
            <a:off x="2889250" y="523875"/>
            <a:ext cx="3492500" cy="2619375"/>
          </a:xfrm>
          <a:ln/>
        </p:spPr>
      </p:sp>
      <p:sp>
        <p:nvSpPr>
          <p:cNvPr id="54276" name="Rectangle 3"/>
          <p:cNvSpPr>
            <a:spLocks noGrp="1" noChangeArrowheads="1"/>
          </p:cNvSpPr>
          <p:nvPr>
            <p:ph type="body" idx="1"/>
          </p:nvPr>
        </p:nvSpPr>
        <p:spPr>
          <a:xfrm>
            <a:off x="925842" y="3318353"/>
            <a:ext cx="7419320"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2730" y="6634320"/>
            <a:ext cx="4016174"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4</a:t>
            </a:fld>
            <a:endParaRPr lang="en-US" altLang="en-US" dirty="0"/>
          </a:p>
        </p:txBody>
      </p:sp>
      <p:sp>
        <p:nvSpPr>
          <p:cNvPr id="36867" name="Rectangle 2"/>
          <p:cNvSpPr>
            <a:spLocks noGrp="1" noRot="1" noChangeAspect="1" noChangeArrowheads="1" noTextEdit="1"/>
          </p:cNvSpPr>
          <p:nvPr>
            <p:ph type="sldImg"/>
          </p:nvPr>
        </p:nvSpPr>
        <p:spPr>
          <a:xfrm>
            <a:off x="2889250" y="523875"/>
            <a:ext cx="3492500" cy="2619375"/>
          </a:xfrm>
          <a:ln/>
        </p:spPr>
      </p:sp>
      <p:sp>
        <p:nvSpPr>
          <p:cNvPr id="54276" name="Rectangle 3"/>
          <p:cNvSpPr>
            <a:spLocks noGrp="1" noChangeArrowheads="1"/>
          </p:cNvSpPr>
          <p:nvPr>
            <p:ph type="body" idx="1"/>
          </p:nvPr>
        </p:nvSpPr>
        <p:spPr>
          <a:xfrm>
            <a:off x="925842" y="3318353"/>
            <a:ext cx="7419320"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2730" y="6634320"/>
            <a:ext cx="4016174"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5</a:t>
            </a:fld>
            <a:endParaRPr lang="en-US" altLang="en-US" dirty="0"/>
          </a:p>
        </p:txBody>
      </p:sp>
      <p:sp>
        <p:nvSpPr>
          <p:cNvPr id="36867" name="Rectangle 2"/>
          <p:cNvSpPr>
            <a:spLocks noGrp="1" noRot="1" noChangeAspect="1" noChangeArrowheads="1" noTextEdit="1"/>
          </p:cNvSpPr>
          <p:nvPr>
            <p:ph type="sldImg"/>
          </p:nvPr>
        </p:nvSpPr>
        <p:spPr>
          <a:xfrm>
            <a:off x="2889250" y="523875"/>
            <a:ext cx="3492500" cy="2619375"/>
          </a:xfrm>
          <a:ln/>
        </p:spPr>
      </p:sp>
      <p:sp>
        <p:nvSpPr>
          <p:cNvPr id="54276" name="Rectangle 3"/>
          <p:cNvSpPr>
            <a:spLocks noGrp="1" noChangeArrowheads="1"/>
          </p:cNvSpPr>
          <p:nvPr>
            <p:ph type="body" idx="1"/>
          </p:nvPr>
        </p:nvSpPr>
        <p:spPr>
          <a:xfrm>
            <a:off x="925842" y="3318353"/>
            <a:ext cx="7419320"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2730" y="6634320"/>
            <a:ext cx="4016174"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6</a:t>
            </a:fld>
            <a:endParaRPr lang="en-US" altLang="en-US" dirty="0"/>
          </a:p>
        </p:txBody>
      </p:sp>
      <p:sp>
        <p:nvSpPr>
          <p:cNvPr id="36867" name="Rectangle 2"/>
          <p:cNvSpPr>
            <a:spLocks noGrp="1" noRot="1" noChangeAspect="1" noChangeArrowheads="1" noTextEdit="1"/>
          </p:cNvSpPr>
          <p:nvPr>
            <p:ph type="sldImg"/>
          </p:nvPr>
        </p:nvSpPr>
        <p:spPr>
          <a:xfrm>
            <a:off x="2889250" y="523875"/>
            <a:ext cx="3492500" cy="2619375"/>
          </a:xfrm>
          <a:ln/>
        </p:spPr>
      </p:sp>
      <p:sp>
        <p:nvSpPr>
          <p:cNvPr id="54276" name="Rectangle 3"/>
          <p:cNvSpPr>
            <a:spLocks noGrp="1" noChangeArrowheads="1"/>
          </p:cNvSpPr>
          <p:nvPr>
            <p:ph type="body" idx="1"/>
          </p:nvPr>
        </p:nvSpPr>
        <p:spPr>
          <a:xfrm>
            <a:off x="925842" y="3318353"/>
            <a:ext cx="7419320"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72D94777-AC61-49AE-8231-DE245E294C36}" type="slidenum">
              <a:rPr lang="en-US" altLang="en-US"/>
              <a:pPr>
                <a:defRPr/>
              </a:pPr>
              <a:t>‹#›</a:t>
            </a:fld>
            <a:endParaRPr lang="en-US" altLang="en-US" dirty="0"/>
          </a:p>
        </p:txBody>
      </p:sp>
    </p:spTree>
    <p:extLst>
      <p:ext uri="{BB962C8B-B14F-4D97-AF65-F5344CB8AC3E}">
        <p14:creationId xmlns:p14="http://schemas.microsoft.com/office/powerpoint/2010/main" val="338101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8CA6994-D42F-4AE2-9233-45CFAF2164AE}" type="slidenum">
              <a:rPr lang="en-US" altLang="en-US"/>
              <a:pPr>
                <a:defRPr/>
              </a:pPr>
              <a:t>‹#›</a:t>
            </a:fld>
            <a:endParaRPr lang="en-US" altLang="en-US" dirty="0"/>
          </a:p>
        </p:txBody>
      </p:sp>
    </p:spTree>
    <p:extLst>
      <p:ext uri="{BB962C8B-B14F-4D97-AF65-F5344CB8AC3E}">
        <p14:creationId xmlns:p14="http://schemas.microsoft.com/office/powerpoint/2010/main" val="171472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D4948E4F-B52F-42E3-A47A-8980A9445570}" type="slidenum">
              <a:rPr lang="en-US" altLang="en-US"/>
              <a:pPr>
                <a:defRPr/>
              </a:pPr>
              <a:t>‹#›</a:t>
            </a:fld>
            <a:endParaRPr lang="en-US" altLang="en-US" dirty="0"/>
          </a:p>
        </p:txBody>
      </p:sp>
    </p:spTree>
    <p:extLst>
      <p:ext uri="{BB962C8B-B14F-4D97-AF65-F5344CB8AC3E}">
        <p14:creationId xmlns:p14="http://schemas.microsoft.com/office/powerpoint/2010/main" val="3034671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23BF0E74-0AC2-4D0F-86A2-1BB10472C61C}" type="slidenum">
              <a:rPr lang="en-US" altLang="en-US"/>
              <a:pPr>
                <a:defRPr/>
              </a:pPr>
              <a:t>‹#›</a:t>
            </a:fld>
            <a:endParaRPr lang="en-US" altLang="en-US" dirty="0"/>
          </a:p>
        </p:txBody>
      </p:sp>
    </p:spTree>
    <p:extLst>
      <p:ext uri="{BB962C8B-B14F-4D97-AF65-F5344CB8AC3E}">
        <p14:creationId xmlns:p14="http://schemas.microsoft.com/office/powerpoint/2010/main" val="3391414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2057400"/>
            <a:ext cx="8229600" cy="40687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66AFF3-1D42-4F8C-86E8-8D388310827D}" type="slidenum">
              <a:rPr lang="en-US" altLang="en-US"/>
              <a:pPr>
                <a:defRPr/>
              </a:pPr>
              <a:t>‹#›</a:t>
            </a:fld>
            <a:endParaRPr lang="en-US" altLang="en-US" dirty="0"/>
          </a:p>
        </p:txBody>
      </p:sp>
    </p:spTree>
    <p:extLst>
      <p:ext uri="{BB962C8B-B14F-4D97-AF65-F5344CB8AC3E}">
        <p14:creationId xmlns:p14="http://schemas.microsoft.com/office/powerpoint/2010/main" val="206989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267504-C195-4FFD-9554-01442707D938}" type="slidenum">
              <a:rPr lang="en-US" altLang="en-US"/>
              <a:pPr>
                <a:defRPr/>
              </a:pPr>
              <a:t>‹#›</a:t>
            </a:fld>
            <a:endParaRPr lang="en-US" altLang="en-US" dirty="0"/>
          </a:p>
        </p:txBody>
      </p:sp>
    </p:spTree>
    <p:extLst>
      <p:ext uri="{BB962C8B-B14F-4D97-AF65-F5344CB8AC3E}">
        <p14:creationId xmlns:p14="http://schemas.microsoft.com/office/powerpoint/2010/main" val="335148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E25D33C-051D-4C26-BBCC-799C67E94E02}" type="slidenum">
              <a:rPr lang="en-US" altLang="en-US"/>
              <a:pPr>
                <a:defRPr/>
              </a:pPr>
              <a:t>‹#›</a:t>
            </a:fld>
            <a:endParaRPr lang="en-US" altLang="en-US" dirty="0"/>
          </a:p>
        </p:txBody>
      </p:sp>
    </p:spTree>
    <p:extLst>
      <p:ext uri="{BB962C8B-B14F-4D97-AF65-F5344CB8AC3E}">
        <p14:creationId xmlns:p14="http://schemas.microsoft.com/office/powerpoint/2010/main" val="94922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48AEA31-243D-4E52-8E51-3CDA368670C3}" type="slidenum">
              <a:rPr lang="en-US" altLang="en-US"/>
              <a:pPr>
                <a:defRPr/>
              </a:pPr>
              <a:t>‹#›</a:t>
            </a:fld>
            <a:endParaRPr lang="en-US" altLang="en-US" dirty="0"/>
          </a:p>
        </p:txBody>
      </p:sp>
    </p:spTree>
    <p:extLst>
      <p:ext uri="{BB962C8B-B14F-4D97-AF65-F5344CB8AC3E}">
        <p14:creationId xmlns:p14="http://schemas.microsoft.com/office/powerpoint/2010/main" val="319980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8F35EC4F-96F6-4CB2-BF15-F793A2103150}" type="slidenum">
              <a:rPr lang="en-US" altLang="en-US"/>
              <a:pPr>
                <a:defRPr/>
              </a:pPr>
              <a:t>‹#›</a:t>
            </a:fld>
            <a:endParaRPr lang="en-US" altLang="en-US" dirty="0"/>
          </a:p>
        </p:txBody>
      </p:sp>
    </p:spTree>
    <p:extLst>
      <p:ext uri="{BB962C8B-B14F-4D97-AF65-F5344CB8AC3E}">
        <p14:creationId xmlns:p14="http://schemas.microsoft.com/office/powerpoint/2010/main" val="404079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C148EC7B-95F5-477A-B7BD-A65E4AD53F99}" type="slidenum">
              <a:rPr lang="en-US" altLang="en-US"/>
              <a:pPr>
                <a:defRPr/>
              </a:pPr>
              <a:t>‹#›</a:t>
            </a:fld>
            <a:endParaRPr lang="en-US" altLang="en-US" dirty="0"/>
          </a:p>
        </p:txBody>
      </p:sp>
    </p:spTree>
    <p:extLst>
      <p:ext uri="{BB962C8B-B14F-4D97-AF65-F5344CB8AC3E}">
        <p14:creationId xmlns:p14="http://schemas.microsoft.com/office/powerpoint/2010/main" val="277492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9577681A-6630-40BE-8194-B66902EC0358}" type="slidenum">
              <a:rPr lang="en-US" altLang="en-US"/>
              <a:pPr>
                <a:defRPr/>
              </a:pPr>
              <a:t>‹#›</a:t>
            </a:fld>
            <a:endParaRPr lang="en-US" altLang="en-US" dirty="0"/>
          </a:p>
        </p:txBody>
      </p:sp>
    </p:spTree>
    <p:extLst>
      <p:ext uri="{BB962C8B-B14F-4D97-AF65-F5344CB8AC3E}">
        <p14:creationId xmlns:p14="http://schemas.microsoft.com/office/powerpoint/2010/main" val="116691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8764935B-9BDF-4404-99C0-23AA99D79701}" type="slidenum">
              <a:rPr lang="en-US" altLang="en-US"/>
              <a:pPr>
                <a:defRPr/>
              </a:pPr>
              <a:t>‹#›</a:t>
            </a:fld>
            <a:endParaRPr lang="en-US" altLang="en-US" dirty="0"/>
          </a:p>
        </p:txBody>
      </p:sp>
    </p:spTree>
    <p:extLst>
      <p:ext uri="{BB962C8B-B14F-4D97-AF65-F5344CB8AC3E}">
        <p14:creationId xmlns:p14="http://schemas.microsoft.com/office/powerpoint/2010/main" val="293642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9FF4CDE-EB09-4107-93AB-2C9008DEE4EC}" type="slidenum">
              <a:rPr lang="en-US" altLang="en-US"/>
              <a:pPr>
                <a:defRPr/>
              </a:pPr>
              <a:t>‹#›</a:t>
            </a:fld>
            <a:endParaRPr lang="en-US" altLang="en-US" dirty="0"/>
          </a:p>
        </p:txBody>
      </p:sp>
    </p:spTree>
    <p:extLst>
      <p:ext uri="{BB962C8B-B14F-4D97-AF65-F5344CB8AC3E}">
        <p14:creationId xmlns:p14="http://schemas.microsoft.com/office/powerpoint/2010/main" val="4876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fld id="{29B8F89E-D287-4C0F-85B8-E634DCD5226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sldNum="0" hdr="0" ftr="0" dt="0"/>
  <p:txStyles>
    <p:titleStyle>
      <a:lvl1pPr algn="ctr" rtl="0" eaLnBrk="0" fontAlgn="base" hangingPunct="0">
        <a:spcBef>
          <a:spcPct val="0"/>
        </a:spcBef>
        <a:spcAft>
          <a:spcPct val="0"/>
        </a:spcAft>
        <a:defRPr sz="4400" b="1">
          <a:solidFill>
            <a:schemeClr val="accent2"/>
          </a:solidFill>
          <a:latin typeface="+mj-lt"/>
          <a:ea typeface="ＭＳ Ｐゴシック" charset="0"/>
          <a:cs typeface="ＭＳ Ｐゴシック" charset="0"/>
        </a:defRPr>
      </a:lvl1pPr>
      <a:lvl2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ChangeArrowheads="1"/>
          </p:cNvSpPr>
          <p:nvPr/>
        </p:nvSpPr>
        <p:spPr bwMode="auto">
          <a:xfrm>
            <a:off x="0" y="10668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a:defRPr/>
            </a:pPr>
            <a:r>
              <a:rPr lang="en-US" sz="2800" b="1" dirty="0" smtClean="0">
                <a:solidFill>
                  <a:schemeClr val="accent2"/>
                </a:solidFill>
                <a:ea typeface="ＭＳ Ｐゴシック" charset="0"/>
              </a:rPr>
              <a:t>SB 623 Update</a:t>
            </a:r>
            <a:endParaRPr lang="en-US" sz="2800" b="1" dirty="0">
              <a:solidFill>
                <a:schemeClr val="accent2"/>
              </a:solidFill>
              <a:ea typeface="ＭＳ Ｐゴシック" charset="0"/>
            </a:endParaRPr>
          </a:p>
          <a:p>
            <a:pPr algn="ctr">
              <a:defRPr/>
            </a:pPr>
            <a:r>
              <a:rPr lang="en-US" sz="2800" b="1" dirty="0">
                <a:solidFill>
                  <a:schemeClr val="accent2"/>
                </a:solidFill>
                <a:ea typeface="ＭＳ Ｐゴシック" charset="0"/>
              </a:rPr>
              <a:t>Low-Income Oversight Board</a:t>
            </a:r>
          </a:p>
        </p:txBody>
      </p:sp>
      <p:sp>
        <p:nvSpPr>
          <p:cNvPr id="15364" name="Rectangle 8"/>
          <p:cNvSpPr>
            <a:spLocks noChangeArrowheads="1"/>
          </p:cNvSpPr>
          <p:nvPr/>
        </p:nvSpPr>
        <p:spPr bwMode="auto">
          <a:xfrm>
            <a:off x="0" y="4419600"/>
            <a:ext cx="9144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r>
              <a:rPr lang="en-US" altLang="en-US" sz="1600" b="1" dirty="0" smtClean="0"/>
              <a:t/>
            </a:r>
            <a:br>
              <a:rPr lang="en-US" altLang="en-US" sz="1600" b="1" dirty="0" smtClean="0"/>
            </a:br>
            <a:endParaRPr lang="en-US" altLang="en-US" sz="1600" b="1" dirty="0" smtClean="0"/>
          </a:p>
          <a:p>
            <a:pPr algn="ctr" eaLnBrk="1" hangingPunct="1">
              <a:lnSpc>
                <a:spcPct val="80000"/>
              </a:lnSpc>
              <a:spcBef>
                <a:spcPct val="20000"/>
              </a:spcBef>
              <a:defRPr/>
            </a:pPr>
            <a:r>
              <a:rPr lang="en-US" altLang="en-US" sz="2000" b="1" dirty="0" smtClean="0">
                <a:solidFill>
                  <a:schemeClr val="accent2"/>
                </a:solidFill>
              </a:rPr>
              <a:t>Water Division</a:t>
            </a:r>
          </a:p>
          <a:p>
            <a:pPr algn="ctr" eaLnBrk="1" hangingPunct="1">
              <a:lnSpc>
                <a:spcPct val="80000"/>
              </a:lnSpc>
              <a:spcBef>
                <a:spcPct val="20000"/>
              </a:spcBef>
              <a:spcAft>
                <a:spcPct val="25000"/>
              </a:spcAft>
              <a:defRPr/>
            </a:pPr>
            <a:r>
              <a:rPr lang="en-US" altLang="en-US" sz="1400" b="1" dirty="0" smtClean="0"/>
              <a:t>December 6, 2017</a:t>
            </a:r>
          </a:p>
          <a:p>
            <a:pPr algn="ctr" eaLnBrk="1" hangingPunct="1">
              <a:lnSpc>
                <a:spcPct val="80000"/>
              </a:lnSpc>
              <a:spcBef>
                <a:spcPct val="20000"/>
              </a:spcBef>
              <a:spcAft>
                <a:spcPct val="25000"/>
              </a:spcAft>
              <a:defRPr/>
            </a:pPr>
            <a:endParaRPr lang="en-US" altLang="en-US" sz="1400" b="1" dirty="0" smtClean="0"/>
          </a:p>
          <a:p>
            <a:pPr algn="ctr" eaLnBrk="1" hangingPunct="1">
              <a:lnSpc>
                <a:spcPct val="80000"/>
              </a:lnSpc>
              <a:spcBef>
                <a:spcPct val="20000"/>
              </a:spcBef>
              <a:spcAft>
                <a:spcPct val="25000"/>
              </a:spcAft>
              <a:defRPr/>
            </a:pPr>
            <a:endParaRPr lang="en-US" altLang="en-US" sz="1400" b="1" dirty="0" smtClean="0"/>
          </a:p>
        </p:txBody>
      </p:sp>
      <p:pic>
        <p:nvPicPr>
          <p:cNvPr id="3078" name="Picture 11" descr="cpuc-building-2"/>
          <p:cNvPicPr>
            <a:picLocks noChangeAspect="1" noChangeArrowheads="1"/>
          </p:cNvPicPr>
          <p:nvPr/>
        </p:nvPicPr>
        <p:blipFill>
          <a:blip r:embed="rId3" cstate="print">
            <a:lum bright="54000" contrast="-70000"/>
            <a:extLst>
              <a:ext uri="{28A0092B-C50C-407E-A947-70E740481C1C}">
                <a14:useLocalDpi xmlns:a14="http://schemas.microsoft.com/office/drawing/2010/main" val="0"/>
              </a:ext>
            </a:extLst>
          </a:blip>
          <a:srcRect/>
          <a:stretch>
            <a:fillRect/>
          </a:stretch>
        </p:blipFill>
        <p:spPr bwMode="auto">
          <a:xfrm>
            <a:off x="3232944" y="2286000"/>
            <a:ext cx="2678113"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0" y="7620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smtClean="0">
                <a:solidFill>
                  <a:schemeClr val="accent2"/>
                </a:solidFill>
              </a:rPr>
              <a:t>Senate Bill 623</a:t>
            </a:r>
          </a:p>
          <a:p>
            <a:pPr algn="ctr" eaLnBrk="1" hangingPunct="1">
              <a:spcBef>
                <a:spcPct val="0"/>
              </a:spcBef>
              <a:buFontTx/>
              <a:buNone/>
            </a:pPr>
            <a:r>
              <a:rPr lang="en-US" altLang="en-US" sz="2400" dirty="0" smtClean="0">
                <a:solidFill>
                  <a:schemeClr val="accent2"/>
                </a:solidFill>
              </a:rPr>
              <a:t>Water Quality: Safe and Affordable Drinking Water Fund</a:t>
            </a:r>
          </a:p>
          <a:p>
            <a:pPr algn="ctr" eaLnBrk="1" hangingPunct="1">
              <a:spcBef>
                <a:spcPct val="0"/>
              </a:spcBef>
              <a:buFontTx/>
              <a:buNone/>
            </a:pPr>
            <a:endParaRPr lang="en-US" altLang="en-US" b="1" dirty="0" smtClean="0">
              <a:solidFill>
                <a:schemeClr val="accent2"/>
              </a:solidFill>
            </a:endParaRPr>
          </a:p>
        </p:txBody>
      </p:sp>
      <p:sp>
        <p:nvSpPr>
          <p:cNvPr id="4100" name="Rectangle 3"/>
          <p:cNvSpPr>
            <a:spLocks noChangeArrowheads="1"/>
          </p:cNvSpPr>
          <p:nvPr/>
        </p:nvSpPr>
        <p:spPr bwMode="auto">
          <a:xfrm>
            <a:off x="228600" y="1752600"/>
            <a:ext cx="8839200" cy="426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smtClean="0"/>
              <a:t>Senator Bill </a:t>
            </a:r>
            <a:r>
              <a:rPr lang="en-US" altLang="en-US" sz="2000" dirty="0" err="1" smtClean="0"/>
              <a:t>Monning</a:t>
            </a:r>
            <a:endParaRPr lang="en-US" altLang="en-US" sz="2000" dirty="0" smtClean="0"/>
          </a:p>
          <a:p>
            <a:pPr marL="0" indent="0" eaLnBrk="1" hangingPunct="1">
              <a:buClr>
                <a:schemeClr val="tx1"/>
              </a:buClr>
              <a:buNone/>
              <a:defRPr/>
            </a:pPr>
            <a:endParaRPr lang="en-US" altLang="en-US" sz="400" dirty="0" smtClean="0"/>
          </a:p>
          <a:p>
            <a:pPr eaLnBrk="1" hangingPunct="1">
              <a:buClr>
                <a:schemeClr val="tx1"/>
              </a:buClr>
              <a:defRPr/>
            </a:pPr>
            <a:r>
              <a:rPr lang="en-US" altLang="en-US" sz="2000" dirty="0" smtClean="0"/>
              <a:t>Legislative Findings and Declarations</a:t>
            </a:r>
          </a:p>
          <a:p>
            <a:pPr lvl="1" eaLnBrk="1" hangingPunct="1">
              <a:buClr>
                <a:schemeClr val="tx1"/>
              </a:buClr>
              <a:defRPr/>
            </a:pPr>
            <a:r>
              <a:rPr lang="en-US" altLang="en-US" sz="1800" dirty="0" smtClean="0"/>
              <a:t>Operation and maintenance costs may be significant</a:t>
            </a:r>
          </a:p>
          <a:p>
            <a:pPr lvl="2" eaLnBrk="1" hangingPunct="1">
              <a:buClr>
                <a:schemeClr val="tx1"/>
              </a:buClr>
              <a:defRPr/>
            </a:pPr>
            <a:r>
              <a:rPr lang="en-US" altLang="en-US" sz="1600" dirty="0" smtClean="0"/>
              <a:t>Most state and federal funding sources prohibit funding for O&amp;M costs</a:t>
            </a:r>
          </a:p>
          <a:p>
            <a:pPr marL="839788" lvl="2" indent="0" eaLnBrk="1" hangingPunct="1">
              <a:buClr>
                <a:schemeClr val="tx1"/>
              </a:buClr>
              <a:buNone/>
              <a:defRPr/>
            </a:pPr>
            <a:endParaRPr lang="en-US" altLang="en-US" sz="400" dirty="0" smtClean="0"/>
          </a:p>
          <a:p>
            <a:pPr lvl="1" eaLnBrk="1" hangingPunct="1">
              <a:buClr>
                <a:schemeClr val="tx1"/>
              </a:buClr>
              <a:defRPr/>
            </a:pPr>
            <a:r>
              <a:rPr lang="en-US" altLang="en-US" sz="1800" dirty="0" smtClean="0"/>
              <a:t>Many public water systems unable to charge affordable and sufficient rates to recover full O&amp;M costs</a:t>
            </a:r>
          </a:p>
          <a:p>
            <a:pPr lvl="2" eaLnBrk="1" hangingPunct="1">
              <a:buClr>
                <a:schemeClr val="tx1"/>
              </a:buClr>
              <a:defRPr/>
            </a:pPr>
            <a:r>
              <a:rPr lang="en-US" altLang="en-US" sz="1600" dirty="0" smtClean="0"/>
              <a:t>Due to combination of low-income customers, high treatment costs, lack of economies of scale, and lack of technical, managerial, and financial capacity</a:t>
            </a:r>
          </a:p>
          <a:p>
            <a:pPr marL="839788" lvl="2" indent="0" eaLnBrk="1" hangingPunct="1">
              <a:buClr>
                <a:schemeClr val="tx1"/>
              </a:buClr>
              <a:buNone/>
              <a:defRPr/>
            </a:pPr>
            <a:endParaRPr lang="en-US" altLang="en-US" sz="400" dirty="0" smtClean="0"/>
          </a:p>
          <a:p>
            <a:pPr lvl="1" eaLnBrk="1" hangingPunct="1">
              <a:buClr>
                <a:schemeClr val="tx1"/>
              </a:buClr>
              <a:defRPr/>
            </a:pPr>
            <a:r>
              <a:rPr lang="en-US" altLang="en-US" sz="1800" dirty="0" smtClean="0"/>
              <a:t>Small disadvantaged communities may be exposed to unsafe drinking water</a:t>
            </a:r>
          </a:p>
          <a:p>
            <a:pPr lvl="2" eaLnBrk="1" hangingPunct="1">
              <a:buClr>
                <a:schemeClr val="tx1"/>
              </a:buClr>
              <a:defRPr/>
            </a:pPr>
            <a:r>
              <a:rPr lang="en-US" altLang="en-US" sz="1600" dirty="0" smtClean="0"/>
              <a:t>Important to identify areas lacking reliable access to drinking water</a:t>
            </a:r>
          </a:p>
        </p:txBody>
      </p:sp>
      <p:sp>
        <p:nvSpPr>
          <p:cNvPr id="4" name="Right Arrow 3"/>
          <p:cNvSpPr/>
          <p:nvPr/>
        </p:nvSpPr>
        <p:spPr>
          <a:xfrm>
            <a:off x="381000" y="5618161"/>
            <a:ext cx="990600" cy="452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a:spLocks noChangeArrowheads="1"/>
          </p:cNvSpPr>
          <p:nvPr/>
        </p:nvSpPr>
        <p:spPr bwMode="auto">
          <a:xfrm>
            <a:off x="1447800" y="5334000"/>
            <a:ext cx="6629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marL="0" indent="0" eaLnBrk="1" hangingPunct="1">
              <a:buClr>
                <a:schemeClr val="tx1"/>
              </a:buClr>
              <a:buNone/>
              <a:defRPr/>
            </a:pPr>
            <a:r>
              <a:rPr lang="en-US" altLang="en-US" sz="2000" dirty="0" smtClean="0">
                <a:solidFill>
                  <a:schemeClr val="accent2"/>
                </a:solidFill>
              </a:rPr>
              <a:t>Establish fund with stable revenue source to ensure long-term sustainability of drinking water service and infrastructure</a:t>
            </a:r>
            <a:endParaRPr lang="en-US" altLang="en-US" sz="2000" b="1" dirty="0" smtClean="0">
              <a:solidFill>
                <a:schemeClr val="accent2"/>
              </a:solidFill>
            </a:endParaRPr>
          </a:p>
          <a:p>
            <a:pPr marL="0" indent="0" eaLnBrk="1" hangingPunct="1">
              <a:buClr>
                <a:schemeClr val="tx1"/>
              </a:buClr>
              <a:buNone/>
              <a:defRPr/>
            </a:pPr>
            <a:endParaRPr lang="en-US" altLang="en-US" sz="1000" b="1" dirty="0" smtClean="0"/>
          </a:p>
          <a:p>
            <a:pPr marL="0" indent="0" eaLnBrk="1" hangingPunct="1">
              <a:buClr>
                <a:schemeClr val="tx1"/>
              </a:buClr>
              <a:buNone/>
              <a:defRPr/>
            </a:pPr>
            <a:endParaRPr lang="en-US" altLang="en-US" sz="1800" dirty="0" smtClean="0"/>
          </a:p>
          <a:p>
            <a:pPr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marL="839788" lvl="2" indent="0" eaLnBrk="1" hangingPunct="1">
              <a:buClr>
                <a:schemeClr val="tx1"/>
              </a:buClr>
              <a:buNone/>
              <a:defRPr/>
            </a:pPr>
            <a:endParaRPr lang="en-US" altLang="en-US" sz="400" b="1" dirty="0" smtClean="0"/>
          </a:p>
          <a:p>
            <a:pPr lvl="2" eaLnBrk="1" hangingPunct="1">
              <a:buClr>
                <a:schemeClr val="tx1"/>
              </a:buClr>
              <a:defRPr/>
            </a:pPr>
            <a:endParaRPr lang="en-US" altLang="en-US" sz="400" b="1" dirty="0" smtClean="0"/>
          </a:p>
          <a:p>
            <a:pPr eaLnBrk="1" hangingPunct="1">
              <a:buClr>
                <a:schemeClr val="tx1"/>
              </a:buClr>
              <a:buNone/>
              <a:defRPr/>
            </a:pPr>
            <a:r>
              <a:rPr lang="en-US" altLang="en-US" sz="2600" dirty="0" smtClean="0"/>
              <a:t>			</a:t>
            </a:r>
            <a:endParaRPr lang="en-US" altLang="en-US" sz="2400" dirty="0" smtClean="0">
              <a:solidFill>
                <a:schemeClr val="accent2"/>
              </a:solidFill>
            </a:endParaRPr>
          </a:p>
        </p:txBody>
      </p:sp>
    </p:spTree>
    <p:extLst>
      <p:ext uri="{BB962C8B-B14F-4D97-AF65-F5344CB8AC3E}">
        <p14:creationId xmlns:p14="http://schemas.microsoft.com/office/powerpoint/2010/main" val="2005762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ChangeArrowheads="1"/>
          </p:cNvSpPr>
          <p:nvPr/>
        </p:nvSpPr>
        <p:spPr bwMode="auto">
          <a:xfrm>
            <a:off x="304800" y="1676400"/>
            <a:ext cx="8610600" cy="426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b="1" dirty="0" smtClean="0"/>
              <a:t>Drinking Water Fee</a:t>
            </a:r>
          </a:p>
          <a:p>
            <a:pPr lvl="1" eaLnBrk="1" hangingPunct="1">
              <a:buClr>
                <a:schemeClr val="tx1"/>
              </a:buClr>
              <a:defRPr/>
            </a:pPr>
            <a:r>
              <a:rPr lang="en-US" altLang="en-US" sz="1800" dirty="0" smtClean="0"/>
              <a:t>$0.95 to $10 per month based on meter size</a:t>
            </a:r>
          </a:p>
          <a:p>
            <a:pPr lvl="1" eaLnBrk="1" hangingPunct="1">
              <a:buClr>
                <a:schemeClr val="tx1"/>
              </a:buClr>
              <a:defRPr/>
            </a:pPr>
            <a:r>
              <a:rPr lang="en-US" altLang="en-US" sz="1800" dirty="0" smtClean="0"/>
              <a:t>On all water bills until July 1, 2020</a:t>
            </a:r>
          </a:p>
          <a:p>
            <a:pPr lvl="2" eaLnBrk="1" hangingPunct="1">
              <a:buClr>
                <a:schemeClr val="tx1"/>
              </a:buClr>
              <a:defRPr/>
            </a:pPr>
            <a:r>
              <a:rPr lang="en-US" altLang="en-US" sz="1600" dirty="0" smtClean="0"/>
              <a:t>Exemptions: Low-income, recycled water, fire service</a:t>
            </a:r>
          </a:p>
          <a:p>
            <a:pPr lvl="2" eaLnBrk="1" hangingPunct="1">
              <a:buClr>
                <a:schemeClr val="tx1"/>
              </a:buClr>
              <a:defRPr/>
            </a:pPr>
            <a:r>
              <a:rPr lang="en-US" altLang="en-US" sz="1600" dirty="0" smtClean="0"/>
              <a:t>Beginning July 1, 2020, fee amount reestablished annually</a:t>
            </a:r>
          </a:p>
          <a:p>
            <a:pPr lvl="1" eaLnBrk="1" hangingPunct="1">
              <a:buClr>
                <a:schemeClr val="tx1"/>
              </a:buClr>
              <a:defRPr/>
            </a:pPr>
            <a:r>
              <a:rPr lang="en-US" altLang="en-US" sz="1800" dirty="0" smtClean="0"/>
              <a:t>Collected by public water systems remitted to SWRCB</a:t>
            </a:r>
          </a:p>
          <a:p>
            <a:pPr marL="839788" lvl="2" indent="0" eaLnBrk="1" hangingPunct="1">
              <a:buClr>
                <a:schemeClr val="tx1"/>
              </a:buClr>
              <a:buNone/>
              <a:defRPr/>
            </a:pPr>
            <a:endParaRPr lang="en-US" altLang="en-US" sz="400" dirty="0" smtClean="0"/>
          </a:p>
          <a:p>
            <a:pPr eaLnBrk="1" hangingPunct="1">
              <a:buClr>
                <a:schemeClr val="tx1"/>
              </a:buClr>
              <a:defRPr/>
            </a:pPr>
            <a:r>
              <a:rPr lang="en-US" altLang="en-US" sz="2000" dirty="0" smtClean="0"/>
              <a:t>Other Fees</a:t>
            </a:r>
          </a:p>
          <a:p>
            <a:pPr lvl="1" eaLnBrk="1" hangingPunct="1">
              <a:buClr>
                <a:schemeClr val="tx1"/>
              </a:buClr>
              <a:defRPr/>
            </a:pPr>
            <a:r>
              <a:rPr lang="en-US" altLang="en-US" sz="1800" dirty="0" smtClean="0"/>
              <a:t>Collected by Secretary of Food and Agriculture</a:t>
            </a:r>
          </a:p>
          <a:p>
            <a:pPr lvl="1" eaLnBrk="1" hangingPunct="1">
              <a:buClr>
                <a:schemeClr val="tx1"/>
              </a:buClr>
              <a:defRPr/>
            </a:pPr>
            <a:r>
              <a:rPr lang="en-US" altLang="en-US" sz="1800" dirty="0" smtClean="0"/>
              <a:t>Sales fee on Fertilizer</a:t>
            </a:r>
          </a:p>
          <a:p>
            <a:pPr lvl="2" eaLnBrk="1" hangingPunct="1">
              <a:buClr>
                <a:schemeClr val="tx1"/>
              </a:buClr>
              <a:defRPr/>
            </a:pPr>
            <a:r>
              <a:rPr lang="en-US" altLang="en-US" sz="1600" dirty="0" smtClean="0"/>
              <a:t>$0.005 per dollar of sales (until Jan 1, 2033)</a:t>
            </a:r>
          </a:p>
          <a:p>
            <a:pPr lvl="2" eaLnBrk="1" hangingPunct="1">
              <a:buClr>
                <a:schemeClr val="tx1"/>
              </a:buClr>
              <a:defRPr/>
            </a:pPr>
            <a:r>
              <a:rPr lang="en-US" altLang="en-US" sz="1600" dirty="0" smtClean="0"/>
              <a:t>Reduced to $0.002 starting Jan 1, 2033</a:t>
            </a:r>
          </a:p>
          <a:p>
            <a:pPr lvl="1" eaLnBrk="1" hangingPunct="1">
              <a:buClr>
                <a:schemeClr val="tx1"/>
              </a:buClr>
              <a:defRPr/>
            </a:pPr>
            <a:r>
              <a:rPr lang="en-US" altLang="en-US" sz="1800" dirty="0" smtClean="0"/>
              <a:t>Sales fee on Dairy</a:t>
            </a:r>
          </a:p>
          <a:p>
            <a:pPr lvl="2" eaLnBrk="1" hangingPunct="1">
              <a:buClr>
                <a:schemeClr val="tx1"/>
              </a:buClr>
              <a:defRPr/>
            </a:pPr>
            <a:r>
              <a:rPr lang="en-US" altLang="en-US" sz="1600" dirty="0" smtClean="0"/>
              <a:t>$0.01355 per hundredweight of milk (Jan 1, 2020 – Jan 1, 2035)</a:t>
            </a:r>
          </a:p>
          <a:p>
            <a:pPr lvl="2" eaLnBrk="1" hangingPunct="1">
              <a:buClr>
                <a:schemeClr val="tx1"/>
              </a:buClr>
              <a:defRPr/>
            </a:pPr>
            <a:r>
              <a:rPr lang="en-US" altLang="en-US" sz="1600" dirty="0" smtClean="0"/>
              <a:t>Reduced to $0.00678 starting Jan 1, 2035</a:t>
            </a:r>
          </a:p>
        </p:txBody>
      </p:sp>
      <p:sp>
        <p:nvSpPr>
          <p:cNvPr id="4" name="Right Arrow 3"/>
          <p:cNvSpPr/>
          <p:nvPr/>
        </p:nvSpPr>
        <p:spPr>
          <a:xfrm>
            <a:off x="1066800" y="6295494"/>
            <a:ext cx="990600" cy="452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a:spLocks noChangeArrowheads="1"/>
          </p:cNvSpPr>
          <p:nvPr/>
        </p:nvSpPr>
        <p:spPr bwMode="auto">
          <a:xfrm>
            <a:off x="2209800" y="6324600"/>
            <a:ext cx="6629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marL="0" indent="0" eaLnBrk="1" hangingPunct="1">
              <a:buClr>
                <a:schemeClr val="tx1"/>
              </a:buClr>
              <a:buNone/>
              <a:defRPr/>
            </a:pPr>
            <a:r>
              <a:rPr lang="en-US" altLang="en-US" sz="2000" dirty="0" smtClean="0">
                <a:solidFill>
                  <a:schemeClr val="accent2"/>
                </a:solidFill>
              </a:rPr>
              <a:t>Generate about $140M annually</a:t>
            </a:r>
            <a:endParaRPr lang="en-US" altLang="en-US" sz="2000" b="1" dirty="0" smtClean="0">
              <a:solidFill>
                <a:schemeClr val="accent2"/>
              </a:solidFill>
            </a:endParaRPr>
          </a:p>
          <a:p>
            <a:pPr marL="0" indent="0" eaLnBrk="1" hangingPunct="1">
              <a:buClr>
                <a:schemeClr val="tx1"/>
              </a:buClr>
              <a:buNone/>
              <a:defRPr/>
            </a:pPr>
            <a:endParaRPr lang="en-US" altLang="en-US" sz="1000" b="1" dirty="0" smtClean="0"/>
          </a:p>
          <a:p>
            <a:pPr marL="0" indent="0" eaLnBrk="1" hangingPunct="1">
              <a:buClr>
                <a:schemeClr val="tx1"/>
              </a:buClr>
              <a:buNone/>
              <a:defRPr/>
            </a:pPr>
            <a:endParaRPr lang="en-US" altLang="en-US" sz="1800" dirty="0" smtClean="0"/>
          </a:p>
          <a:p>
            <a:pPr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marL="839788" lvl="2" indent="0" eaLnBrk="1" hangingPunct="1">
              <a:buClr>
                <a:schemeClr val="tx1"/>
              </a:buClr>
              <a:buNone/>
              <a:defRPr/>
            </a:pPr>
            <a:endParaRPr lang="en-US" altLang="en-US" sz="400" b="1" dirty="0" smtClean="0"/>
          </a:p>
          <a:p>
            <a:pPr lvl="2" eaLnBrk="1" hangingPunct="1">
              <a:buClr>
                <a:schemeClr val="tx1"/>
              </a:buClr>
              <a:defRPr/>
            </a:pPr>
            <a:endParaRPr lang="en-US" altLang="en-US" sz="400" b="1" dirty="0" smtClean="0"/>
          </a:p>
          <a:p>
            <a:pPr eaLnBrk="1" hangingPunct="1">
              <a:buClr>
                <a:schemeClr val="tx1"/>
              </a:buClr>
              <a:buNone/>
              <a:defRPr/>
            </a:pPr>
            <a:r>
              <a:rPr lang="en-US" altLang="en-US" sz="2600" dirty="0" smtClean="0"/>
              <a:t>			</a:t>
            </a:r>
            <a:endParaRPr lang="en-US" altLang="en-US" sz="2400" dirty="0" smtClean="0">
              <a:solidFill>
                <a:schemeClr val="accent2"/>
              </a:solidFill>
            </a:endParaRPr>
          </a:p>
        </p:txBody>
      </p:sp>
      <p:sp>
        <p:nvSpPr>
          <p:cNvPr id="6" name="Rectangle 2"/>
          <p:cNvSpPr>
            <a:spLocks noChangeArrowheads="1"/>
          </p:cNvSpPr>
          <p:nvPr/>
        </p:nvSpPr>
        <p:spPr bwMode="auto">
          <a:xfrm>
            <a:off x="0" y="7620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smtClean="0">
                <a:solidFill>
                  <a:schemeClr val="accent2"/>
                </a:solidFill>
              </a:rPr>
              <a:t>SB 623</a:t>
            </a:r>
          </a:p>
          <a:p>
            <a:pPr algn="ctr" eaLnBrk="1" hangingPunct="1">
              <a:spcBef>
                <a:spcPct val="0"/>
              </a:spcBef>
              <a:buFontTx/>
              <a:buNone/>
            </a:pPr>
            <a:r>
              <a:rPr lang="en-US" altLang="en-US" sz="2400" dirty="0" smtClean="0">
                <a:solidFill>
                  <a:schemeClr val="accent2"/>
                </a:solidFill>
              </a:rPr>
              <a:t>Revenue Source</a:t>
            </a:r>
          </a:p>
          <a:p>
            <a:pPr algn="ctr" eaLnBrk="1" hangingPunct="1">
              <a:spcBef>
                <a:spcPct val="0"/>
              </a:spcBef>
              <a:buFontTx/>
              <a:buNone/>
            </a:pPr>
            <a:endParaRPr lang="en-US" altLang="en-US" b="1" dirty="0" smtClean="0">
              <a:solidFill>
                <a:schemeClr val="accent2"/>
              </a:solidFill>
            </a:endParaRPr>
          </a:p>
        </p:txBody>
      </p:sp>
    </p:spTree>
    <p:extLst>
      <p:ext uri="{BB962C8B-B14F-4D97-AF65-F5344CB8AC3E}">
        <p14:creationId xmlns:p14="http://schemas.microsoft.com/office/powerpoint/2010/main" val="2851760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ChangeArrowheads="1"/>
          </p:cNvSpPr>
          <p:nvPr/>
        </p:nvSpPr>
        <p:spPr bwMode="auto">
          <a:xfrm>
            <a:off x="304800" y="1752600"/>
            <a:ext cx="8610600" cy="426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smtClean="0"/>
              <a:t>Prioritize funding for </a:t>
            </a:r>
          </a:p>
          <a:p>
            <a:pPr lvl="1" eaLnBrk="1" hangingPunct="1">
              <a:buClr>
                <a:schemeClr val="tx1"/>
              </a:buClr>
              <a:defRPr/>
            </a:pPr>
            <a:r>
              <a:rPr lang="en-US" altLang="en-US" sz="1800" dirty="0"/>
              <a:t>D</a:t>
            </a:r>
            <a:r>
              <a:rPr lang="en-US" altLang="en-US" sz="1800" dirty="0" smtClean="0"/>
              <a:t>isadvantaged and low-income communities</a:t>
            </a:r>
          </a:p>
          <a:p>
            <a:pPr lvl="2" eaLnBrk="1" hangingPunct="1">
              <a:buClr>
                <a:schemeClr val="tx1"/>
              </a:buClr>
              <a:defRPr/>
            </a:pPr>
            <a:r>
              <a:rPr lang="en-US" altLang="en-US" sz="1600" dirty="0" smtClean="0"/>
              <a:t>Maintain list of troubled and at-risk systems</a:t>
            </a:r>
          </a:p>
          <a:p>
            <a:pPr lvl="1" eaLnBrk="1" hangingPunct="1">
              <a:buClr>
                <a:schemeClr val="tx1"/>
              </a:buClr>
              <a:defRPr/>
            </a:pPr>
            <a:r>
              <a:rPr lang="en-US" altLang="en-US" sz="1800" dirty="0" smtClean="0"/>
              <a:t>Individual domestic well users</a:t>
            </a:r>
          </a:p>
          <a:p>
            <a:pPr lvl="1" eaLnBrk="1" hangingPunct="1">
              <a:buClr>
                <a:schemeClr val="tx1"/>
              </a:buClr>
              <a:defRPr/>
            </a:pPr>
            <a:r>
              <a:rPr lang="en-US" altLang="en-US" sz="1800" dirty="0"/>
              <a:t>C</a:t>
            </a:r>
            <a:r>
              <a:rPr lang="en-US" altLang="en-US" sz="1800" dirty="0" smtClean="0"/>
              <a:t>onsolidations, service extensions, and administrative and managerial contracts</a:t>
            </a:r>
          </a:p>
          <a:p>
            <a:pPr marL="0" indent="0" eaLnBrk="1" hangingPunct="1">
              <a:buClr>
                <a:schemeClr val="tx1"/>
              </a:buClr>
              <a:buNone/>
              <a:defRPr/>
            </a:pPr>
            <a:endParaRPr lang="en-US" altLang="en-US" sz="400" dirty="0" smtClean="0"/>
          </a:p>
          <a:p>
            <a:pPr eaLnBrk="1" hangingPunct="1">
              <a:buClr>
                <a:schemeClr val="tx1"/>
              </a:buClr>
              <a:defRPr/>
            </a:pPr>
            <a:r>
              <a:rPr lang="en-US" altLang="en-US" sz="2000" dirty="0" smtClean="0"/>
              <a:t>Mapping of aquifers that are high risk for containing contaminants</a:t>
            </a:r>
          </a:p>
          <a:p>
            <a:pPr lvl="1" eaLnBrk="1" hangingPunct="1">
              <a:buClr>
                <a:schemeClr val="tx1"/>
              </a:buClr>
              <a:defRPr/>
            </a:pPr>
            <a:r>
              <a:rPr lang="en-US" altLang="en-US" sz="1800" dirty="0" smtClean="0"/>
              <a:t>Available to the public</a:t>
            </a:r>
          </a:p>
          <a:p>
            <a:pPr marL="400050" lvl="1" indent="0" eaLnBrk="1" hangingPunct="1">
              <a:buClr>
                <a:schemeClr val="tx1"/>
              </a:buClr>
              <a:buNone/>
              <a:defRPr/>
            </a:pPr>
            <a:endParaRPr lang="en-US" altLang="en-US" sz="400" dirty="0" smtClean="0"/>
          </a:p>
          <a:p>
            <a:pPr eaLnBrk="1" hangingPunct="1">
              <a:buClr>
                <a:schemeClr val="tx1"/>
              </a:buClr>
              <a:defRPr/>
            </a:pPr>
            <a:r>
              <a:rPr lang="en-US" altLang="en-US" sz="2000" dirty="0" smtClean="0"/>
              <a:t>Report on fund expenditures annually</a:t>
            </a:r>
          </a:p>
          <a:p>
            <a:pPr lvl="1" eaLnBrk="1" hangingPunct="1">
              <a:buClr>
                <a:schemeClr val="tx1"/>
              </a:buClr>
              <a:defRPr/>
            </a:pPr>
            <a:r>
              <a:rPr lang="en-US" altLang="en-US" sz="1800" dirty="0" smtClean="0"/>
              <a:t>Estimate funding needed next year</a:t>
            </a:r>
          </a:p>
        </p:txBody>
      </p:sp>
      <p:sp>
        <p:nvSpPr>
          <p:cNvPr id="5" name="Rectangle 4"/>
          <p:cNvSpPr>
            <a:spLocks noChangeArrowheads="1"/>
          </p:cNvSpPr>
          <p:nvPr/>
        </p:nvSpPr>
        <p:spPr bwMode="auto">
          <a:xfrm>
            <a:off x="1524000" y="5334000"/>
            <a:ext cx="6629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marL="0" indent="0" eaLnBrk="1" hangingPunct="1">
              <a:buClr>
                <a:schemeClr val="tx1"/>
              </a:buClr>
              <a:buNone/>
              <a:defRPr/>
            </a:pPr>
            <a:endParaRPr lang="en-US" altLang="en-US" sz="1000" b="1" dirty="0" smtClean="0"/>
          </a:p>
          <a:p>
            <a:pPr marL="0" indent="0" eaLnBrk="1" hangingPunct="1">
              <a:buClr>
                <a:schemeClr val="tx1"/>
              </a:buClr>
              <a:buNone/>
              <a:defRPr/>
            </a:pPr>
            <a:endParaRPr lang="en-US" altLang="en-US" sz="1800" dirty="0" smtClean="0"/>
          </a:p>
          <a:p>
            <a:pPr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lvl="2" eaLnBrk="1" hangingPunct="1">
              <a:buClr>
                <a:schemeClr val="tx1"/>
              </a:buClr>
              <a:defRPr/>
            </a:pPr>
            <a:endParaRPr lang="en-US" altLang="en-US" sz="400" b="1" dirty="0" smtClean="0"/>
          </a:p>
          <a:p>
            <a:pPr marL="839788" lvl="2" indent="0" eaLnBrk="1" hangingPunct="1">
              <a:buClr>
                <a:schemeClr val="tx1"/>
              </a:buClr>
              <a:buNone/>
              <a:defRPr/>
            </a:pPr>
            <a:endParaRPr lang="en-US" altLang="en-US" sz="400" b="1" dirty="0" smtClean="0"/>
          </a:p>
          <a:p>
            <a:pPr lvl="2" eaLnBrk="1" hangingPunct="1">
              <a:buClr>
                <a:schemeClr val="tx1"/>
              </a:buClr>
              <a:defRPr/>
            </a:pPr>
            <a:endParaRPr lang="en-US" altLang="en-US" sz="400" b="1" dirty="0" smtClean="0"/>
          </a:p>
          <a:p>
            <a:pPr eaLnBrk="1" hangingPunct="1">
              <a:buClr>
                <a:schemeClr val="tx1"/>
              </a:buClr>
              <a:buNone/>
              <a:defRPr/>
            </a:pPr>
            <a:r>
              <a:rPr lang="en-US" altLang="en-US" sz="2600" dirty="0" smtClean="0"/>
              <a:t>			</a:t>
            </a:r>
            <a:endParaRPr lang="en-US" altLang="en-US" sz="2400" dirty="0" smtClean="0">
              <a:solidFill>
                <a:schemeClr val="accent2"/>
              </a:solidFill>
            </a:endParaRPr>
          </a:p>
        </p:txBody>
      </p:sp>
      <p:sp>
        <p:nvSpPr>
          <p:cNvPr id="6" name="Rectangle 2"/>
          <p:cNvSpPr>
            <a:spLocks noChangeArrowheads="1"/>
          </p:cNvSpPr>
          <p:nvPr/>
        </p:nvSpPr>
        <p:spPr bwMode="auto">
          <a:xfrm>
            <a:off x="0" y="7620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smtClean="0">
                <a:solidFill>
                  <a:schemeClr val="accent2"/>
                </a:solidFill>
              </a:rPr>
              <a:t>SB 623</a:t>
            </a:r>
          </a:p>
          <a:p>
            <a:pPr algn="ctr" eaLnBrk="1" hangingPunct="1">
              <a:spcBef>
                <a:spcPct val="0"/>
              </a:spcBef>
              <a:buFontTx/>
              <a:buNone/>
            </a:pPr>
            <a:r>
              <a:rPr lang="en-US" altLang="en-US" sz="2400" dirty="0" smtClean="0">
                <a:solidFill>
                  <a:schemeClr val="accent2"/>
                </a:solidFill>
              </a:rPr>
              <a:t>Administered by SWRCB</a:t>
            </a:r>
          </a:p>
        </p:txBody>
      </p:sp>
    </p:spTree>
    <p:extLst>
      <p:ext uri="{BB962C8B-B14F-4D97-AF65-F5344CB8AC3E}">
        <p14:creationId xmlns:p14="http://schemas.microsoft.com/office/powerpoint/2010/main" val="3696434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ChangeArrowheads="1"/>
          </p:cNvSpPr>
          <p:nvPr/>
        </p:nvSpPr>
        <p:spPr bwMode="auto">
          <a:xfrm>
            <a:off x="304800" y="1757362"/>
            <a:ext cx="8610600" cy="426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smtClean="0"/>
              <a:t>Limits water quality enforcement by SWRCB or regional board</a:t>
            </a:r>
          </a:p>
          <a:p>
            <a:pPr marL="400050" lvl="1" indent="0" eaLnBrk="1" hangingPunct="1">
              <a:buClr>
                <a:schemeClr val="tx1"/>
              </a:buClr>
              <a:buNone/>
              <a:defRPr/>
            </a:pPr>
            <a:r>
              <a:rPr lang="en-US" altLang="en-US" sz="1800" dirty="0" smtClean="0"/>
              <a:t>[Chapter 5 of Division 7 of the Water Code (Section 13300)]</a:t>
            </a:r>
          </a:p>
          <a:p>
            <a:pPr marL="400050" lvl="1" indent="0" eaLnBrk="1" hangingPunct="1">
              <a:buClr>
                <a:schemeClr val="tx1"/>
              </a:buClr>
              <a:buNone/>
              <a:defRPr/>
            </a:pPr>
            <a:endParaRPr lang="en-US" altLang="en-US" sz="600" dirty="0" smtClean="0"/>
          </a:p>
          <a:p>
            <a:pPr lvl="1" eaLnBrk="1" hangingPunct="1">
              <a:buClr>
                <a:schemeClr val="tx1"/>
              </a:buClr>
              <a:defRPr/>
            </a:pPr>
            <a:r>
              <a:rPr lang="en-US" altLang="en-US" sz="1800" dirty="0" smtClean="0"/>
              <a:t>For nitrate contamination in groundwater</a:t>
            </a:r>
          </a:p>
          <a:p>
            <a:pPr marL="400050" lvl="1" indent="0" eaLnBrk="1" hangingPunct="1">
              <a:buClr>
                <a:schemeClr val="tx1"/>
              </a:buClr>
              <a:buNone/>
              <a:defRPr/>
            </a:pPr>
            <a:endParaRPr lang="en-US" altLang="en-US" sz="400" dirty="0" smtClean="0"/>
          </a:p>
          <a:p>
            <a:pPr lvl="1" eaLnBrk="1" hangingPunct="1">
              <a:buClr>
                <a:schemeClr val="tx1"/>
              </a:buClr>
              <a:defRPr/>
            </a:pPr>
            <a:r>
              <a:rPr lang="en-US" altLang="en-US" sz="1800" dirty="0" smtClean="0"/>
              <a:t>Must satisfy following conditions:</a:t>
            </a:r>
          </a:p>
          <a:p>
            <a:pPr lvl="2" eaLnBrk="1" hangingPunct="1">
              <a:buClr>
                <a:schemeClr val="tx1"/>
              </a:buClr>
              <a:defRPr/>
            </a:pPr>
            <a:r>
              <a:rPr lang="en-US" altLang="en-US" sz="1600" dirty="0" smtClean="0"/>
              <a:t>Paid Fertilizer and Dairy Fees</a:t>
            </a:r>
          </a:p>
          <a:p>
            <a:pPr lvl="2" eaLnBrk="1" hangingPunct="1">
              <a:buClr>
                <a:schemeClr val="tx1"/>
              </a:buClr>
              <a:defRPr/>
            </a:pPr>
            <a:r>
              <a:rPr lang="en-US" altLang="en-US" sz="1600" dirty="0" smtClean="0"/>
              <a:t>Implement best practices for groundwater quality</a:t>
            </a:r>
          </a:p>
          <a:p>
            <a:pPr lvl="2" eaLnBrk="1" hangingPunct="1">
              <a:buClr>
                <a:schemeClr val="tx1"/>
              </a:buClr>
              <a:defRPr/>
            </a:pPr>
            <a:r>
              <a:rPr lang="en-US" altLang="en-US" sz="1600" dirty="0" smtClean="0"/>
              <a:t>Waste discharge requirements</a:t>
            </a:r>
          </a:p>
          <a:p>
            <a:pPr marL="839788" lvl="2" indent="0" eaLnBrk="1" hangingPunct="1">
              <a:buClr>
                <a:schemeClr val="tx1"/>
              </a:buClr>
              <a:buNone/>
              <a:defRPr/>
            </a:pPr>
            <a:endParaRPr lang="en-US" altLang="en-US" sz="400" dirty="0" smtClean="0"/>
          </a:p>
          <a:p>
            <a:pPr lvl="1" eaLnBrk="1" hangingPunct="1">
              <a:buClr>
                <a:schemeClr val="tx1"/>
              </a:buClr>
              <a:defRPr/>
            </a:pPr>
            <a:r>
              <a:rPr lang="en-US" altLang="en-US" sz="1800" dirty="0"/>
              <a:t>Remain effective until Jan 1, 2028</a:t>
            </a:r>
          </a:p>
          <a:p>
            <a:pPr lvl="2" eaLnBrk="1" hangingPunct="1">
              <a:buClr>
                <a:schemeClr val="tx1"/>
              </a:buClr>
              <a:defRPr/>
            </a:pPr>
            <a:r>
              <a:rPr lang="en-US" altLang="en-US" sz="1600" dirty="0" smtClean="0"/>
              <a:t>SWRCB will review implementation programs to evaluate progress of water quality by Jan 1, 2027</a:t>
            </a:r>
          </a:p>
        </p:txBody>
      </p:sp>
      <p:sp>
        <p:nvSpPr>
          <p:cNvPr id="6" name="Rectangle 2"/>
          <p:cNvSpPr>
            <a:spLocks noChangeArrowheads="1"/>
          </p:cNvSpPr>
          <p:nvPr/>
        </p:nvSpPr>
        <p:spPr bwMode="auto">
          <a:xfrm>
            <a:off x="0" y="7620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smtClean="0">
                <a:solidFill>
                  <a:schemeClr val="accent2"/>
                </a:solidFill>
              </a:rPr>
              <a:t>SB 623</a:t>
            </a:r>
          </a:p>
          <a:p>
            <a:pPr algn="ctr" eaLnBrk="1" hangingPunct="1">
              <a:spcBef>
                <a:spcPct val="0"/>
              </a:spcBef>
              <a:buFontTx/>
              <a:buNone/>
            </a:pPr>
            <a:r>
              <a:rPr lang="en-US" altLang="en-US" sz="2400" dirty="0" smtClean="0">
                <a:solidFill>
                  <a:schemeClr val="accent2"/>
                </a:solidFill>
              </a:rPr>
              <a:t>Agricultural Operations</a:t>
            </a:r>
          </a:p>
        </p:txBody>
      </p:sp>
    </p:spTree>
    <p:extLst>
      <p:ext uri="{BB962C8B-B14F-4D97-AF65-F5344CB8AC3E}">
        <p14:creationId xmlns:p14="http://schemas.microsoft.com/office/powerpoint/2010/main" val="4166717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ChangeArrowheads="1"/>
          </p:cNvSpPr>
          <p:nvPr/>
        </p:nvSpPr>
        <p:spPr bwMode="auto">
          <a:xfrm>
            <a:off x="304800" y="1757362"/>
            <a:ext cx="8610600" cy="426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b="1" dirty="0" smtClean="0"/>
              <a:t>Two Thirds Vote Required</a:t>
            </a:r>
          </a:p>
          <a:p>
            <a:pPr marL="0" indent="0" eaLnBrk="1" hangingPunct="1">
              <a:buClr>
                <a:schemeClr val="tx1"/>
              </a:buClr>
              <a:buNone/>
              <a:defRPr/>
            </a:pPr>
            <a:endParaRPr lang="en-US" altLang="en-US" sz="1000" dirty="0" smtClean="0"/>
          </a:p>
          <a:p>
            <a:pPr eaLnBrk="1" hangingPunct="1">
              <a:buClr>
                <a:schemeClr val="tx1"/>
              </a:buClr>
              <a:defRPr/>
            </a:pPr>
            <a:r>
              <a:rPr lang="en-US" altLang="en-US" sz="2000" dirty="0" smtClean="0"/>
              <a:t>Support</a:t>
            </a:r>
          </a:p>
          <a:p>
            <a:pPr lvl="1" eaLnBrk="1" hangingPunct="1">
              <a:buClr>
                <a:schemeClr val="tx1"/>
              </a:buClr>
              <a:defRPr/>
            </a:pPr>
            <a:r>
              <a:rPr lang="en-US" altLang="en-US" sz="1800" dirty="0" smtClean="0"/>
              <a:t>Union of Farm Workers of America (UFW)</a:t>
            </a:r>
          </a:p>
          <a:p>
            <a:pPr lvl="1" eaLnBrk="1" hangingPunct="1">
              <a:buClr>
                <a:schemeClr val="tx1"/>
              </a:buClr>
              <a:defRPr/>
            </a:pPr>
            <a:r>
              <a:rPr lang="en-US" altLang="en-US" sz="1800" dirty="0" smtClean="0"/>
              <a:t>Western Growers Association (WGA)</a:t>
            </a:r>
          </a:p>
          <a:p>
            <a:pPr lvl="1" eaLnBrk="1" hangingPunct="1">
              <a:buClr>
                <a:schemeClr val="tx1"/>
              </a:buClr>
              <a:defRPr/>
            </a:pPr>
            <a:r>
              <a:rPr lang="en-US" altLang="en-US" sz="1800" dirty="0" smtClean="0"/>
              <a:t>California Water Service</a:t>
            </a:r>
          </a:p>
          <a:p>
            <a:pPr lvl="1" eaLnBrk="1" hangingPunct="1">
              <a:buClr>
                <a:schemeClr val="tx1"/>
              </a:buClr>
              <a:defRPr/>
            </a:pPr>
            <a:r>
              <a:rPr lang="en-US" altLang="en-US" sz="1800" dirty="0" smtClean="0"/>
              <a:t>Several Community Organizations</a:t>
            </a:r>
          </a:p>
          <a:p>
            <a:pPr eaLnBrk="1" hangingPunct="1">
              <a:buClr>
                <a:schemeClr val="tx1"/>
              </a:buClr>
              <a:defRPr/>
            </a:pPr>
            <a:r>
              <a:rPr lang="en-US" altLang="en-US" sz="2000" dirty="0" smtClean="0"/>
              <a:t>Neutral</a:t>
            </a:r>
          </a:p>
          <a:p>
            <a:pPr lvl="1" eaLnBrk="1" hangingPunct="1">
              <a:buClr>
                <a:schemeClr val="tx1"/>
              </a:buClr>
              <a:defRPr/>
            </a:pPr>
            <a:r>
              <a:rPr lang="en-US" altLang="en-US" sz="1800" dirty="0" smtClean="0"/>
              <a:t>California Water Association (CWA)</a:t>
            </a:r>
          </a:p>
          <a:p>
            <a:pPr eaLnBrk="1" hangingPunct="1">
              <a:buClr>
                <a:schemeClr val="tx1"/>
              </a:buClr>
              <a:defRPr/>
            </a:pPr>
            <a:r>
              <a:rPr lang="en-US" altLang="en-US" sz="2000" dirty="0" smtClean="0"/>
              <a:t>Non-Support</a:t>
            </a:r>
          </a:p>
          <a:p>
            <a:pPr lvl="1" eaLnBrk="1" hangingPunct="1">
              <a:buClr>
                <a:schemeClr val="tx1"/>
              </a:buClr>
              <a:defRPr/>
            </a:pPr>
            <a:r>
              <a:rPr lang="en-US" altLang="en-US" sz="1800" dirty="0" smtClean="0"/>
              <a:t>Association of California Water Agencies (ACWA)</a:t>
            </a:r>
          </a:p>
          <a:p>
            <a:pPr lvl="1" eaLnBrk="1" hangingPunct="1">
              <a:buClr>
                <a:schemeClr val="tx1"/>
              </a:buClr>
              <a:defRPr/>
            </a:pPr>
            <a:r>
              <a:rPr lang="en-US" altLang="en-US" sz="1800" dirty="0" smtClean="0"/>
              <a:t>Several Environmental Organizations</a:t>
            </a:r>
          </a:p>
        </p:txBody>
      </p:sp>
      <p:sp>
        <p:nvSpPr>
          <p:cNvPr id="6" name="Rectangle 2"/>
          <p:cNvSpPr>
            <a:spLocks noChangeArrowheads="1"/>
          </p:cNvSpPr>
          <p:nvPr/>
        </p:nvSpPr>
        <p:spPr bwMode="auto">
          <a:xfrm>
            <a:off x="0" y="7620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smtClean="0">
                <a:solidFill>
                  <a:schemeClr val="accent2"/>
                </a:solidFill>
              </a:rPr>
              <a:t>SB 623</a:t>
            </a:r>
          </a:p>
          <a:p>
            <a:pPr algn="ctr" eaLnBrk="1" hangingPunct="1">
              <a:spcBef>
                <a:spcPct val="0"/>
              </a:spcBef>
              <a:buFontTx/>
              <a:buNone/>
            </a:pPr>
            <a:r>
              <a:rPr lang="en-US" altLang="en-US" sz="2400" dirty="0" smtClean="0">
                <a:solidFill>
                  <a:schemeClr val="accent2"/>
                </a:solidFill>
              </a:rPr>
              <a:t>Legislature Status</a:t>
            </a:r>
          </a:p>
        </p:txBody>
      </p:sp>
    </p:spTree>
    <p:extLst>
      <p:ext uri="{BB962C8B-B14F-4D97-AF65-F5344CB8AC3E}">
        <p14:creationId xmlns:p14="http://schemas.microsoft.com/office/powerpoint/2010/main" val="3891558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2017-12-06T08:00:00+00:00</MeetingDate>
    <ReleaseDate xmlns="d2749cae-3b09-4902-b2fe-48dfe8b9c04c">2017-12-04T08:00:00+00:00</ReleaseDate>
  </documentManagement>
</p:properties>
</file>

<file path=customXml/itemProps1.xml><?xml version="1.0" encoding="utf-8"?>
<ds:datastoreItem xmlns:ds="http://schemas.openxmlformats.org/officeDocument/2006/customXml" ds:itemID="{49E60C7A-DBC6-4062-80A4-92F13AC4147C}"/>
</file>

<file path=customXml/itemProps2.xml><?xml version="1.0" encoding="utf-8"?>
<ds:datastoreItem xmlns:ds="http://schemas.openxmlformats.org/officeDocument/2006/customXml" ds:itemID="{D4ECCC20-E0D0-4935-9164-92B538B3DAE4}"/>
</file>

<file path=customXml/itemProps3.xml><?xml version="1.0" encoding="utf-8"?>
<ds:datastoreItem xmlns:ds="http://schemas.openxmlformats.org/officeDocument/2006/customXml" ds:itemID="{A9415C7A-42A8-403C-A2CF-F5147057B794}"/>
</file>

<file path=docProps/app.xml><?xml version="1.0" encoding="utf-8"?>
<Properties xmlns="http://schemas.openxmlformats.org/officeDocument/2006/extended-properties" xmlns:vt="http://schemas.openxmlformats.org/officeDocument/2006/docPropsVTypes">
  <TotalTime>13567</TotalTime>
  <Words>431</Words>
  <Application>Microsoft Office PowerPoint</Application>
  <PresentationFormat>On-screen Show (4:3)</PresentationFormat>
  <Paragraphs>110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Terrie Prosper</dc:creator>
  <cp:lastModifiedBy>Zaida Amaya</cp:lastModifiedBy>
  <cp:revision>548</cp:revision>
  <cp:lastPrinted>2017-12-02T00:07:25Z</cp:lastPrinted>
  <dcterms:created xsi:type="dcterms:W3CDTF">2008-01-28T17:28:34Z</dcterms:created>
  <dcterms:modified xsi:type="dcterms:W3CDTF">2017-12-04T19:45:49Z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0x010100FF3DADF49424734DB6BAE4E8EDF84CCB</vt:lpwstr>
  </property>
</Properties>
</file>