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heme/themeOverride1.xml" ContentType="application/vnd.openxmlformats-officedocument.themeOverride+xml"/>
  <Override PartName="/ppt/handoutMasters/handoutMaster1.xml" ContentType="application/vnd.openxmlformats-officedocument.presentationml.handoutMaster+xml"/>
  <Override PartName="/ppt/charts/chart1.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387" r:id="rId3"/>
    <p:sldId id="450" r:id="rId4"/>
    <p:sldId id="434" r:id="rId5"/>
    <p:sldId id="447" r:id="rId6"/>
    <p:sldId id="446" r:id="rId7"/>
    <p:sldId id="449" r:id="rId8"/>
    <p:sldId id="433" r:id="rId9"/>
    <p:sldId id="426" r:id="rId10"/>
  </p:sldIdLst>
  <p:sldSz cx="9144000" cy="6858000" type="screen4x3"/>
  <p:notesSz cx="9283700" cy="69850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9898" autoAdjust="0"/>
    <p:restoredTop sz="94617" autoAdjust="0"/>
  </p:normalViewPr>
  <p:slideViewPr>
    <p:cSldViewPr>
      <p:cViewPr varScale="1">
        <p:scale>
          <a:sx n="102" d="100"/>
          <a:sy n="102" d="100"/>
        </p:scale>
        <p:origin x="-108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75" d="100"/>
          <a:sy n="75" d="100"/>
        </p:scale>
        <p:origin x="-2844" y="-78"/>
      </p:cViewPr>
      <p:guideLst>
        <p:guide orient="horz" pos="2200"/>
        <p:guide pos="29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D:\vt4\My%20Documents\5.%20Other\Acquisitions\Total%20Water%20&amp;%20Sewer%20IOUs%20since%202007.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areaChart>
        <c:grouping val="standard"/>
        <c:varyColors val="0"/>
        <c:ser>
          <c:idx val="1"/>
          <c:order val="1"/>
          <c:spPr>
            <a:solidFill>
              <a:schemeClr val="accent1">
                <a:alpha val="50000"/>
              </a:schemeClr>
            </a:solidFill>
          </c:spPr>
          <c:val>
            <c:numRef>
              <c:f>Sheet1!$F$3:$F$14</c:f>
              <c:numCache>
                <c:formatCode>General</c:formatCode>
                <c:ptCount val="12"/>
                <c:pt idx="0">
                  <c:v>101</c:v>
                </c:pt>
                <c:pt idx="1">
                  <c:v>103</c:v>
                </c:pt>
                <c:pt idx="2">
                  <c:v>108</c:v>
                </c:pt>
                <c:pt idx="3">
                  <c:v>112</c:v>
                </c:pt>
                <c:pt idx="4">
                  <c:v>116</c:v>
                </c:pt>
                <c:pt idx="5">
                  <c:v>117</c:v>
                </c:pt>
                <c:pt idx="6">
                  <c:v>123</c:v>
                </c:pt>
                <c:pt idx="7">
                  <c:v>124</c:v>
                </c:pt>
                <c:pt idx="8">
                  <c:v>125</c:v>
                </c:pt>
                <c:pt idx="9">
                  <c:v>125</c:v>
                </c:pt>
                <c:pt idx="10">
                  <c:v>131</c:v>
                </c:pt>
                <c:pt idx="11">
                  <c:v>135</c:v>
                </c:pt>
              </c:numCache>
            </c:numRef>
          </c:val>
        </c:ser>
        <c:dLbls>
          <c:showLegendKey val="0"/>
          <c:showVal val="0"/>
          <c:showCatName val="0"/>
          <c:showSerName val="0"/>
          <c:showPercent val="0"/>
          <c:showBubbleSize val="0"/>
        </c:dLbls>
        <c:axId val="168647680"/>
        <c:axId val="168649472"/>
      </c:areaChart>
      <c:lineChart>
        <c:grouping val="standard"/>
        <c:varyColors val="0"/>
        <c:ser>
          <c:idx val="0"/>
          <c:order val="0"/>
          <c:tx>
            <c:v>Total Water IOU's</c:v>
          </c:tx>
          <c:spPr>
            <a:ln w="38100"/>
          </c:spPr>
          <c:marker>
            <c:symbol val="none"/>
          </c:marker>
          <c:dLbls>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delete val="1"/>
            </c:dLbl>
            <c:dLbl>
              <c:idx val="11"/>
              <c:layout>
                <c:manualLayout>
                  <c:x val="-3.7864371066605958E-2"/>
                  <c:y val="-3.5326501272768041E-2"/>
                </c:manualLayout>
              </c:layout>
              <c:dLblPos val="r"/>
              <c:showLegendKey val="0"/>
              <c:showVal val="1"/>
              <c:showCatName val="0"/>
              <c:showSerName val="0"/>
              <c:showPercent val="0"/>
              <c:showBubbleSize val="0"/>
            </c:dLbl>
            <c:txPr>
              <a:bodyPr/>
              <a:lstStyle/>
              <a:p>
                <a:pPr>
                  <a:defRPr sz="1800" b="1">
                    <a:solidFill>
                      <a:schemeClr val="accent1">
                        <a:lumMod val="75000"/>
                      </a:schemeClr>
                    </a:solidFill>
                  </a:defRPr>
                </a:pPr>
                <a:endParaRPr lang="en-US"/>
              </a:p>
            </c:txPr>
            <c:dLblPos val="t"/>
            <c:showLegendKey val="0"/>
            <c:showVal val="1"/>
            <c:showCatName val="0"/>
            <c:showSerName val="0"/>
            <c:showPercent val="0"/>
            <c:showBubbleSize val="0"/>
            <c:showLeaderLines val="0"/>
          </c:dLbls>
          <c:cat>
            <c:strRef>
              <c:f>Sheet1!$A$3:$A$14</c:f>
              <c:strCache>
                <c:ptCount val="12"/>
                <c:pt idx="0">
                  <c:v>Current</c:v>
                </c:pt>
                <c:pt idx="1">
                  <c:v>2016</c:v>
                </c:pt>
                <c:pt idx="2">
                  <c:v>2015</c:v>
                </c:pt>
                <c:pt idx="3">
                  <c:v>2014</c:v>
                </c:pt>
                <c:pt idx="4">
                  <c:v>2013</c:v>
                </c:pt>
                <c:pt idx="5">
                  <c:v>2012</c:v>
                </c:pt>
                <c:pt idx="6">
                  <c:v>2011</c:v>
                </c:pt>
                <c:pt idx="7">
                  <c:v>2010</c:v>
                </c:pt>
                <c:pt idx="8">
                  <c:v>2009</c:v>
                </c:pt>
                <c:pt idx="9">
                  <c:v>2008</c:v>
                </c:pt>
                <c:pt idx="10">
                  <c:v>2007</c:v>
                </c:pt>
                <c:pt idx="11">
                  <c:v>End of 2006</c:v>
                </c:pt>
              </c:strCache>
            </c:strRef>
          </c:cat>
          <c:val>
            <c:numRef>
              <c:f>Sheet1!$F$3:$F$14</c:f>
              <c:numCache>
                <c:formatCode>General</c:formatCode>
                <c:ptCount val="12"/>
                <c:pt idx="0">
                  <c:v>101</c:v>
                </c:pt>
                <c:pt idx="1">
                  <c:v>103</c:v>
                </c:pt>
                <c:pt idx="2">
                  <c:v>108</c:v>
                </c:pt>
                <c:pt idx="3">
                  <c:v>112</c:v>
                </c:pt>
                <c:pt idx="4">
                  <c:v>116</c:v>
                </c:pt>
                <c:pt idx="5">
                  <c:v>117</c:v>
                </c:pt>
                <c:pt idx="6">
                  <c:v>123</c:v>
                </c:pt>
                <c:pt idx="7">
                  <c:v>124</c:v>
                </c:pt>
                <c:pt idx="8">
                  <c:v>125</c:v>
                </c:pt>
                <c:pt idx="9">
                  <c:v>125</c:v>
                </c:pt>
                <c:pt idx="10">
                  <c:v>131</c:v>
                </c:pt>
                <c:pt idx="11">
                  <c:v>135</c:v>
                </c:pt>
              </c:numCache>
            </c:numRef>
          </c:val>
          <c:smooth val="0"/>
        </c:ser>
        <c:dLbls>
          <c:showLegendKey val="0"/>
          <c:showVal val="0"/>
          <c:showCatName val="0"/>
          <c:showSerName val="0"/>
          <c:showPercent val="0"/>
          <c:showBubbleSize val="0"/>
        </c:dLbls>
        <c:marker val="1"/>
        <c:smooth val="0"/>
        <c:axId val="168647680"/>
        <c:axId val="168649472"/>
      </c:lineChart>
      <c:catAx>
        <c:axId val="168647680"/>
        <c:scaling>
          <c:orientation val="maxMin"/>
        </c:scaling>
        <c:delete val="0"/>
        <c:axPos val="b"/>
        <c:majorTickMark val="none"/>
        <c:minorTickMark val="out"/>
        <c:tickLblPos val="nextTo"/>
        <c:txPr>
          <a:bodyPr/>
          <a:lstStyle/>
          <a:p>
            <a:pPr>
              <a:defRPr sz="1100" b="1"/>
            </a:pPr>
            <a:endParaRPr lang="en-US"/>
          </a:p>
        </c:txPr>
        <c:crossAx val="168649472"/>
        <c:crosses val="autoZero"/>
        <c:auto val="1"/>
        <c:lblAlgn val="ctr"/>
        <c:lblOffset val="100"/>
        <c:noMultiLvlLbl val="0"/>
      </c:catAx>
      <c:valAx>
        <c:axId val="168649472"/>
        <c:scaling>
          <c:orientation val="minMax"/>
          <c:max val="140"/>
          <c:min val="80"/>
        </c:scaling>
        <c:delete val="0"/>
        <c:axPos val="l"/>
        <c:majorGridlines/>
        <c:numFmt formatCode="General" sourceLinked="1"/>
        <c:majorTickMark val="out"/>
        <c:minorTickMark val="none"/>
        <c:tickLblPos val="nextTo"/>
        <c:txPr>
          <a:bodyPr/>
          <a:lstStyle/>
          <a:p>
            <a:pPr>
              <a:defRPr sz="1100"/>
            </a:pPr>
            <a:endParaRPr lang="en-US"/>
          </a:p>
        </c:txPr>
        <c:crossAx val="168647680"/>
        <c:crosses val="max"/>
        <c:crossBetween val="between"/>
      </c:valAx>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3641" cy="3492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57952" y="0"/>
            <a:ext cx="4023641" cy="349250"/>
          </a:xfrm>
          <a:prstGeom prst="rect">
            <a:avLst/>
          </a:prstGeom>
        </p:spPr>
        <p:txBody>
          <a:bodyPr vert="horz" lIns="91440" tIns="45720" rIns="91440" bIns="45720" rtlCol="0"/>
          <a:lstStyle>
            <a:lvl1pPr algn="r">
              <a:defRPr sz="1200"/>
            </a:lvl1pPr>
          </a:lstStyle>
          <a:p>
            <a:fld id="{72446390-A4F3-4FD5-ACB9-4C46888FEB11}" type="datetimeFigureOut">
              <a:rPr lang="en-US" smtClean="0"/>
              <a:t>9/26/2017</a:t>
            </a:fld>
            <a:endParaRPr lang="en-US" dirty="0"/>
          </a:p>
        </p:txBody>
      </p:sp>
      <p:sp>
        <p:nvSpPr>
          <p:cNvPr id="4" name="Footer Placeholder 3"/>
          <p:cNvSpPr>
            <a:spLocks noGrp="1"/>
          </p:cNvSpPr>
          <p:nvPr>
            <p:ph type="ftr" sz="quarter" idx="2"/>
          </p:nvPr>
        </p:nvSpPr>
        <p:spPr>
          <a:xfrm>
            <a:off x="2" y="6634555"/>
            <a:ext cx="4023641" cy="3492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57952" y="6634555"/>
            <a:ext cx="4023641" cy="349250"/>
          </a:xfrm>
          <a:prstGeom prst="rect">
            <a:avLst/>
          </a:prstGeom>
        </p:spPr>
        <p:txBody>
          <a:bodyPr vert="horz" lIns="91440" tIns="45720" rIns="91440" bIns="45720" rtlCol="0" anchor="b"/>
          <a:lstStyle>
            <a:lvl1pPr algn="r">
              <a:defRPr sz="1200"/>
            </a:lvl1pPr>
          </a:lstStyle>
          <a:p>
            <a:fld id="{2B36E8A7-B6FC-45D6-99BB-2AE2BDB0B433}" type="slidenum">
              <a:rPr lang="en-US" smtClean="0"/>
              <a:t>‹#›</a:t>
            </a:fld>
            <a:endParaRPr lang="en-US" dirty="0"/>
          </a:p>
        </p:txBody>
      </p:sp>
    </p:spTree>
    <p:extLst>
      <p:ext uri="{BB962C8B-B14F-4D97-AF65-F5344CB8AC3E}">
        <p14:creationId xmlns:p14="http://schemas.microsoft.com/office/powerpoint/2010/main" val="319266337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1"/>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t" anchorCtr="0" compatLnSpc="1">
            <a:prstTxWarp prst="textNoShape">
              <a:avLst/>
            </a:prstTxWarp>
          </a:bodyPr>
          <a:lstStyle>
            <a:lvl1pPr defTabSz="927199">
              <a:defRPr sz="1200">
                <a:latin typeface="Arial" charset="0"/>
                <a:ea typeface="+mn-ea"/>
                <a:cs typeface="+mn-cs"/>
              </a:defRPr>
            </a:lvl1pPr>
          </a:lstStyle>
          <a:p>
            <a:pPr>
              <a:defRPr/>
            </a:pPr>
            <a:endParaRPr lang="en-US" dirty="0"/>
          </a:p>
        </p:txBody>
      </p:sp>
      <p:sp>
        <p:nvSpPr>
          <p:cNvPr id="21507" name="Rectangle 3"/>
          <p:cNvSpPr>
            <a:spLocks noGrp="1" noChangeArrowheads="1"/>
          </p:cNvSpPr>
          <p:nvPr>
            <p:ph type="dt" idx="1"/>
          </p:nvPr>
        </p:nvSpPr>
        <p:spPr bwMode="auto">
          <a:xfrm>
            <a:off x="5257821" y="1"/>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t" anchorCtr="0" compatLnSpc="1">
            <a:prstTxWarp prst="textNoShape">
              <a:avLst/>
            </a:prstTxWarp>
          </a:bodyPr>
          <a:lstStyle>
            <a:lvl1pPr algn="r" defTabSz="927199">
              <a:defRPr sz="1200">
                <a:latin typeface="Arial" charset="0"/>
                <a:ea typeface="+mn-ea"/>
                <a:cs typeface="+mn-cs"/>
              </a:defRPr>
            </a:lvl1pPr>
          </a:lstStyle>
          <a:p>
            <a:pPr>
              <a:defRPr/>
            </a:pPr>
            <a:endParaRPr lang="en-US" dirty="0"/>
          </a:p>
        </p:txBody>
      </p:sp>
      <p:sp>
        <p:nvSpPr>
          <p:cNvPr id="45060" name="Rectangle 4"/>
          <p:cNvSpPr>
            <a:spLocks noGrp="1" noRot="1" noChangeAspect="1" noChangeArrowheads="1" noTextEdit="1"/>
          </p:cNvSpPr>
          <p:nvPr>
            <p:ph type="sldImg" idx="2"/>
          </p:nvPr>
        </p:nvSpPr>
        <p:spPr bwMode="auto">
          <a:xfrm>
            <a:off x="2895600" y="525463"/>
            <a:ext cx="3492500" cy="26193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 uri="{FAA26D3D-D897-4be2-8F04-BA451C77F1D7}"/>
          </a:extLst>
        </p:spPr>
      </p:sp>
      <p:sp>
        <p:nvSpPr>
          <p:cNvPr id="21509" name="Rectangle 5"/>
          <p:cNvSpPr>
            <a:spLocks noGrp="1" noChangeArrowheads="1"/>
          </p:cNvSpPr>
          <p:nvPr>
            <p:ph type="body" sz="quarter" idx="3"/>
          </p:nvPr>
        </p:nvSpPr>
        <p:spPr bwMode="auto">
          <a:xfrm>
            <a:off x="929213" y="3318353"/>
            <a:ext cx="7425279" cy="3141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1" y="6635512"/>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b" anchorCtr="0" compatLnSpc="1">
            <a:prstTxWarp prst="textNoShape">
              <a:avLst/>
            </a:prstTxWarp>
          </a:bodyPr>
          <a:lstStyle>
            <a:lvl1pPr defTabSz="927199">
              <a:defRPr sz="1200">
                <a:latin typeface="Arial" charset="0"/>
                <a:ea typeface="+mn-ea"/>
                <a:cs typeface="+mn-cs"/>
              </a:defRPr>
            </a:lvl1pPr>
          </a:lstStyle>
          <a:p>
            <a:pPr>
              <a:defRPr/>
            </a:pPr>
            <a:endParaRPr lang="en-US" dirty="0"/>
          </a:p>
        </p:txBody>
      </p:sp>
      <p:sp>
        <p:nvSpPr>
          <p:cNvPr id="21511" name="Rectangle 7"/>
          <p:cNvSpPr>
            <a:spLocks noGrp="1" noChangeArrowheads="1"/>
          </p:cNvSpPr>
          <p:nvPr>
            <p:ph type="sldNum" sz="quarter" idx="5"/>
          </p:nvPr>
        </p:nvSpPr>
        <p:spPr bwMode="auto">
          <a:xfrm>
            <a:off x="5257821" y="6635512"/>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b" anchorCtr="0" compatLnSpc="1">
            <a:prstTxWarp prst="textNoShape">
              <a:avLst/>
            </a:prstTxWarp>
          </a:bodyPr>
          <a:lstStyle>
            <a:lvl1pPr algn="r" defTabSz="927199">
              <a:defRPr sz="1200">
                <a:latin typeface="Arial" pitchFamily="34" charset="0"/>
              </a:defRPr>
            </a:lvl1pPr>
          </a:lstStyle>
          <a:p>
            <a:pPr>
              <a:defRPr/>
            </a:pPr>
            <a:fld id="{794C2BF8-3077-46D3-85C0-B4965EA9629C}" type="slidenum">
              <a:rPr lang="en-US" altLang="en-US"/>
              <a:pPr>
                <a:defRPr/>
              </a:pPr>
              <a:t>‹#›</a:t>
            </a:fld>
            <a:endParaRPr lang="en-US" altLang="en-US" dirty="0"/>
          </a:p>
        </p:txBody>
      </p:sp>
    </p:spTree>
    <p:extLst>
      <p:ext uri="{BB962C8B-B14F-4D97-AF65-F5344CB8AC3E}">
        <p14:creationId xmlns:p14="http://schemas.microsoft.com/office/powerpoint/2010/main" val="96775808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dirty="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17411" name="Notes Placeholder 2"/>
          <p:cNvSpPr>
            <a:spLocks noGrp="1"/>
          </p:cNvSpPr>
          <p:nvPr>
            <p:ph type="body" idx="1"/>
          </p:nvPr>
        </p:nvSpPr>
        <p:spPr>
          <a:noFill/>
        </p:spPr>
        <p:txBody>
          <a:bodyPr/>
          <a:lstStyle/>
          <a:p>
            <a:endParaRPr lang="en-US" altLang="en-US" dirty="0"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21"/>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3</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1"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4</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5</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17411" name="Notes Placeholder 2"/>
          <p:cNvSpPr>
            <a:spLocks noGrp="1"/>
          </p:cNvSpPr>
          <p:nvPr>
            <p:ph type="body" idx="1"/>
          </p:nvPr>
        </p:nvSpPr>
        <p:spPr>
          <a:noFill/>
        </p:spPr>
        <p:txBody>
          <a:bodyPr/>
          <a:lstStyle/>
          <a:p>
            <a:endParaRPr lang="en-US" altLang="en-US" dirty="0"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7</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8</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57422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72D94777-AC61-49AE-8231-DE245E294C36}" type="slidenum">
              <a:rPr lang="en-US" altLang="en-US"/>
              <a:pPr>
                <a:defRPr/>
              </a:pPr>
              <a:t>‹#›</a:t>
            </a:fld>
            <a:endParaRPr lang="en-US" altLang="en-US" dirty="0"/>
          </a:p>
        </p:txBody>
      </p:sp>
    </p:spTree>
    <p:extLst>
      <p:ext uri="{BB962C8B-B14F-4D97-AF65-F5344CB8AC3E}">
        <p14:creationId xmlns:p14="http://schemas.microsoft.com/office/powerpoint/2010/main" val="3381017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08CA6994-D42F-4AE2-9233-45CFAF2164AE}" type="slidenum">
              <a:rPr lang="en-US" altLang="en-US"/>
              <a:pPr>
                <a:defRPr/>
              </a:pPr>
              <a:t>‹#›</a:t>
            </a:fld>
            <a:endParaRPr lang="en-US" altLang="en-US" dirty="0"/>
          </a:p>
        </p:txBody>
      </p:sp>
    </p:spTree>
    <p:extLst>
      <p:ext uri="{BB962C8B-B14F-4D97-AF65-F5344CB8AC3E}">
        <p14:creationId xmlns:p14="http://schemas.microsoft.com/office/powerpoint/2010/main" val="1714722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D4948E4F-B52F-42E3-A47A-8980A9445570}" type="slidenum">
              <a:rPr lang="en-US" altLang="en-US"/>
              <a:pPr>
                <a:defRPr/>
              </a:pPr>
              <a:t>‹#›</a:t>
            </a:fld>
            <a:endParaRPr lang="en-US" altLang="en-US" dirty="0"/>
          </a:p>
        </p:txBody>
      </p:sp>
    </p:spTree>
    <p:extLst>
      <p:ext uri="{BB962C8B-B14F-4D97-AF65-F5344CB8AC3E}">
        <p14:creationId xmlns:p14="http://schemas.microsoft.com/office/powerpoint/2010/main" val="3034671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057400"/>
            <a:ext cx="40386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23BF0E74-0AC2-4D0F-86A2-1BB10472C61C}" type="slidenum">
              <a:rPr lang="en-US" altLang="en-US"/>
              <a:pPr>
                <a:defRPr/>
              </a:pPr>
              <a:t>‹#›</a:t>
            </a:fld>
            <a:endParaRPr lang="en-US" altLang="en-US" dirty="0"/>
          </a:p>
        </p:txBody>
      </p:sp>
    </p:spTree>
    <p:extLst>
      <p:ext uri="{BB962C8B-B14F-4D97-AF65-F5344CB8AC3E}">
        <p14:creationId xmlns:p14="http://schemas.microsoft.com/office/powerpoint/2010/main" val="3391414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2057400"/>
            <a:ext cx="8229600" cy="40687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E366AFF3-1D42-4F8C-86E8-8D388310827D}" type="slidenum">
              <a:rPr lang="en-US" altLang="en-US"/>
              <a:pPr>
                <a:defRPr/>
              </a:pPr>
              <a:t>‹#›</a:t>
            </a:fld>
            <a:endParaRPr lang="en-US" altLang="en-US" dirty="0"/>
          </a:p>
        </p:txBody>
      </p:sp>
    </p:spTree>
    <p:extLst>
      <p:ext uri="{BB962C8B-B14F-4D97-AF65-F5344CB8AC3E}">
        <p14:creationId xmlns:p14="http://schemas.microsoft.com/office/powerpoint/2010/main" val="2069892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E3267504-C195-4FFD-9554-01442707D938}" type="slidenum">
              <a:rPr lang="en-US" altLang="en-US"/>
              <a:pPr>
                <a:defRPr/>
              </a:pPr>
              <a:t>‹#›</a:t>
            </a:fld>
            <a:endParaRPr lang="en-US" altLang="en-US" dirty="0"/>
          </a:p>
        </p:txBody>
      </p:sp>
    </p:spTree>
    <p:extLst>
      <p:ext uri="{BB962C8B-B14F-4D97-AF65-F5344CB8AC3E}">
        <p14:creationId xmlns:p14="http://schemas.microsoft.com/office/powerpoint/2010/main" val="3351489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0E25D33C-051D-4C26-BBCC-799C67E94E02}" type="slidenum">
              <a:rPr lang="en-US" altLang="en-US"/>
              <a:pPr>
                <a:defRPr/>
              </a:pPr>
              <a:t>‹#›</a:t>
            </a:fld>
            <a:endParaRPr lang="en-US" altLang="en-US" dirty="0"/>
          </a:p>
        </p:txBody>
      </p:sp>
    </p:spTree>
    <p:extLst>
      <p:ext uri="{BB962C8B-B14F-4D97-AF65-F5344CB8AC3E}">
        <p14:creationId xmlns:p14="http://schemas.microsoft.com/office/powerpoint/2010/main" val="94922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148AEA31-243D-4E52-8E51-3CDA368670C3}" type="slidenum">
              <a:rPr lang="en-US" altLang="en-US"/>
              <a:pPr>
                <a:defRPr/>
              </a:pPr>
              <a:t>‹#›</a:t>
            </a:fld>
            <a:endParaRPr lang="en-US" altLang="en-US" dirty="0"/>
          </a:p>
        </p:txBody>
      </p:sp>
    </p:spTree>
    <p:extLst>
      <p:ext uri="{BB962C8B-B14F-4D97-AF65-F5344CB8AC3E}">
        <p14:creationId xmlns:p14="http://schemas.microsoft.com/office/powerpoint/2010/main" val="3199803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8F35EC4F-96F6-4CB2-BF15-F793A2103150}" type="slidenum">
              <a:rPr lang="en-US" altLang="en-US"/>
              <a:pPr>
                <a:defRPr/>
              </a:pPr>
              <a:t>‹#›</a:t>
            </a:fld>
            <a:endParaRPr lang="en-US" altLang="en-US" dirty="0"/>
          </a:p>
        </p:txBody>
      </p:sp>
    </p:spTree>
    <p:extLst>
      <p:ext uri="{BB962C8B-B14F-4D97-AF65-F5344CB8AC3E}">
        <p14:creationId xmlns:p14="http://schemas.microsoft.com/office/powerpoint/2010/main" val="404079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C148EC7B-95F5-477A-B7BD-A65E4AD53F99}" type="slidenum">
              <a:rPr lang="en-US" altLang="en-US"/>
              <a:pPr>
                <a:defRPr/>
              </a:pPr>
              <a:t>‹#›</a:t>
            </a:fld>
            <a:endParaRPr lang="en-US" altLang="en-US" dirty="0"/>
          </a:p>
        </p:txBody>
      </p:sp>
    </p:spTree>
    <p:extLst>
      <p:ext uri="{BB962C8B-B14F-4D97-AF65-F5344CB8AC3E}">
        <p14:creationId xmlns:p14="http://schemas.microsoft.com/office/powerpoint/2010/main" val="277492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8"/>
          <p:cNvSpPr>
            <a:spLocks noGrp="1" noChangeArrowheads="1"/>
          </p:cNvSpPr>
          <p:nvPr>
            <p:ph type="sldNum" sz="quarter" idx="12"/>
          </p:nvPr>
        </p:nvSpPr>
        <p:spPr>
          <a:ln/>
        </p:spPr>
        <p:txBody>
          <a:bodyPr/>
          <a:lstStyle>
            <a:lvl1pPr>
              <a:defRPr/>
            </a:lvl1pPr>
          </a:lstStyle>
          <a:p>
            <a:pPr>
              <a:defRPr/>
            </a:pPr>
            <a:fld id="{9577681A-6630-40BE-8194-B66902EC0358}" type="slidenum">
              <a:rPr lang="en-US" altLang="en-US"/>
              <a:pPr>
                <a:defRPr/>
              </a:pPr>
              <a:t>‹#›</a:t>
            </a:fld>
            <a:endParaRPr lang="en-US" altLang="en-US" dirty="0"/>
          </a:p>
        </p:txBody>
      </p:sp>
    </p:spTree>
    <p:extLst>
      <p:ext uri="{BB962C8B-B14F-4D97-AF65-F5344CB8AC3E}">
        <p14:creationId xmlns:p14="http://schemas.microsoft.com/office/powerpoint/2010/main" val="1166917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8764935B-9BDF-4404-99C0-23AA99D79701}" type="slidenum">
              <a:rPr lang="en-US" altLang="en-US"/>
              <a:pPr>
                <a:defRPr/>
              </a:pPr>
              <a:t>‹#›</a:t>
            </a:fld>
            <a:endParaRPr lang="en-US" altLang="en-US" dirty="0"/>
          </a:p>
        </p:txBody>
      </p:sp>
    </p:spTree>
    <p:extLst>
      <p:ext uri="{BB962C8B-B14F-4D97-AF65-F5344CB8AC3E}">
        <p14:creationId xmlns:p14="http://schemas.microsoft.com/office/powerpoint/2010/main" val="2936426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19FF4CDE-EB09-4107-93AB-2C9008DEE4EC}" type="slidenum">
              <a:rPr lang="en-US" altLang="en-US"/>
              <a:pPr>
                <a:defRPr/>
              </a:pPr>
              <a:t>‹#›</a:t>
            </a:fld>
            <a:endParaRPr lang="en-US" altLang="en-US" dirty="0"/>
          </a:p>
        </p:txBody>
      </p:sp>
    </p:spTree>
    <p:extLst>
      <p:ext uri="{BB962C8B-B14F-4D97-AF65-F5344CB8AC3E}">
        <p14:creationId xmlns:p14="http://schemas.microsoft.com/office/powerpoint/2010/main" val="4876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838200"/>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2057400"/>
            <a:ext cx="8229600" cy="406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172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ea typeface="+mn-ea"/>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endParaRPr lang="en-US" dirty="0"/>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fld id="{29B8F89E-D287-4C0F-85B8-E634DCD52260}"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sldNum="0" hdr="0" ftr="0" dt="0"/>
  <p:txStyles>
    <p:titleStyle>
      <a:lvl1pPr algn="ctr" rtl="0" eaLnBrk="0" fontAlgn="base" hangingPunct="0">
        <a:spcBef>
          <a:spcPct val="0"/>
        </a:spcBef>
        <a:spcAft>
          <a:spcPct val="0"/>
        </a:spcAft>
        <a:defRPr sz="4400" b="1">
          <a:solidFill>
            <a:schemeClr val="accent2"/>
          </a:solidFill>
          <a:latin typeface="+mj-lt"/>
          <a:ea typeface="ＭＳ Ｐゴシック" charset="0"/>
          <a:cs typeface="ＭＳ Ｐゴシック" charset="0"/>
        </a:defRPr>
      </a:lvl1pPr>
      <a:lvl2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2pPr>
      <a:lvl3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3pPr>
      <a:lvl4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4pPr>
      <a:lvl5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mailto:vt4@cpuc.ca.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4"/>
          <p:cNvSpPr>
            <a:spLocks noChangeArrowheads="1"/>
          </p:cNvSpPr>
          <p:nvPr/>
        </p:nvSpPr>
        <p:spPr bwMode="auto">
          <a:xfrm>
            <a:off x="0" y="1066800"/>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p>
            <a:pPr algn="ctr">
              <a:defRPr/>
            </a:pPr>
            <a:r>
              <a:rPr lang="en-US" sz="2800" b="1" dirty="0">
                <a:solidFill>
                  <a:schemeClr val="accent2"/>
                </a:solidFill>
                <a:ea typeface="ＭＳ Ｐゴシック" charset="0"/>
              </a:rPr>
              <a:t>Water Utilities Update</a:t>
            </a:r>
          </a:p>
          <a:p>
            <a:pPr algn="ctr">
              <a:defRPr/>
            </a:pPr>
            <a:r>
              <a:rPr lang="en-US" sz="2800" b="1" dirty="0">
                <a:solidFill>
                  <a:schemeClr val="accent2"/>
                </a:solidFill>
                <a:ea typeface="ＭＳ Ｐゴシック" charset="0"/>
              </a:rPr>
              <a:t>Low-Income Oversight Board</a:t>
            </a:r>
          </a:p>
        </p:txBody>
      </p:sp>
      <p:sp>
        <p:nvSpPr>
          <p:cNvPr id="15364" name="Rectangle 8"/>
          <p:cNvSpPr>
            <a:spLocks noChangeArrowheads="1"/>
          </p:cNvSpPr>
          <p:nvPr/>
        </p:nvSpPr>
        <p:spPr bwMode="auto">
          <a:xfrm>
            <a:off x="0" y="4419600"/>
            <a:ext cx="9144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lnSpc>
                <a:spcPct val="80000"/>
              </a:lnSpc>
              <a:spcBef>
                <a:spcPct val="20000"/>
              </a:spcBef>
              <a:defRPr/>
            </a:pPr>
            <a:r>
              <a:rPr lang="en-US" altLang="en-US" sz="1600" b="1" dirty="0" smtClean="0"/>
              <a:t/>
            </a:r>
            <a:br>
              <a:rPr lang="en-US" altLang="en-US" sz="1600" b="1" dirty="0" smtClean="0"/>
            </a:br>
            <a:endParaRPr lang="en-US" altLang="en-US" sz="1600" b="1" dirty="0" smtClean="0"/>
          </a:p>
          <a:p>
            <a:pPr algn="ctr" eaLnBrk="1" hangingPunct="1">
              <a:lnSpc>
                <a:spcPct val="80000"/>
              </a:lnSpc>
              <a:spcBef>
                <a:spcPct val="20000"/>
              </a:spcBef>
              <a:defRPr/>
            </a:pPr>
            <a:r>
              <a:rPr lang="en-US" altLang="en-US" sz="2000" b="1" dirty="0" smtClean="0">
                <a:solidFill>
                  <a:schemeClr val="accent2"/>
                </a:solidFill>
              </a:rPr>
              <a:t>Water Division</a:t>
            </a:r>
          </a:p>
          <a:p>
            <a:pPr algn="ctr" eaLnBrk="1" hangingPunct="1">
              <a:lnSpc>
                <a:spcPct val="80000"/>
              </a:lnSpc>
              <a:spcBef>
                <a:spcPct val="20000"/>
              </a:spcBef>
              <a:defRPr/>
            </a:pPr>
            <a:r>
              <a:rPr lang="en-US" altLang="en-US" sz="2000" b="1" dirty="0" smtClean="0">
                <a:solidFill>
                  <a:schemeClr val="accent2"/>
                </a:solidFill>
              </a:rPr>
              <a:t>Viet (Kevin) Truong</a:t>
            </a:r>
            <a:endParaRPr lang="en-US" altLang="en-US" sz="1400" b="1" dirty="0" smtClean="0"/>
          </a:p>
          <a:p>
            <a:pPr algn="ctr" eaLnBrk="1" hangingPunct="1">
              <a:lnSpc>
                <a:spcPct val="80000"/>
              </a:lnSpc>
              <a:spcBef>
                <a:spcPct val="20000"/>
              </a:spcBef>
              <a:spcAft>
                <a:spcPct val="25000"/>
              </a:spcAft>
              <a:defRPr/>
            </a:pPr>
            <a:r>
              <a:rPr lang="en-US" altLang="en-US" sz="1400" b="1" dirty="0" smtClean="0"/>
              <a:t>September 27, 2017</a:t>
            </a:r>
          </a:p>
          <a:p>
            <a:pPr algn="ctr" eaLnBrk="1" hangingPunct="1">
              <a:lnSpc>
                <a:spcPct val="80000"/>
              </a:lnSpc>
              <a:spcBef>
                <a:spcPct val="20000"/>
              </a:spcBef>
              <a:spcAft>
                <a:spcPct val="25000"/>
              </a:spcAft>
              <a:defRPr/>
            </a:pPr>
            <a:endParaRPr lang="en-US" altLang="en-US" sz="1400" b="1" dirty="0" smtClean="0"/>
          </a:p>
          <a:p>
            <a:pPr algn="ctr" eaLnBrk="1" hangingPunct="1">
              <a:lnSpc>
                <a:spcPct val="80000"/>
              </a:lnSpc>
              <a:spcBef>
                <a:spcPct val="20000"/>
              </a:spcBef>
              <a:spcAft>
                <a:spcPct val="25000"/>
              </a:spcAft>
              <a:defRPr/>
            </a:pPr>
            <a:endParaRPr lang="en-US" altLang="en-US" sz="1400" b="1" dirty="0" smtClean="0"/>
          </a:p>
        </p:txBody>
      </p:sp>
      <p:pic>
        <p:nvPicPr>
          <p:cNvPr id="3078" name="Picture 11" descr="cpuc-building-2"/>
          <p:cNvPicPr>
            <a:picLocks noChangeAspect="1" noChangeArrowheads="1"/>
          </p:cNvPicPr>
          <p:nvPr/>
        </p:nvPicPr>
        <p:blipFill>
          <a:blip r:embed="rId3" cstate="print">
            <a:lum bright="54000" contrast="-70000"/>
            <a:extLst>
              <a:ext uri="{28A0092B-C50C-407E-A947-70E740481C1C}">
                <a14:useLocalDpi xmlns:a14="http://schemas.microsoft.com/office/drawing/2010/main" val="0"/>
              </a:ext>
            </a:extLst>
          </a:blip>
          <a:srcRect/>
          <a:stretch>
            <a:fillRect/>
          </a:stretch>
        </p:blipFill>
        <p:spPr bwMode="auto">
          <a:xfrm>
            <a:off x="3232944" y="2286000"/>
            <a:ext cx="2678113"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90600"/>
          </a:xfrm>
        </p:spPr>
        <p:txBody>
          <a:bodyPr/>
          <a:lstStyle/>
          <a:p>
            <a:pPr>
              <a:defRPr/>
            </a:pPr>
            <a:r>
              <a:rPr lang="en-US" sz="3200" dirty="0" smtClean="0"/>
              <a:t>Topics</a:t>
            </a:r>
            <a:endParaRPr lang="en-US" sz="3200" dirty="0"/>
          </a:p>
        </p:txBody>
      </p:sp>
      <p:sp>
        <p:nvSpPr>
          <p:cNvPr id="3" name="Content Placeholder 2"/>
          <p:cNvSpPr>
            <a:spLocks noGrp="1"/>
          </p:cNvSpPr>
          <p:nvPr>
            <p:ph idx="1"/>
          </p:nvPr>
        </p:nvSpPr>
        <p:spPr>
          <a:xfrm>
            <a:off x="457200" y="1828800"/>
            <a:ext cx="8229600" cy="4191000"/>
          </a:xfrm>
        </p:spPr>
        <p:txBody>
          <a:bodyPr/>
          <a:lstStyle/>
          <a:p>
            <a:pPr lvl="1">
              <a:defRPr/>
            </a:pPr>
            <a:endParaRPr lang="en-US" sz="2000" dirty="0" smtClean="0"/>
          </a:p>
          <a:p>
            <a:pPr lvl="1">
              <a:defRPr/>
            </a:pPr>
            <a:r>
              <a:rPr lang="en-US" sz="2400" dirty="0" smtClean="0"/>
              <a:t>2016 Low-Income Totals</a:t>
            </a:r>
          </a:p>
          <a:p>
            <a:pPr marL="457200" lvl="1" indent="0">
              <a:buNone/>
              <a:defRPr/>
            </a:pPr>
            <a:endParaRPr lang="en-US" sz="1000" dirty="0" smtClean="0"/>
          </a:p>
          <a:p>
            <a:pPr lvl="1">
              <a:defRPr/>
            </a:pPr>
            <a:r>
              <a:rPr lang="en-US" sz="2400" dirty="0" smtClean="0"/>
              <a:t>Low-Income OIR</a:t>
            </a:r>
          </a:p>
          <a:p>
            <a:pPr lvl="1">
              <a:defRPr/>
            </a:pPr>
            <a:endParaRPr lang="en-US" sz="1000" dirty="0" smtClean="0"/>
          </a:p>
          <a:p>
            <a:pPr lvl="1">
              <a:defRPr/>
            </a:pPr>
            <a:r>
              <a:rPr lang="en-US" sz="2400" dirty="0" smtClean="0"/>
              <a:t>AB 401</a:t>
            </a:r>
          </a:p>
          <a:p>
            <a:pPr lvl="1">
              <a:defRPr/>
            </a:pPr>
            <a:endParaRPr lang="en-US" sz="1000" dirty="0" smtClean="0"/>
          </a:p>
          <a:p>
            <a:pPr lvl="1">
              <a:defRPr/>
            </a:pPr>
            <a:r>
              <a:rPr lang="en-US" sz="2400" dirty="0" smtClean="0"/>
              <a:t>Consolidation</a:t>
            </a:r>
          </a:p>
          <a:p>
            <a:pPr lvl="1">
              <a:defRPr/>
            </a:pPr>
            <a:endParaRPr lang="en-US" sz="1000" dirty="0" smtClean="0"/>
          </a:p>
          <a:p>
            <a:pPr lvl="1">
              <a:defRPr/>
            </a:pPr>
            <a:r>
              <a:rPr lang="en-US" sz="2400" dirty="0" smtClean="0"/>
              <a:t>Cost of Capital Proceeding</a:t>
            </a:r>
          </a:p>
          <a:p>
            <a:pPr lvl="1">
              <a:defRPr/>
            </a:pPr>
            <a:endParaRPr lang="en-US" sz="1000" dirty="0" smtClean="0"/>
          </a:p>
          <a:p>
            <a:pPr lvl="1">
              <a:defRPr/>
            </a:pPr>
            <a:r>
              <a:rPr lang="en-US" sz="2400" dirty="0" smtClean="0"/>
              <a:t>Legislation</a:t>
            </a:r>
          </a:p>
          <a:p>
            <a:pPr marL="457200" lvl="1" indent="0">
              <a:buFontTx/>
              <a:buNone/>
              <a:defRPr/>
            </a:pPr>
            <a:endParaRPr lang="en-US" sz="2000" dirty="0" smtClean="0"/>
          </a:p>
          <a:p>
            <a:pPr lvl="1">
              <a:defRPr/>
            </a:pPr>
            <a:endParaRPr lang="en-US" sz="2000" dirty="0" smtClean="0"/>
          </a:p>
          <a:p>
            <a:pPr marL="457200" lvl="1" indent="0">
              <a:buFontTx/>
              <a:buNone/>
              <a:defRPr/>
            </a:pPr>
            <a:endParaRPr lang="en-US" sz="2000" dirty="0" smtClean="0"/>
          </a:p>
          <a:p>
            <a:pPr marL="57150" indent="0">
              <a:buFontTx/>
              <a:buNone/>
              <a:defRPr/>
            </a:pPr>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10668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b="1" dirty="0" smtClean="0">
                <a:solidFill>
                  <a:schemeClr val="accent2"/>
                </a:solidFill>
              </a:rPr>
              <a:t>2016 Low-Income Totals</a:t>
            </a:r>
          </a:p>
        </p:txBody>
      </p:sp>
      <p:sp>
        <p:nvSpPr>
          <p:cNvPr id="6" name="Rectangle 5"/>
          <p:cNvSpPr>
            <a:spLocks noChangeArrowheads="1"/>
          </p:cNvSpPr>
          <p:nvPr/>
        </p:nvSpPr>
        <p:spPr bwMode="auto">
          <a:xfrm>
            <a:off x="990600" y="1981200"/>
            <a:ext cx="80010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400" dirty="0" smtClean="0"/>
              <a:t>Customers: </a:t>
            </a:r>
            <a:r>
              <a:rPr lang="en-US" altLang="en-US" sz="2400" b="1" dirty="0" smtClean="0"/>
              <a:t>230,000</a:t>
            </a:r>
          </a:p>
          <a:p>
            <a:pPr lvl="1" eaLnBrk="1" hangingPunct="1">
              <a:buClr>
                <a:schemeClr val="tx1"/>
              </a:buClr>
              <a:defRPr/>
            </a:pPr>
            <a:r>
              <a:rPr lang="en-US" altLang="en-US" sz="2000" dirty="0" smtClean="0"/>
              <a:t>Down from a peak of 250,000 in 2013</a:t>
            </a:r>
          </a:p>
          <a:p>
            <a:pPr marL="0" indent="0" eaLnBrk="1" hangingPunct="1">
              <a:buClr>
                <a:schemeClr val="tx1"/>
              </a:buClr>
              <a:buNone/>
              <a:defRPr/>
            </a:pPr>
            <a:endParaRPr lang="en-US" altLang="en-US" sz="1000" b="1" dirty="0" smtClean="0"/>
          </a:p>
          <a:p>
            <a:pPr eaLnBrk="1" hangingPunct="1">
              <a:buClr>
                <a:schemeClr val="tx1"/>
              </a:buClr>
              <a:defRPr/>
            </a:pPr>
            <a:r>
              <a:rPr lang="en-US" altLang="en-US" sz="2400" dirty="0" smtClean="0"/>
              <a:t>Percentage of Residential: </a:t>
            </a:r>
            <a:r>
              <a:rPr lang="en-US" altLang="en-US" sz="2400" b="1" dirty="0" smtClean="0"/>
              <a:t>19%</a:t>
            </a:r>
          </a:p>
          <a:p>
            <a:pPr marL="0" indent="0" eaLnBrk="1" hangingPunct="1">
              <a:buClr>
                <a:schemeClr val="tx1"/>
              </a:buClr>
              <a:buNone/>
              <a:defRPr/>
            </a:pPr>
            <a:endParaRPr lang="en-US" altLang="en-US" sz="1000" b="1" dirty="0" smtClean="0"/>
          </a:p>
          <a:p>
            <a:pPr eaLnBrk="1" hangingPunct="1">
              <a:buClr>
                <a:schemeClr val="tx1"/>
              </a:buClr>
              <a:defRPr/>
            </a:pPr>
            <a:r>
              <a:rPr lang="en-US" altLang="en-US" sz="2400" dirty="0" smtClean="0"/>
              <a:t>Annual Discount: </a:t>
            </a:r>
            <a:r>
              <a:rPr lang="en-US" altLang="en-US" sz="2400" b="1" dirty="0" smtClean="0"/>
              <a:t>$26 million</a:t>
            </a:r>
          </a:p>
          <a:p>
            <a:pPr marL="0" indent="0" eaLnBrk="1" hangingPunct="1">
              <a:buClr>
                <a:schemeClr val="tx1"/>
              </a:buClr>
              <a:buNone/>
              <a:defRPr/>
            </a:pPr>
            <a:endParaRPr lang="en-US" altLang="en-US" sz="1000" b="1" dirty="0" smtClean="0"/>
          </a:p>
          <a:p>
            <a:pPr eaLnBrk="1" hangingPunct="1">
              <a:buClr>
                <a:schemeClr val="tx1"/>
              </a:buClr>
              <a:defRPr/>
            </a:pPr>
            <a:r>
              <a:rPr lang="en-US" altLang="en-US" sz="2400" dirty="0" smtClean="0"/>
              <a:t>Average Discount per Month: </a:t>
            </a:r>
            <a:r>
              <a:rPr lang="en-US" altLang="en-US" sz="2400" b="1" dirty="0" smtClean="0"/>
              <a:t>$9.50</a:t>
            </a:r>
          </a:p>
          <a:p>
            <a:pPr marL="0" indent="0" eaLnBrk="1" hangingPunct="1">
              <a:buClr>
                <a:schemeClr val="tx1"/>
              </a:buClr>
              <a:buNone/>
              <a:defRPr/>
            </a:pPr>
            <a:endParaRPr lang="en-US" altLang="en-US" sz="1000" b="1" dirty="0" smtClean="0"/>
          </a:p>
          <a:p>
            <a:pPr marL="0" indent="0" eaLnBrk="1" hangingPunct="1">
              <a:buClr>
                <a:schemeClr val="tx1"/>
              </a:buClr>
              <a:buNone/>
              <a:defRPr/>
            </a:pPr>
            <a:endParaRPr lang="en-US" altLang="en-US" sz="800" dirty="0" smtClean="0"/>
          </a:p>
          <a:p>
            <a:pPr marL="400050" lvl="1" indent="0" eaLnBrk="1" hangingPunct="1">
              <a:buClr>
                <a:schemeClr val="tx1"/>
              </a:buClr>
              <a:buNone/>
              <a:defRPr/>
            </a:pPr>
            <a:endParaRPr lang="en-US" altLang="en-US" sz="800" dirty="0"/>
          </a:p>
          <a:p>
            <a:pPr marL="400050" lvl="1" indent="0" eaLnBrk="1" hangingPunct="1">
              <a:buClr>
                <a:schemeClr val="tx1"/>
              </a:buClr>
              <a:buNone/>
              <a:defRPr/>
            </a:pPr>
            <a:endParaRPr lang="en-US" altLang="en-US" sz="800" dirty="0" smtClean="0"/>
          </a:p>
          <a:p>
            <a:pPr marL="400050" lvl="1" indent="0" eaLnBrk="1" hangingPunct="1">
              <a:buClr>
                <a:schemeClr val="tx1"/>
              </a:buClr>
              <a:buNone/>
              <a:defRPr/>
            </a:pPr>
            <a:endParaRPr lang="en-US" altLang="en-US" sz="800" dirty="0" smtClean="0"/>
          </a:p>
          <a:p>
            <a:pPr eaLnBrk="1" hangingPunct="1">
              <a:buClr>
                <a:schemeClr val="tx1"/>
              </a:buClr>
              <a:buNone/>
              <a:defRPr/>
            </a:pPr>
            <a:r>
              <a:rPr lang="en-US" altLang="en-US" sz="2400" dirty="0" smtClean="0">
                <a:solidFill>
                  <a:schemeClr val="accent2"/>
                </a:solidFill>
              </a:rPr>
              <a:t>			</a:t>
            </a:r>
            <a:endParaRPr lang="en-US" altLang="en-US" sz="400" b="1" dirty="0" smtClean="0"/>
          </a:p>
          <a:p>
            <a:pPr lvl="2" eaLnBrk="1" hangingPunct="1">
              <a:buClr>
                <a:schemeClr val="tx1"/>
              </a:buClr>
              <a:defRPr/>
            </a:pPr>
            <a:endParaRPr lang="en-US" altLang="en-US" sz="400" b="1" dirty="0" smtClean="0"/>
          </a:p>
          <a:p>
            <a:pPr lvl="2" eaLnBrk="1" hangingPunct="1">
              <a:buClr>
                <a:schemeClr val="tx1"/>
              </a:buClr>
              <a:defRPr/>
            </a:pPr>
            <a:endParaRPr lang="en-US" altLang="en-US" sz="400" b="1" dirty="0" smtClean="0"/>
          </a:p>
          <a:p>
            <a:pPr lvl="2" eaLnBrk="1" hangingPunct="1">
              <a:buClr>
                <a:schemeClr val="tx1"/>
              </a:buClr>
              <a:defRPr/>
            </a:pPr>
            <a:endParaRPr lang="en-US" altLang="en-US" sz="400" b="1" dirty="0" smtClean="0"/>
          </a:p>
          <a:p>
            <a:pPr marL="839788" lvl="2" indent="0" eaLnBrk="1" hangingPunct="1">
              <a:buClr>
                <a:schemeClr val="tx1"/>
              </a:buClr>
              <a:buNone/>
              <a:defRPr/>
            </a:pPr>
            <a:endParaRPr lang="en-US" altLang="en-US" sz="400" b="1" dirty="0" smtClean="0"/>
          </a:p>
          <a:p>
            <a:pPr lvl="2" eaLnBrk="1" hangingPunct="1">
              <a:buClr>
                <a:schemeClr val="tx1"/>
              </a:buClr>
              <a:defRPr/>
            </a:pPr>
            <a:endParaRPr lang="en-US" altLang="en-US" sz="400" b="1" dirty="0" smtClean="0"/>
          </a:p>
          <a:p>
            <a:pPr eaLnBrk="1" hangingPunct="1">
              <a:buClr>
                <a:schemeClr val="tx1"/>
              </a:buClr>
              <a:buNone/>
              <a:defRPr/>
            </a:pPr>
            <a:r>
              <a:rPr lang="en-US" altLang="en-US" sz="2600" dirty="0" smtClean="0"/>
              <a:t>			</a:t>
            </a:r>
            <a:endParaRPr lang="en-US" altLang="en-US" sz="2400" dirty="0" smtClean="0">
              <a:solidFill>
                <a:schemeClr val="accent2"/>
              </a:solidFill>
            </a:endParaRPr>
          </a:p>
        </p:txBody>
      </p:sp>
    </p:spTree>
    <p:extLst>
      <p:ext uri="{BB962C8B-B14F-4D97-AF65-F5344CB8AC3E}">
        <p14:creationId xmlns:p14="http://schemas.microsoft.com/office/powerpoint/2010/main" val="968620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9906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b="1" dirty="0" smtClean="0">
                <a:solidFill>
                  <a:schemeClr val="accent2"/>
                </a:solidFill>
              </a:rPr>
              <a:t>Low-Income OIR</a:t>
            </a:r>
          </a:p>
          <a:p>
            <a:pPr algn="ctr" eaLnBrk="1" hangingPunct="1">
              <a:spcBef>
                <a:spcPct val="0"/>
              </a:spcBef>
              <a:buFontTx/>
              <a:buNone/>
            </a:pPr>
            <a:r>
              <a:rPr lang="en-US" altLang="en-US" sz="2400" b="1" dirty="0" smtClean="0">
                <a:solidFill>
                  <a:schemeClr val="accent2"/>
                </a:solidFill>
              </a:rPr>
              <a:t>R.17-06-024</a:t>
            </a:r>
          </a:p>
        </p:txBody>
      </p:sp>
      <p:sp>
        <p:nvSpPr>
          <p:cNvPr id="4100" name="Rectangle 3"/>
          <p:cNvSpPr>
            <a:spLocks noChangeArrowheads="1"/>
          </p:cNvSpPr>
          <p:nvPr/>
        </p:nvSpPr>
        <p:spPr bwMode="auto">
          <a:xfrm>
            <a:off x="685800" y="2133600"/>
            <a:ext cx="8167688" cy="426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400" dirty="0" smtClean="0"/>
              <a:t>Early stages of proceeding</a:t>
            </a:r>
          </a:p>
          <a:p>
            <a:pPr eaLnBrk="1" hangingPunct="1">
              <a:buClr>
                <a:schemeClr val="tx1"/>
              </a:buClr>
              <a:defRPr/>
            </a:pPr>
            <a:endParaRPr lang="en-US" altLang="en-US" sz="400" dirty="0" smtClean="0"/>
          </a:p>
          <a:p>
            <a:pPr lvl="1" eaLnBrk="1" hangingPunct="1">
              <a:buClr>
                <a:schemeClr val="tx1"/>
              </a:buClr>
              <a:defRPr/>
            </a:pPr>
            <a:r>
              <a:rPr lang="en-US" altLang="en-US" sz="2000" dirty="0" smtClean="0"/>
              <a:t>Potential Scope</a:t>
            </a:r>
          </a:p>
          <a:p>
            <a:pPr lvl="2" eaLnBrk="1" hangingPunct="1">
              <a:buClr>
                <a:schemeClr val="tx1"/>
              </a:buClr>
              <a:defRPr/>
            </a:pPr>
            <a:r>
              <a:rPr lang="en-US" altLang="en-US" sz="1800" dirty="0" smtClean="0"/>
              <a:t>Workshops</a:t>
            </a:r>
          </a:p>
          <a:p>
            <a:pPr lvl="2" eaLnBrk="1" hangingPunct="1">
              <a:buClr>
                <a:schemeClr val="tx1"/>
              </a:buClr>
              <a:defRPr/>
            </a:pPr>
            <a:r>
              <a:rPr lang="en-US" altLang="en-US" sz="1800" dirty="0" smtClean="0"/>
              <a:t>Testimony/Evidentiary Hearings</a:t>
            </a:r>
          </a:p>
          <a:p>
            <a:pPr lvl="2" eaLnBrk="1" hangingPunct="1">
              <a:buClr>
                <a:schemeClr val="tx1"/>
              </a:buClr>
              <a:defRPr/>
            </a:pPr>
            <a:r>
              <a:rPr lang="en-US" altLang="en-US" sz="1800" dirty="0" smtClean="0"/>
              <a:t>Bottled Water Jurisdiction</a:t>
            </a:r>
          </a:p>
          <a:p>
            <a:pPr lvl="2" eaLnBrk="1" hangingPunct="1">
              <a:buClr>
                <a:schemeClr val="tx1"/>
              </a:buClr>
              <a:defRPr/>
            </a:pPr>
            <a:r>
              <a:rPr lang="en-US" altLang="en-US" sz="1800" dirty="0" smtClean="0"/>
              <a:t>Sales Forecasting</a:t>
            </a:r>
          </a:p>
          <a:p>
            <a:pPr marL="839788" lvl="2" indent="0" eaLnBrk="1" hangingPunct="1">
              <a:buClr>
                <a:schemeClr val="tx1"/>
              </a:buClr>
              <a:buNone/>
              <a:defRPr/>
            </a:pPr>
            <a:endParaRPr lang="en-US" altLang="en-US" sz="400" dirty="0" smtClean="0"/>
          </a:p>
          <a:p>
            <a:pPr lvl="1" eaLnBrk="1" hangingPunct="1">
              <a:buClr>
                <a:schemeClr val="tx1"/>
              </a:buClr>
              <a:defRPr/>
            </a:pPr>
            <a:r>
              <a:rPr lang="en-US" altLang="en-US" sz="2000" dirty="0" smtClean="0"/>
              <a:t>Scoping Memo will be issued October</a:t>
            </a:r>
          </a:p>
          <a:p>
            <a:pPr marL="400050" lvl="1" indent="0" eaLnBrk="1" hangingPunct="1">
              <a:buClr>
                <a:schemeClr val="tx1"/>
              </a:buClr>
              <a:buNone/>
              <a:defRPr/>
            </a:pPr>
            <a:endParaRPr lang="en-US" altLang="en-US" sz="1000" dirty="0" smtClean="0"/>
          </a:p>
          <a:p>
            <a:pPr marL="0" indent="0" eaLnBrk="1" hangingPunct="1">
              <a:buClr>
                <a:schemeClr val="tx1"/>
              </a:buClr>
              <a:buNone/>
              <a:defRPr/>
            </a:pPr>
            <a:endParaRPr lang="en-US" altLang="en-US" sz="2400" dirty="0" smtClean="0"/>
          </a:p>
          <a:p>
            <a:pPr marL="0" indent="0" eaLnBrk="1" hangingPunct="1">
              <a:buClr>
                <a:schemeClr val="tx1"/>
              </a:buClr>
              <a:buNone/>
              <a:defRPr/>
            </a:pPr>
            <a:r>
              <a:rPr lang="en-US" altLang="en-US" sz="2400" dirty="0"/>
              <a:t>	</a:t>
            </a:r>
            <a:r>
              <a:rPr lang="en-US" altLang="en-US" sz="2400" dirty="0" smtClean="0"/>
              <a:t>	    </a:t>
            </a:r>
            <a:r>
              <a:rPr lang="en-US" altLang="en-US" sz="2400" dirty="0" smtClean="0">
                <a:solidFill>
                  <a:schemeClr val="accent2"/>
                </a:solidFill>
              </a:rPr>
              <a:t>Coordinate with SWRCB</a:t>
            </a:r>
          </a:p>
        </p:txBody>
      </p:sp>
      <p:sp>
        <p:nvSpPr>
          <p:cNvPr id="5" name="Right Arrow 4"/>
          <p:cNvSpPr/>
          <p:nvPr/>
        </p:nvSpPr>
        <p:spPr>
          <a:xfrm>
            <a:off x="1692876" y="5398486"/>
            <a:ext cx="990600" cy="452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76896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9906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b="1" dirty="0" smtClean="0">
                <a:solidFill>
                  <a:schemeClr val="accent2"/>
                </a:solidFill>
              </a:rPr>
              <a:t>AB 401</a:t>
            </a:r>
          </a:p>
          <a:p>
            <a:pPr algn="ctr" eaLnBrk="1" hangingPunct="1">
              <a:spcBef>
                <a:spcPct val="0"/>
              </a:spcBef>
              <a:buFontTx/>
              <a:buNone/>
            </a:pPr>
            <a:r>
              <a:rPr lang="en-US" altLang="en-US" sz="2400" b="1" dirty="0" smtClean="0">
                <a:solidFill>
                  <a:schemeClr val="accent2"/>
                </a:solidFill>
              </a:rPr>
              <a:t>Statewide Low-Income Program</a:t>
            </a:r>
          </a:p>
        </p:txBody>
      </p:sp>
      <p:sp>
        <p:nvSpPr>
          <p:cNvPr id="4100" name="Rectangle 3"/>
          <p:cNvSpPr>
            <a:spLocks noChangeArrowheads="1"/>
          </p:cNvSpPr>
          <p:nvPr/>
        </p:nvSpPr>
        <p:spPr bwMode="auto">
          <a:xfrm>
            <a:off x="685800" y="2138362"/>
            <a:ext cx="8167688" cy="426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400" dirty="0" smtClean="0"/>
              <a:t>SWRCB progress</a:t>
            </a:r>
            <a:endParaRPr lang="en-US" altLang="en-US" sz="400" baseline="30000" dirty="0" smtClean="0"/>
          </a:p>
          <a:p>
            <a:pPr lvl="1" eaLnBrk="1" hangingPunct="1">
              <a:buClr>
                <a:schemeClr val="tx1"/>
              </a:buClr>
              <a:defRPr/>
            </a:pPr>
            <a:r>
              <a:rPr lang="en-US" altLang="en-US" sz="2000" dirty="0" smtClean="0"/>
              <a:t>Received input from various </a:t>
            </a:r>
            <a:r>
              <a:rPr lang="en-US" altLang="en-US" sz="2000" dirty="0"/>
              <a:t>utilities </a:t>
            </a:r>
            <a:r>
              <a:rPr lang="en-US" altLang="en-US" sz="2000" dirty="0" smtClean="0"/>
              <a:t>and agencies</a:t>
            </a:r>
          </a:p>
          <a:p>
            <a:pPr marL="400050" lvl="1" indent="0" eaLnBrk="1" hangingPunct="1">
              <a:buClr>
                <a:schemeClr val="tx1"/>
              </a:buClr>
              <a:buNone/>
              <a:defRPr/>
            </a:pPr>
            <a:endParaRPr lang="en-US" altLang="en-US" sz="400" dirty="0" smtClean="0"/>
          </a:p>
          <a:p>
            <a:pPr lvl="1" eaLnBrk="1" hangingPunct="1">
              <a:buClr>
                <a:schemeClr val="tx1"/>
              </a:buClr>
              <a:defRPr/>
            </a:pPr>
            <a:r>
              <a:rPr lang="en-US" altLang="en-US" sz="2000" dirty="0" smtClean="0"/>
              <a:t>Formed stakeholder group</a:t>
            </a:r>
          </a:p>
          <a:p>
            <a:pPr marL="400050" lvl="1" indent="0" eaLnBrk="1" hangingPunct="1">
              <a:buClr>
                <a:schemeClr val="tx1"/>
              </a:buClr>
              <a:buNone/>
              <a:defRPr/>
            </a:pPr>
            <a:endParaRPr lang="en-US" altLang="en-US" sz="400" dirty="0" smtClean="0"/>
          </a:p>
          <a:p>
            <a:pPr lvl="1" eaLnBrk="1" hangingPunct="1">
              <a:buClr>
                <a:schemeClr val="tx1"/>
              </a:buClr>
              <a:defRPr/>
            </a:pPr>
            <a:r>
              <a:rPr lang="en-US" altLang="en-US" sz="2000" dirty="0" smtClean="0"/>
              <a:t>Held public outreach meetings</a:t>
            </a:r>
          </a:p>
          <a:p>
            <a:pPr lvl="2" eaLnBrk="1" hangingPunct="1">
              <a:buClr>
                <a:schemeClr val="tx1"/>
              </a:buClr>
              <a:defRPr/>
            </a:pPr>
            <a:r>
              <a:rPr lang="en-US" altLang="en-US" sz="1800" dirty="0" smtClean="0"/>
              <a:t>Standardize shutoff process</a:t>
            </a:r>
          </a:p>
          <a:p>
            <a:pPr marL="839788" lvl="2" indent="0" eaLnBrk="1" hangingPunct="1">
              <a:buClr>
                <a:schemeClr val="tx1"/>
              </a:buClr>
              <a:buNone/>
              <a:defRPr/>
            </a:pPr>
            <a:endParaRPr lang="en-US" altLang="en-US" sz="400" dirty="0"/>
          </a:p>
          <a:p>
            <a:pPr lvl="1" eaLnBrk="1" hangingPunct="1">
              <a:buClr>
                <a:schemeClr val="tx1"/>
              </a:buClr>
              <a:defRPr/>
            </a:pPr>
            <a:r>
              <a:rPr lang="en-US" altLang="en-US" sz="2000" dirty="0"/>
              <a:t>Recently </a:t>
            </a:r>
            <a:r>
              <a:rPr lang="en-US" altLang="en-US" sz="2000" dirty="0" smtClean="0"/>
              <a:t>had </a:t>
            </a:r>
            <a:r>
              <a:rPr lang="en-US" altLang="en-US" sz="2000" dirty="0"/>
              <a:t>joint agency workshop </a:t>
            </a:r>
            <a:r>
              <a:rPr lang="en-US" altLang="en-US" sz="2000" dirty="0" smtClean="0"/>
              <a:t>with CPUC on </a:t>
            </a:r>
            <a:r>
              <a:rPr lang="en-US" altLang="en-US" sz="2000" dirty="0"/>
              <a:t>consolidation</a:t>
            </a:r>
          </a:p>
          <a:p>
            <a:pPr lvl="1" eaLnBrk="1" hangingPunct="1">
              <a:buClr>
                <a:schemeClr val="tx1"/>
              </a:buClr>
              <a:defRPr/>
            </a:pPr>
            <a:endParaRPr lang="en-US" altLang="en-US" sz="2000" dirty="0" smtClean="0"/>
          </a:p>
          <a:p>
            <a:pPr marL="0" indent="0" eaLnBrk="1" hangingPunct="1">
              <a:buClr>
                <a:schemeClr val="tx1"/>
              </a:buClr>
              <a:buNone/>
              <a:defRPr/>
            </a:pPr>
            <a:r>
              <a:rPr lang="en-US" altLang="en-US" sz="2400" b="1" dirty="0" smtClean="0"/>
              <a:t>        </a:t>
            </a:r>
            <a:r>
              <a:rPr lang="en-US" altLang="en-US" sz="2400" b="1" dirty="0" smtClean="0">
                <a:solidFill>
                  <a:schemeClr val="accent2"/>
                </a:solidFill>
              </a:rPr>
              <a:t>SWRCB Report </a:t>
            </a:r>
            <a:r>
              <a:rPr lang="en-US" altLang="en-US" sz="2400" dirty="0" smtClean="0">
                <a:solidFill>
                  <a:schemeClr val="accent2"/>
                </a:solidFill>
              </a:rPr>
              <a:t>due to Legislature by </a:t>
            </a:r>
            <a:r>
              <a:rPr lang="en-US" altLang="en-US" sz="2400" b="1" dirty="0" smtClean="0">
                <a:solidFill>
                  <a:schemeClr val="accent2"/>
                </a:solidFill>
              </a:rPr>
              <a:t>February 1</a:t>
            </a:r>
            <a:r>
              <a:rPr lang="en-US" altLang="en-US" sz="2400" b="1" baseline="30000" dirty="0" smtClean="0">
                <a:solidFill>
                  <a:schemeClr val="accent2"/>
                </a:solidFill>
              </a:rPr>
              <a:t>st</a:t>
            </a:r>
            <a:endParaRPr lang="en-US" altLang="en-US" sz="2400" b="1" dirty="0">
              <a:solidFill>
                <a:schemeClr val="accent2"/>
              </a:solidFill>
            </a:endParaRPr>
          </a:p>
        </p:txBody>
      </p:sp>
      <p:sp>
        <p:nvSpPr>
          <p:cNvPr id="5" name="Right Arrow 4"/>
          <p:cNvSpPr/>
          <p:nvPr/>
        </p:nvSpPr>
        <p:spPr>
          <a:xfrm>
            <a:off x="304800" y="5274734"/>
            <a:ext cx="990600" cy="452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688470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pPr>
              <a:defRPr/>
            </a:pPr>
            <a:r>
              <a:rPr lang="en-US" sz="2500" dirty="0" smtClean="0"/>
              <a:t>Total Investor-Owned Water Utilities</a:t>
            </a:r>
            <a:endParaRPr lang="en-US" sz="2500" dirty="0"/>
          </a:p>
        </p:txBody>
      </p:sp>
      <p:graphicFrame>
        <p:nvGraphicFramePr>
          <p:cNvPr id="6" name="Chart 5"/>
          <p:cNvGraphicFramePr>
            <a:graphicFrameLocks/>
          </p:cNvGraphicFramePr>
          <p:nvPr>
            <p:extLst>
              <p:ext uri="{D42A27DB-BD31-4B8C-83A1-F6EECF244321}">
                <p14:modId xmlns:p14="http://schemas.microsoft.com/office/powerpoint/2010/main" val="3513485155"/>
              </p:ext>
            </p:extLst>
          </p:nvPr>
        </p:nvGraphicFramePr>
        <p:xfrm>
          <a:off x="685800" y="1752600"/>
          <a:ext cx="7772400" cy="35052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a:spLocks noChangeArrowheads="1"/>
          </p:cNvSpPr>
          <p:nvPr/>
        </p:nvSpPr>
        <p:spPr bwMode="auto">
          <a:xfrm>
            <a:off x="1009134" y="5181600"/>
            <a:ext cx="6629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marL="0" indent="0" eaLnBrk="1" hangingPunct="1">
              <a:buClr>
                <a:schemeClr val="tx1"/>
              </a:buClr>
              <a:buNone/>
              <a:defRPr/>
            </a:pPr>
            <a:r>
              <a:rPr lang="en-US" altLang="en-US" sz="2000" dirty="0" smtClean="0"/>
              <a:t>	</a:t>
            </a:r>
            <a:r>
              <a:rPr lang="en-US" altLang="en-US" sz="2400" dirty="0" smtClean="0"/>
              <a:t>	</a:t>
            </a:r>
          </a:p>
          <a:p>
            <a:pPr marL="0" indent="0" eaLnBrk="1" hangingPunct="1">
              <a:buClr>
                <a:schemeClr val="tx1"/>
              </a:buClr>
              <a:buNone/>
              <a:defRPr/>
            </a:pPr>
            <a:r>
              <a:rPr lang="en-US" altLang="en-US" sz="2400" dirty="0" smtClean="0">
                <a:solidFill>
                  <a:schemeClr val="accent2"/>
                </a:solidFill>
              </a:rPr>
              <a:t>		Acquisitions since 2007: </a:t>
            </a:r>
            <a:r>
              <a:rPr lang="en-US" altLang="en-US" sz="2400" b="1" dirty="0" smtClean="0">
                <a:solidFill>
                  <a:schemeClr val="accent2"/>
                </a:solidFill>
              </a:rPr>
              <a:t>34</a:t>
            </a:r>
          </a:p>
          <a:p>
            <a:pPr marL="0" indent="0" eaLnBrk="1" hangingPunct="1">
              <a:buClr>
                <a:schemeClr val="tx1"/>
              </a:buClr>
              <a:buNone/>
              <a:defRPr/>
            </a:pPr>
            <a:endParaRPr lang="en-US" altLang="en-US" sz="1000" b="1" dirty="0" smtClean="0"/>
          </a:p>
          <a:p>
            <a:pPr marL="0" indent="0" eaLnBrk="1" hangingPunct="1">
              <a:buClr>
                <a:schemeClr val="tx1"/>
              </a:buClr>
              <a:buNone/>
              <a:defRPr/>
            </a:pPr>
            <a:endParaRPr lang="en-US" altLang="en-US" sz="1800" dirty="0" smtClean="0"/>
          </a:p>
          <a:p>
            <a:pPr eaLnBrk="1" hangingPunct="1">
              <a:buClr>
                <a:schemeClr val="tx1"/>
              </a:buClr>
              <a:defRPr/>
            </a:pPr>
            <a:endParaRPr lang="en-US" altLang="en-US" sz="400" b="1" dirty="0" smtClean="0"/>
          </a:p>
          <a:p>
            <a:pPr lvl="2" eaLnBrk="1" hangingPunct="1">
              <a:buClr>
                <a:schemeClr val="tx1"/>
              </a:buClr>
              <a:defRPr/>
            </a:pPr>
            <a:endParaRPr lang="en-US" altLang="en-US" sz="400" b="1" dirty="0" smtClean="0"/>
          </a:p>
          <a:p>
            <a:pPr lvl="2" eaLnBrk="1" hangingPunct="1">
              <a:buClr>
                <a:schemeClr val="tx1"/>
              </a:buClr>
              <a:defRPr/>
            </a:pPr>
            <a:endParaRPr lang="en-US" altLang="en-US" sz="400" b="1" dirty="0" smtClean="0"/>
          </a:p>
          <a:p>
            <a:pPr lvl="2" eaLnBrk="1" hangingPunct="1">
              <a:buClr>
                <a:schemeClr val="tx1"/>
              </a:buClr>
              <a:defRPr/>
            </a:pPr>
            <a:endParaRPr lang="en-US" altLang="en-US" sz="400" b="1" dirty="0" smtClean="0"/>
          </a:p>
          <a:p>
            <a:pPr marL="839788" lvl="2" indent="0" eaLnBrk="1" hangingPunct="1">
              <a:buClr>
                <a:schemeClr val="tx1"/>
              </a:buClr>
              <a:buNone/>
              <a:defRPr/>
            </a:pPr>
            <a:endParaRPr lang="en-US" altLang="en-US" sz="400" b="1" dirty="0" smtClean="0"/>
          </a:p>
          <a:p>
            <a:pPr lvl="2" eaLnBrk="1" hangingPunct="1">
              <a:buClr>
                <a:schemeClr val="tx1"/>
              </a:buClr>
              <a:defRPr/>
            </a:pPr>
            <a:endParaRPr lang="en-US" altLang="en-US" sz="400" b="1" dirty="0" smtClean="0"/>
          </a:p>
          <a:p>
            <a:pPr eaLnBrk="1" hangingPunct="1">
              <a:buClr>
                <a:schemeClr val="tx1"/>
              </a:buClr>
              <a:buNone/>
              <a:defRPr/>
            </a:pPr>
            <a:r>
              <a:rPr lang="en-US" altLang="en-US" sz="2600" dirty="0" smtClean="0"/>
              <a:t>			</a:t>
            </a:r>
            <a:endParaRPr lang="en-US" altLang="en-US" sz="2400" dirty="0" smtClean="0">
              <a:solidFill>
                <a:schemeClr val="accent2"/>
              </a:solidFill>
            </a:endParaRPr>
          </a:p>
        </p:txBody>
      </p:sp>
      <p:sp>
        <p:nvSpPr>
          <p:cNvPr id="8" name="Right Arrow 7"/>
          <p:cNvSpPr/>
          <p:nvPr/>
        </p:nvSpPr>
        <p:spPr>
          <a:xfrm>
            <a:off x="1693334" y="5626628"/>
            <a:ext cx="990600" cy="452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1759161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10668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b="1" dirty="0" smtClean="0">
                <a:solidFill>
                  <a:schemeClr val="accent2"/>
                </a:solidFill>
              </a:rPr>
              <a:t>Cost of Capital Proceeding</a:t>
            </a:r>
          </a:p>
        </p:txBody>
      </p:sp>
      <p:sp>
        <p:nvSpPr>
          <p:cNvPr id="4100" name="Rectangle 3"/>
          <p:cNvSpPr>
            <a:spLocks noChangeArrowheads="1"/>
          </p:cNvSpPr>
          <p:nvPr/>
        </p:nvSpPr>
        <p:spPr bwMode="auto">
          <a:xfrm>
            <a:off x="685800" y="1981200"/>
            <a:ext cx="8167688" cy="426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400" dirty="0" smtClean="0"/>
              <a:t>Determines new </a:t>
            </a:r>
            <a:r>
              <a:rPr lang="en-US" altLang="en-US" sz="2400" b="1" dirty="0" smtClean="0"/>
              <a:t>Rate of Return </a:t>
            </a:r>
            <a:r>
              <a:rPr lang="en-US" altLang="en-US" sz="2400" dirty="0" smtClean="0"/>
              <a:t>for:</a:t>
            </a:r>
          </a:p>
          <a:p>
            <a:pPr marL="0" indent="0" eaLnBrk="1" hangingPunct="1">
              <a:buClr>
                <a:schemeClr val="tx1"/>
              </a:buClr>
              <a:buNone/>
              <a:defRPr/>
            </a:pPr>
            <a:endParaRPr lang="en-US" altLang="en-US" sz="400" dirty="0" smtClean="0"/>
          </a:p>
          <a:p>
            <a:pPr lvl="1" eaLnBrk="1" hangingPunct="1">
              <a:buClr>
                <a:schemeClr val="tx1"/>
              </a:buClr>
              <a:defRPr/>
            </a:pPr>
            <a:r>
              <a:rPr lang="en-US" altLang="en-US" sz="2000" b="1" dirty="0" smtClean="0">
                <a:solidFill>
                  <a:schemeClr val="accent2"/>
                </a:solidFill>
              </a:rPr>
              <a:t>California Water Service</a:t>
            </a:r>
          </a:p>
          <a:p>
            <a:pPr lvl="1" eaLnBrk="1" hangingPunct="1">
              <a:buClr>
                <a:schemeClr val="tx1"/>
              </a:buClr>
              <a:defRPr/>
            </a:pPr>
            <a:endParaRPr lang="en-US" altLang="en-US" sz="400" b="1" dirty="0" smtClean="0">
              <a:solidFill>
                <a:schemeClr val="accent2"/>
              </a:solidFill>
            </a:endParaRPr>
          </a:p>
          <a:p>
            <a:pPr lvl="1" eaLnBrk="1" hangingPunct="1">
              <a:buClr>
                <a:schemeClr val="tx1"/>
              </a:buClr>
              <a:defRPr/>
            </a:pPr>
            <a:r>
              <a:rPr lang="en-US" altLang="en-US" sz="2000" b="1" dirty="0" smtClean="0">
                <a:solidFill>
                  <a:schemeClr val="accent2"/>
                </a:solidFill>
              </a:rPr>
              <a:t>California-American Water Company</a:t>
            </a:r>
          </a:p>
          <a:p>
            <a:pPr lvl="1" eaLnBrk="1" hangingPunct="1">
              <a:buClr>
                <a:schemeClr val="tx1"/>
              </a:buClr>
              <a:defRPr/>
            </a:pPr>
            <a:endParaRPr lang="en-US" altLang="en-US" sz="400" b="1" dirty="0" smtClean="0">
              <a:solidFill>
                <a:schemeClr val="accent2"/>
              </a:solidFill>
            </a:endParaRPr>
          </a:p>
          <a:p>
            <a:pPr lvl="1" eaLnBrk="1" hangingPunct="1">
              <a:buClr>
                <a:schemeClr val="tx1"/>
              </a:buClr>
              <a:defRPr/>
            </a:pPr>
            <a:r>
              <a:rPr lang="en-US" altLang="en-US" sz="2000" b="1" dirty="0" smtClean="0">
                <a:solidFill>
                  <a:schemeClr val="accent2"/>
                </a:solidFill>
              </a:rPr>
              <a:t>Golden State Water Company</a:t>
            </a:r>
          </a:p>
          <a:p>
            <a:pPr lvl="1" eaLnBrk="1" hangingPunct="1">
              <a:buClr>
                <a:schemeClr val="tx1"/>
              </a:buClr>
              <a:defRPr/>
            </a:pPr>
            <a:endParaRPr lang="en-US" altLang="en-US" sz="400" b="1" dirty="0" smtClean="0">
              <a:solidFill>
                <a:schemeClr val="accent2"/>
              </a:solidFill>
            </a:endParaRPr>
          </a:p>
          <a:p>
            <a:pPr lvl="1" eaLnBrk="1" hangingPunct="1">
              <a:buClr>
                <a:schemeClr val="tx1"/>
              </a:buClr>
              <a:defRPr/>
            </a:pPr>
            <a:r>
              <a:rPr lang="en-US" altLang="en-US" sz="2000" b="1" dirty="0" smtClean="0">
                <a:solidFill>
                  <a:schemeClr val="accent2"/>
                </a:solidFill>
              </a:rPr>
              <a:t>San Jose Water Company</a:t>
            </a:r>
          </a:p>
          <a:p>
            <a:pPr marL="400050" lvl="1" indent="0" eaLnBrk="1" hangingPunct="1">
              <a:buClr>
                <a:schemeClr val="tx1"/>
              </a:buClr>
              <a:buNone/>
              <a:defRPr/>
            </a:pPr>
            <a:endParaRPr lang="en-US" altLang="en-US" sz="800" dirty="0" smtClean="0"/>
          </a:p>
          <a:p>
            <a:pPr eaLnBrk="1" hangingPunct="1">
              <a:buClr>
                <a:schemeClr val="tx1"/>
              </a:buClr>
              <a:defRPr/>
            </a:pPr>
            <a:r>
              <a:rPr lang="en-US" altLang="en-US" sz="2400" dirty="0" smtClean="0"/>
              <a:t>For the years 2018 – 2020</a:t>
            </a:r>
          </a:p>
          <a:p>
            <a:pPr marL="0" indent="0" eaLnBrk="1" hangingPunct="1">
              <a:buClr>
                <a:schemeClr val="tx1"/>
              </a:buClr>
              <a:buNone/>
              <a:defRPr/>
            </a:pPr>
            <a:endParaRPr lang="en-US" altLang="en-US" sz="400" dirty="0" smtClean="0"/>
          </a:p>
          <a:p>
            <a:pPr eaLnBrk="1" hangingPunct="1">
              <a:buClr>
                <a:schemeClr val="tx1"/>
              </a:buClr>
              <a:defRPr/>
            </a:pPr>
            <a:r>
              <a:rPr lang="en-US" altLang="en-US" sz="2400" dirty="0" smtClean="0"/>
              <a:t>Scheduling Public Participation Hearings</a:t>
            </a:r>
          </a:p>
          <a:p>
            <a:pPr lvl="1" eaLnBrk="1" hangingPunct="1">
              <a:buClr>
                <a:schemeClr val="tx1"/>
              </a:buClr>
              <a:defRPr/>
            </a:pPr>
            <a:r>
              <a:rPr lang="en-US" altLang="en-US" sz="2000" dirty="0" smtClean="0"/>
              <a:t>San Jose, Bakersfield, &amp; Los Angeles</a:t>
            </a:r>
          </a:p>
          <a:p>
            <a:pPr marL="0" indent="0" eaLnBrk="1" hangingPunct="1">
              <a:buClr>
                <a:schemeClr val="tx1"/>
              </a:buClr>
              <a:buNone/>
              <a:defRPr/>
            </a:pPr>
            <a:endParaRPr lang="en-US" altLang="en-US" sz="400" dirty="0" smtClean="0"/>
          </a:p>
          <a:p>
            <a:pPr eaLnBrk="1" hangingPunct="1">
              <a:buClr>
                <a:schemeClr val="tx1"/>
              </a:buClr>
              <a:defRPr/>
            </a:pPr>
            <a:r>
              <a:rPr lang="en-US" altLang="en-US" sz="2400" dirty="0" smtClean="0"/>
              <a:t>Ruling by December</a:t>
            </a:r>
          </a:p>
        </p:txBody>
      </p:sp>
    </p:spTree>
    <p:extLst>
      <p:ext uri="{BB962C8B-B14F-4D97-AF65-F5344CB8AC3E}">
        <p14:creationId xmlns:p14="http://schemas.microsoft.com/office/powerpoint/2010/main" val="527800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7620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b="1" dirty="0" smtClean="0">
                <a:solidFill>
                  <a:schemeClr val="accent2"/>
                </a:solidFill>
              </a:rPr>
              <a:t>Legislation</a:t>
            </a:r>
          </a:p>
        </p:txBody>
      </p:sp>
      <p:sp>
        <p:nvSpPr>
          <p:cNvPr id="6" name="Rectangle 5"/>
          <p:cNvSpPr>
            <a:spLocks noChangeArrowheads="1"/>
          </p:cNvSpPr>
          <p:nvPr/>
        </p:nvSpPr>
        <p:spPr bwMode="auto">
          <a:xfrm>
            <a:off x="0" y="1219200"/>
            <a:ext cx="9144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400" dirty="0" smtClean="0"/>
              <a:t>Did </a:t>
            </a:r>
            <a:r>
              <a:rPr lang="en-US" altLang="en-US" sz="2400" u="sng" dirty="0" smtClean="0"/>
              <a:t>Not</a:t>
            </a:r>
            <a:r>
              <a:rPr lang="en-US" altLang="en-US" sz="2400" dirty="0" smtClean="0"/>
              <a:t> Pass </a:t>
            </a:r>
            <a:r>
              <a:rPr lang="en-US" altLang="en-US" sz="1800" dirty="0" smtClean="0"/>
              <a:t>(2-Year Bill)</a:t>
            </a:r>
          </a:p>
          <a:p>
            <a:pPr lvl="1" eaLnBrk="1" hangingPunct="1">
              <a:buClr>
                <a:schemeClr val="tx1"/>
              </a:buClr>
              <a:defRPr/>
            </a:pPr>
            <a:r>
              <a:rPr lang="en-US" altLang="en-US" sz="2000" b="1" dirty="0" smtClean="0"/>
              <a:t>SB 623</a:t>
            </a:r>
            <a:r>
              <a:rPr lang="en-US" altLang="en-US" sz="2000" dirty="0" smtClean="0"/>
              <a:t>: Safe and Affordable Drinking Water Fund</a:t>
            </a:r>
          </a:p>
          <a:p>
            <a:pPr lvl="2" eaLnBrk="1" hangingPunct="1">
              <a:buClr>
                <a:schemeClr val="tx1"/>
              </a:buClr>
              <a:defRPr/>
            </a:pPr>
            <a:r>
              <a:rPr lang="en-US" altLang="en-US" sz="1800" dirty="0" smtClean="0"/>
              <a:t>Proposed to add a fee to all water bills to fund water programs for disadvantaged communities</a:t>
            </a:r>
          </a:p>
          <a:p>
            <a:pPr lvl="1" eaLnBrk="1" hangingPunct="1">
              <a:buClr>
                <a:schemeClr val="tx1"/>
              </a:buClr>
              <a:defRPr/>
            </a:pPr>
            <a:r>
              <a:rPr lang="en-US" altLang="en-US" sz="2000" b="1" dirty="0" smtClean="0"/>
              <a:t>AB 1668 &amp; SB 606</a:t>
            </a:r>
            <a:r>
              <a:rPr lang="en-US" altLang="en-US" sz="2000" dirty="0" smtClean="0"/>
              <a:t>: Water Management Planning</a:t>
            </a:r>
          </a:p>
          <a:p>
            <a:pPr lvl="2" eaLnBrk="1" hangingPunct="1">
              <a:buClr>
                <a:schemeClr val="tx1"/>
              </a:buClr>
              <a:defRPr/>
            </a:pPr>
            <a:r>
              <a:rPr lang="en-US" altLang="en-US" sz="1800" dirty="0" smtClean="0"/>
              <a:t>Proposed adoption of permanent conservation standards</a:t>
            </a:r>
          </a:p>
          <a:p>
            <a:pPr eaLnBrk="1" hangingPunct="1">
              <a:buClr>
                <a:schemeClr val="tx1"/>
              </a:buClr>
              <a:defRPr/>
            </a:pPr>
            <a:endParaRPr lang="en-US" altLang="en-US" sz="400" b="1" dirty="0" smtClean="0"/>
          </a:p>
          <a:p>
            <a:pPr eaLnBrk="1" hangingPunct="1">
              <a:buClr>
                <a:schemeClr val="tx1"/>
              </a:buClr>
              <a:defRPr/>
            </a:pPr>
            <a:r>
              <a:rPr lang="en-US" altLang="en-US" sz="2400" dirty="0" smtClean="0"/>
              <a:t>Passed </a:t>
            </a:r>
            <a:r>
              <a:rPr lang="en-US" altLang="en-US" sz="1800" dirty="0" smtClean="0"/>
              <a:t>(Governor’s Desk)</a:t>
            </a:r>
          </a:p>
          <a:p>
            <a:pPr lvl="1" eaLnBrk="1" hangingPunct="1">
              <a:buClr>
                <a:schemeClr val="tx1"/>
              </a:buClr>
              <a:defRPr/>
            </a:pPr>
            <a:r>
              <a:rPr lang="en-US" altLang="en-US" sz="2000" b="1" dirty="0" smtClean="0"/>
              <a:t>AB 746</a:t>
            </a:r>
            <a:r>
              <a:rPr lang="en-US" altLang="en-US" sz="2000" dirty="0" smtClean="0"/>
              <a:t>: School Lead Testing</a:t>
            </a:r>
          </a:p>
          <a:p>
            <a:pPr lvl="2" eaLnBrk="1" hangingPunct="1">
              <a:buClr>
                <a:schemeClr val="tx1"/>
              </a:buClr>
              <a:defRPr/>
            </a:pPr>
            <a:r>
              <a:rPr lang="en-US" altLang="en-US" sz="1800" dirty="0" smtClean="0"/>
              <a:t>Requires all Community Water Systems serving a school built before 2010 to test for lead by </a:t>
            </a:r>
            <a:r>
              <a:rPr lang="en-US" altLang="en-US" sz="1800" b="1" dirty="0" smtClean="0"/>
              <a:t>July 1, 2019</a:t>
            </a:r>
          </a:p>
          <a:p>
            <a:pPr lvl="3" eaLnBrk="1" hangingPunct="1">
              <a:buClr>
                <a:schemeClr val="tx1"/>
              </a:buClr>
              <a:defRPr/>
            </a:pPr>
            <a:r>
              <a:rPr lang="en-US" altLang="en-US" sz="1600" dirty="0" smtClean="0"/>
              <a:t>Community Water System is any public water system that serves water year-round to at least 15 connections or a population of 25 people</a:t>
            </a:r>
          </a:p>
          <a:p>
            <a:pPr lvl="2" eaLnBrk="1" hangingPunct="1">
              <a:buClr>
                <a:schemeClr val="tx1"/>
              </a:buClr>
              <a:defRPr/>
            </a:pPr>
            <a:r>
              <a:rPr lang="en-US" altLang="en-US" sz="1800" dirty="0" smtClean="0"/>
              <a:t>Lead level limit </a:t>
            </a:r>
            <a:r>
              <a:rPr lang="en-US" altLang="en-US" sz="1800" b="1" dirty="0" smtClean="0"/>
              <a:t>&lt; 15 ppb </a:t>
            </a:r>
            <a:r>
              <a:rPr lang="en-US" altLang="en-US" sz="1800" dirty="0" smtClean="0"/>
              <a:t>(parts per billion)</a:t>
            </a:r>
          </a:p>
          <a:p>
            <a:pPr eaLnBrk="1" hangingPunct="1">
              <a:buClr>
                <a:schemeClr val="tx1"/>
              </a:buClr>
              <a:buNone/>
              <a:defRPr/>
            </a:pPr>
            <a:endParaRPr lang="en-US" altLang="en-US" sz="400" dirty="0" smtClean="0"/>
          </a:p>
          <a:p>
            <a:pPr eaLnBrk="1" hangingPunct="1">
              <a:buClr>
                <a:schemeClr val="tx1"/>
              </a:buClr>
              <a:buNone/>
              <a:defRPr/>
            </a:pPr>
            <a:endParaRPr lang="en-US" altLang="en-US" sz="400" dirty="0" smtClean="0"/>
          </a:p>
          <a:p>
            <a:pPr eaLnBrk="1" hangingPunct="1">
              <a:buClr>
                <a:schemeClr val="tx1"/>
              </a:buClr>
              <a:buNone/>
              <a:defRPr/>
            </a:pPr>
            <a:endParaRPr lang="en-US" altLang="en-US" sz="400" dirty="0"/>
          </a:p>
          <a:p>
            <a:pPr eaLnBrk="1" hangingPunct="1">
              <a:buClr>
                <a:schemeClr val="tx1"/>
              </a:buClr>
              <a:buNone/>
              <a:defRPr/>
            </a:pPr>
            <a:endParaRPr lang="en-US" altLang="en-US" sz="400" dirty="0"/>
          </a:p>
          <a:p>
            <a:pPr eaLnBrk="1" hangingPunct="1">
              <a:spcBef>
                <a:spcPts val="0"/>
              </a:spcBef>
              <a:buClr>
                <a:schemeClr val="tx1"/>
              </a:buClr>
              <a:buNone/>
              <a:defRPr/>
            </a:pPr>
            <a:r>
              <a:rPr lang="en-US" altLang="en-US" sz="2000" dirty="0" smtClean="0"/>
              <a:t>	</a:t>
            </a:r>
            <a:r>
              <a:rPr lang="en-US" altLang="en-US" sz="2000" dirty="0"/>
              <a:t> </a:t>
            </a:r>
            <a:r>
              <a:rPr lang="en-US" altLang="en-US" sz="2000" dirty="0" smtClean="0"/>
              <a:t>     </a:t>
            </a:r>
            <a:r>
              <a:rPr lang="en-US" altLang="en-US" sz="2000" b="1" dirty="0" smtClean="0">
                <a:solidFill>
                  <a:schemeClr val="accent2"/>
                </a:solidFill>
              </a:rPr>
              <a:t>200 of 2,000 schools</a:t>
            </a:r>
            <a:r>
              <a:rPr lang="en-US" altLang="en-US" sz="2000" dirty="0" smtClean="0">
                <a:solidFill>
                  <a:schemeClr val="accent2"/>
                </a:solidFill>
              </a:rPr>
              <a:t> served by IOUs have been tested so far</a:t>
            </a:r>
          </a:p>
          <a:p>
            <a:pPr eaLnBrk="1" hangingPunct="1">
              <a:spcBef>
                <a:spcPts val="0"/>
              </a:spcBef>
              <a:buClr>
                <a:schemeClr val="tx1"/>
              </a:buClr>
              <a:buNone/>
              <a:defRPr/>
            </a:pPr>
            <a:r>
              <a:rPr lang="en-US" altLang="en-US" sz="2000" dirty="0">
                <a:solidFill>
                  <a:schemeClr val="accent2"/>
                </a:solidFill>
              </a:rPr>
              <a:t>	 </a:t>
            </a:r>
            <a:r>
              <a:rPr lang="en-US" altLang="en-US" sz="2000" dirty="0" smtClean="0">
                <a:solidFill>
                  <a:schemeClr val="accent2"/>
                </a:solidFill>
              </a:rPr>
              <a:t>     Only </a:t>
            </a:r>
            <a:r>
              <a:rPr lang="en-US" altLang="en-US" sz="2000" b="1" dirty="0" smtClean="0">
                <a:solidFill>
                  <a:schemeClr val="accent2"/>
                </a:solidFill>
              </a:rPr>
              <a:t>4 schools</a:t>
            </a:r>
            <a:r>
              <a:rPr lang="en-US" altLang="en-US" sz="2000" dirty="0" smtClean="0">
                <a:solidFill>
                  <a:schemeClr val="accent2"/>
                </a:solidFill>
              </a:rPr>
              <a:t> detected lead over limit and were corrected</a:t>
            </a:r>
          </a:p>
        </p:txBody>
      </p:sp>
      <p:sp>
        <p:nvSpPr>
          <p:cNvPr id="4" name="Right Arrow 3"/>
          <p:cNvSpPr/>
          <p:nvPr/>
        </p:nvSpPr>
        <p:spPr>
          <a:xfrm>
            <a:off x="152400" y="6019800"/>
            <a:ext cx="533400" cy="452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2627856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990600"/>
          </a:xfrm>
        </p:spPr>
        <p:txBody>
          <a:bodyPr/>
          <a:lstStyle/>
          <a:p>
            <a:pPr>
              <a:defRPr/>
            </a:pPr>
            <a:r>
              <a:rPr lang="en-US" dirty="0" smtClean="0"/>
              <a:t>Thank You</a:t>
            </a:r>
            <a:endParaRPr lang="en-US" dirty="0"/>
          </a:p>
        </p:txBody>
      </p:sp>
      <p:sp>
        <p:nvSpPr>
          <p:cNvPr id="3" name="Content Placeholder 2"/>
          <p:cNvSpPr>
            <a:spLocks noGrp="1"/>
          </p:cNvSpPr>
          <p:nvPr>
            <p:ph idx="1"/>
          </p:nvPr>
        </p:nvSpPr>
        <p:spPr>
          <a:xfrm>
            <a:off x="457200" y="3810000"/>
            <a:ext cx="8229600" cy="1935163"/>
          </a:xfrm>
        </p:spPr>
        <p:txBody>
          <a:bodyPr/>
          <a:lstStyle/>
          <a:p>
            <a:pPr>
              <a:defRPr/>
            </a:pPr>
            <a:endParaRPr lang="en-US" sz="1600" dirty="0" smtClean="0"/>
          </a:p>
          <a:p>
            <a:pPr marL="0" indent="0" algn="ctr">
              <a:buFontTx/>
              <a:buNone/>
              <a:defRPr/>
            </a:pPr>
            <a:r>
              <a:rPr lang="en-US" sz="1600" dirty="0" smtClean="0"/>
              <a:t>Viet (Kevin) Truong</a:t>
            </a:r>
          </a:p>
          <a:p>
            <a:pPr marL="0" indent="0" algn="ctr">
              <a:buFontTx/>
              <a:buNone/>
              <a:defRPr/>
            </a:pPr>
            <a:r>
              <a:rPr lang="en-US" sz="1600" dirty="0" smtClean="0"/>
              <a:t>Utilities Engineer</a:t>
            </a:r>
          </a:p>
          <a:p>
            <a:pPr marL="0" indent="0" algn="ctr">
              <a:buFontTx/>
              <a:buNone/>
              <a:defRPr/>
            </a:pPr>
            <a:r>
              <a:rPr lang="en-US" sz="1600" dirty="0" smtClean="0"/>
              <a:t>CPUC – Water Division</a:t>
            </a:r>
          </a:p>
          <a:p>
            <a:pPr marL="0" indent="0" algn="ctr">
              <a:buFontTx/>
              <a:buNone/>
              <a:defRPr/>
            </a:pPr>
            <a:r>
              <a:rPr lang="en-US" sz="1600" dirty="0" smtClean="0"/>
              <a:t>(415) 703-1353</a:t>
            </a:r>
          </a:p>
          <a:p>
            <a:pPr marL="0" indent="0" algn="ctr">
              <a:buFontTx/>
              <a:buNone/>
              <a:defRPr/>
            </a:pPr>
            <a:r>
              <a:rPr lang="en-US" sz="1600" dirty="0" smtClean="0">
                <a:hlinkClick r:id="rId3"/>
              </a:rPr>
              <a:t>vt4@cpuc.ca.gov</a:t>
            </a:r>
            <a:endParaRPr lang="en-US" sz="1600" dirty="0" smtClean="0"/>
          </a:p>
          <a:p>
            <a:pPr>
              <a:defRPr/>
            </a:pPr>
            <a:endParaRPr 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3DADF49424734DB6BAE4E8EDF84CCB" ma:contentTypeVersion="3" ma:contentTypeDescription="Create a new document." ma:contentTypeScope="" ma:versionID="e0fb55e4f69ba0da36c7457f12b8a2b6">
  <xsd:schema xmlns:xsd="http://www.w3.org/2001/XMLSchema" xmlns:xs="http://www.w3.org/2001/XMLSchema" xmlns:p="http://schemas.microsoft.com/office/2006/metadata/properties" xmlns:ns2="d2749cae-3b09-4902-b2fe-48dfe8b9c04c" targetNamespace="http://schemas.microsoft.com/office/2006/metadata/properties" ma:root="true" ma:fieldsID="7b0245d4feb25dd516c242b23c92bb53" ns2:_="">
    <xsd:import namespace="d2749cae-3b09-4902-b2fe-48dfe8b9c04c"/>
    <xsd:element name="properties">
      <xsd:complexType>
        <xsd:sequence>
          <xsd:element name="documentManagement">
            <xsd:complexType>
              <xsd:all>
                <xsd:element ref="ns2:Category"/>
                <xsd:element ref="ns2:ReleaseDate" minOccurs="0"/>
                <xsd:element ref="ns2:Meeting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749cae-3b09-4902-b2fe-48dfe8b9c04c" elementFormDefault="qualified">
    <xsd:import namespace="http://schemas.microsoft.com/office/2006/documentManagement/types"/>
    <xsd:import namespace="http://schemas.microsoft.com/office/infopath/2007/PartnerControls"/>
    <xsd:element name="Category" ma:index="8" ma:displayName="Category" ma:default="PublicMeetings" ma:description="If selected Assessments, it will show in Liob Assessments webpage. Else select the relevant category. If unsure and part of Public Meeting, select PublicMeetings." ma:format="Dropdown" ma:internalName="Category">
      <xsd:simpleType>
        <xsd:restriction base="dms:Choice">
          <xsd:enumeration value="Assessments"/>
          <xsd:enumeration value="Agendas"/>
          <xsd:enumeration value="Archived"/>
          <xsd:enumeration value="BoardMeetings"/>
          <xsd:enumeration value="ConsultingProjects"/>
          <xsd:enumeration value="Decisions"/>
          <xsd:enumeration value="Minutes"/>
          <xsd:enumeration value="Notices"/>
          <xsd:enumeration value="PublicMeetings"/>
          <xsd:enumeration value="Reports"/>
        </xsd:restriction>
      </xsd:simpleType>
    </xsd:element>
    <xsd:element name="ReleaseDate" ma:index="9" nillable="true" ma:displayName="ReleaseDate" ma:default="[today]" ma:description="If unsure, use today's date. M/D/YYYY or select date from calendar." ma:format="DateOnly" ma:internalName="ReleaseDate">
      <xsd:simpleType>
        <xsd:restriction base="dms:DateTime"/>
      </xsd:simpleType>
    </xsd:element>
    <xsd:element name="MeetingDate" ma:index="10" ma:displayName="MeetingDate" ma:description="Enter the Meeting Date. M/D/YYYY or select date from calendar.  This will be used to associate your documents to the correct  individual Public Meeting webpage. Only documents with date value here will be linked. If your previous document doesn't has this date, please edit the file properties to enter this value." ma:format="DateOnly" ma:internalName="Meeting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d2749cae-3b09-4902-b2fe-48dfe8b9c04c">PublicMeetings</Category>
    <MeetingDate xmlns="d2749cae-3b09-4902-b2fe-48dfe8b9c04c">2017-09-27T07:00:00+00:00</MeetingDate>
    <ReleaseDate xmlns="d2749cae-3b09-4902-b2fe-48dfe8b9c04c">2017-09-26T07:00:00+00:00</ReleaseDate>
  </documentManagement>
</p:properties>
</file>

<file path=customXml/itemProps1.xml><?xml version="1.0" encoding="utf-8"?>
<ds:datastoreItem xmlns:ds="http://schemas.openxmlformats.org/officeDocument/2006/customXml" ds:itemID="{883A67A1-F30D-438F-A17E-EC3ACAFB4702}"/>
</file>

<file path=customXml/itemProps2.xml><?xml version="1.0" encoding="utf-8"?>
<ds:datastoreItem xmlns:ds="http://schemas.openxmlformats.org/officeDocument/2006/customXml" ds:itemID="{C8C677BF-C634-4B06-B482-82F603D5ABC4}"/>
</file>

<file path=customXml/itemProps3.xml><?xml version="1.0" encoding="utf-8"?>
<ds:datastoreItem xmlns:ds="http://schemas.openxmlformats.org/officeDocument/2006/customXml" ds:itemID="{EB7AB680-D7D7-4186-9B55-AE9959519EC7}"/>
</file>

<file path=docProps/app.xml><?xml version="1.0" encoding="utf-8"?>
<Properties xmlns="http://schemas.openxmlformats.org/officeDocument/2006/extended-properties" xmlns:vt="http://schemas.openxmlformats.org/officeDocument/2006/docPropsVTypes">
  <TotalTime>12152</TotalTime>
  <Words>305</Words>
  <Application>Microsoft Office PowerPoint</Application>
  <PresentationFormat>On-screen Show (4:3)</PresentationFormat>
  <Paragraphs>129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Topics</vt:lpstr>
      <vt:lpstr>PowerPoint Presentation</vt:lpstr>
      <vt:lpstr>PowerPoint Presentation</vt:lpstr>
      <vt:lpstr>PowerPoint Presentation</vt:lpstr>
      <vt:lpstr>Total Investor-Owned Water Utilities</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 4b. Water Utilities' Current Issues</dc:title>
  <dc:creator>Terrie Prosper</dc:creator>
  <cp:lastModifiedBy>Zaida Amaya</cp:lastModifiedBy>
  <cp:revision>495</cp:revision>
  <cp:lastPrinted>2017-03-11T01:06:53Z</cp:lastPrinted>
  <dcterms:created xsi:type="dcterms:W3CDTF">2008-01-28T17:28:34Z</dcterms:created>
  <dcterms:modified xsi:type="dcterms:W3CDTF">2017-09-26T15:13:52Z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0x010100FF3DADF49424734DB6BAE4E8EDF84CCB</vt:lpwstr>
  </property>
</Properties>
</file>