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8" r:id="rId4"/>
  </p:sldMasterIdLst>
  <p:notesMasterIdLst>
    <p:notesMasterId r:id="rId14"/>
  </p:notesMasterIdLst>
  <p:handoutMasterIdLst>
    <p:handoutMasterId r:id="rId15"/>
  </p:handoutMasterIdLst>
  <p:sldIdLst>
    <p:sldId id="256" r:id="rId5"/>
    <p:sldId id="372" r:id="rId6"/>
    <p:sldId id="306" r:id="rId7"/>
    <p:sldId id="300" r:id="rId8"/>
    <p:sldId id="368" r:id="rId9"/>
    <p:sldId id="288" r:id="rId10"/>
    <p:sldId id="371" r:id="rId11"/>
    <p:sldId id="302" r:id="rId12"/>
    <p:sldId id="304"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C5D4AF-2C04-4A4A-9DEE-138CC75B3486}">
          <p14:sldIdLst>
            <p14:sldId id="256"/>
            <p14:sldId id="372"/>
            <p14:sldId id="306"/>
            <p14:sldId id="300"/>
            <p14:sldId id="368"/>
            <p14:sldId id="288"/>
            <p14:sldId id="371"/>
            <p14:sldId id="302"/>
            <p14:sldId id="3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e Underwood" initials="NU" lastIdx="4" clrIdx="0">
    <p:extLst>
      <p:ext uri="{19B8F6BF-5375-455C-9EA6-DF929625EA0E}">
        <p15:presenceInfo xmlns:p15="http://schemas.microsoft.com/office/powerpoint/2012/main" userId="Nate Underwood" providerId="None"/>
      </p:ext>
    </p:extLst>
  </p:cmAuthor>
  <p:cmAuthor id="2" name="Michelle Thomas" initials="MT" lastIdx="1" clrIdx="1">
    <p:extLst>
      <p:ext uri="{19B8F6BF-5375-455C-9EA6-DF929625EA0E}">
        <p15:presenceInfo xmlns:p15="http://schemas.microsoft.com/office/powerpoint/2012/main" userId="S-1-5-21-2559334742-469970549-2024990295-131964" providerId="AD"/>
      </p:ext>
    </p:extLst>
  </p:cmAuthor>
  <p:cmAuthor id="3" name="Leah Tomlin" initials="LT" lastIdx="1" clrIdx="2">
    <p:extLst>
      <p:ext uri="{19B8F6BF-5375-455C-9EA6-DF929625EA0E}">
        <p15:presenceInfo xmlns:p15="http://schemas.microsoft.com/office/powerpoint/2012/main" userId="Leah Tom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300"/>
    <a:srgbClr val="567632"/>
    <a:srgbClr val="F3BD48"/>
    <a:srgbClr val="CCE66B"/>
    <a:srgbClr val="8CB7C7"/>
    <a:srgbClr val="7E76EA"/>
    <a:srgbClr val="A192B4"/>
    <a:srgbClr val="766E54"/>
    <a:srgbClr val="E58A9E"/>
    <a:srgbClr val="005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297357-2B36-4AC9-9B68-68DB24DDC5DC}" v="919" dt="2019-11-25T23:22:40.509"/>
    <p1510:client id="{E82B2DF6-929D-9574-F3E7-D641E44D892B}" v="30" dt="2019-11-26T16:47:29.812"/>
    <p1510:client id="{A725643A-96F2-4035-8A39-DD3792CA71C2}" v="133" dt="2019-11-25T23:25:06.965"/>
    <p1510:client id="{144CB405-A73A-4D63-AA0E-18CCB19F2273}" v="1" dt="2019-11-26T16:55:26.3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8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8316DA53-1709-4C56-92CC-DB371A7E4A29}" type="datetimeFigureOut">
              <a:rPr lang="en-US" smtClean="0"/>
              <a:t>11/26/2019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23D7CF7-336B-4571-894F-0B87BAD8D806}" type="slidenum">
              <a:rPr lang="en-US" smtClean="0"/>
              <a:t>‹#›</a:t>
            </a:fld>
            <a:endParaRPr lang="en-US"/>
          </a:p>
        </p:txBody>
      </p:sp>
    </p:spTree>
    <p:extLst>
      <p:ext uri="{BB962C8B-B14F-4D97-AF65-F5344CB8AC3E}">
        <p14:creationId xmlns:p14="http://schemas.microsoft.com/office/powerpoint/2010/main" val="45354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3" tIns="46657" rIns="93313" bIns="46657" rtlCol="0"/>
          <a:lstStyle>
            <a:lvl1pPr algn="l">
              <a:defRPr sz="1200"/>
            </a:lvl1pPr>
          </a:lstStyle>
          <a:p>
            <a:endParaRPr lang="en-US"/>
          </a:p>
        </p:txBody>
      </p:sp>
      <p:sp>
        <p:nvSpPr>
          <p:cNvPr id="3" name="Date Placeholder 2"/>
          <p:cNvSpPr>
            <a:spLocks noGrp="1"/>
          </p:cNvSpPr>
          <p:nvPr>
            <p:ph type="dt" idx="1"/>
          </p:nvPr>
        </p:nvSpPr>
        <p:spPr>
          <a:xfrm>
            <a:off x="3978133" y="0"/>
            <a:ext cx="3043343" cy="467072"/>
          </a:xfrm>
          <a:prstGeom prst="rect">
            <a:avLst/>
          </a:prstGeom>
        </p:spPr>
        <p:txBody>
          <a:bodyPr vert="horz" lIns="93313" tIns="46657" rIns="93313" bIns="46657" rtlCol="0"/>
          <a:lstStyle>
            <a:lvl1pPr algn="r">
              <a:defRPr sz="1200"/>
            </a:lvl1pPr>
          </a:lstStyle>
          <a:p>
            <a:fld id="{B0F191F9-8717-428C-945B-91A0BCD304DF}" type="datetimeFigureOut">
              <a:rPr lang="en-US" smtClean="0"/>
              <a:t>11/26/2019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3" tIns="46657" rIns="93313" bIns="46657"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3" tIns="46657" rIns="93313" bIns="4665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7071"/>
          </a:xfrm>
          <a:prstGeom prst="rect">
            <a:avLst/>
          </a:prstGeom>
        </p:spPr>
        <p:txBody>
          <a:bodyPr vert="horz" lIns="93313" tIns="46657" rIns="93313" bIns="46657" rtlCol="0" anchor="b"/>
          <a:lstStyle>
            <a:lvl1pPr algn="l">
              <a:defRPr sz="1200"/>
            </a:lvl1pPr>
          </a:lstStyle>
          <a:p>
            <a:endParaRPr lang="en-US"/>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3" tIns="46657" rIns="93313" bIns="46657" rtlCol="0" anchor="b"/>
          <a:lstStyle>
            <a:lvl1pPr algn="r">
              <a:defRPr sz="1200"/>
            </a:lvl1pPr>
          </a:lstStyle>
          <a:p>
            <a:fld id="{920C8EF3-0A66-43AA-9F5A-CD3BB4A2275F}" type="slidenum">
              <a:rPr lang="en-US" smtClean="0"/>
              <a:t>‹#›</a:t>
            </a:fld>
            <a:endParaRPr lang="en-US"/>
          </a:p>
        </p:txBody>
      </p:sp>
    </p:spTree>
    <p:extLst>
      <p:ext uri="{BB962C8B-B14F-4D97-AF65-F5344CB8AC3E}">
        <p14:creationId xmlns:p14="http://schemas.microsoft.com/office/powerpoint/2010/main" val="1488227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920C8EF3-0A66-43AA-9F5A-CD3BB4A2275F}" type="slidenum">
              <a:rPr lang="en-US" smtClean="0"/>
              <a:t>1</a:t>
            </a:fld>
            <a:endParaRPr lang="en-US"/>
          </a:p>
        </p:txBody>
      </p:sp>
    </p:spTree>
    <p:extLst>
      <p:ext uri="{BB962C8B-B14F-4D97-AF65-F5344CB8AC3E}">
        <p14:creationId xmlns:p14="http://schemas.microsoft.com/office/powerpoint/2010/main" val="1117985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C8EF3-0A66-43AA-9F5A-CD3BB4A227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1719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C8EF3-0A66-43AA-9F5A-CD3BB4A227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407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417300"/>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4173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9"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459153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9"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124476651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9"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3635981429"/>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17300"/>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9"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1260709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9"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287864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10"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412966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12" name="Footer Placeholder 4"/>
          <p:cNvSpPr>
            <a:spLocks noGrp="1"/>
          </p:cNvSpPr>
          <p:nvPr>
            <p:ph type="ftr" sz="quarter" idx="1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185912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8"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240683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7"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380022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10"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219642029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Slide Number Placeholder 5"/>
          <p:cNvSpPr>
            <a:spLocks noGrp="1"/>
          </p:cNvSpPr>
          <p:nvPr>
            <p:ph type="sldNum" sz="quarter" idx="12"/>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
        <p:nvSpPr>
          <p:cNvPr id="10"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Tree>
    <p:extLst>
      <p:ext uri="{BB962C8B-B14F-4D97-AF65-F5344CB8AC3E}">
        <p14:creationId xmlns:p14="http://schemas.microsoft.com/office/powerpoint/2010/main" val="226903280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6480702"/>
            <a:ext cx="12192000" cy="377301"/>
          </a:xfrm>
          <a:prstGeom prst="rect">
            <a:avLst/>
          </a:prstGeom>
          <a:solidFill>
            <a:srgbClr val="417300"/>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3"/>
          </p:nvPr>
        </p:nvSpPr>
        <p:spPr>
          <a:xfrm>
            <a:off x="8788400" y="6492875"/>
            <a:ext cx="3403600" cy="365125"/>
          </a:xfrm>
          <a:prstGeom prst="rect">
            <a:avLst/>
          </a:prstGeom>
        </p:spPr>
        <p:txBody>
          <a:bodyPr/>
          <a:lstStyle>
            <a:lvl1pPr>
              <a:defRPr sz="1600">
                <a:solidFill>
                  <a:schemeClr val="bg1"/>
                </a:solidFill>
              </a:defRPr>
            </a:lvl1pPr>
          </a:lstStyle>
          <a:p>
            <a:r>
              <a:rPr lang="en-US"/>
              <a:t>	Southern California Edison</a:t>
            </a:r>
          </a:p>
        </p:txBody>
      </p:sp>
      <p:sp>
        <p:nvSpPr>
          <p:cNvPr id="9" name="Slide Number Placeholder 5"/>
          <p:cNvSpPr>
            <a:spLocks noGrp="1"/>
          </p:cNvSpPr>
          <p:nvPr>
            <p:ph type="sldNum" sz="quarter" idx="4"/>
          </p:nvPr>
        </p:nvSpPr>
        <p:spPr>
          <a:xfrm>
            <a:off x="596900" y="6492874"/>
            <a:ext cx="757767" cy="365125"/>
          </a:xfrm>
          <a:prstGeom prst="rect">
            <a:avLst/>
          </a:prstGeom>
        </p:spPr>
        <p:txBody>
          <a:bodyPr/>
          <a:lstStyle>
            <a:lvl1pPr>
              <a:defRPr>
                <a:solidFill>
                  <a:schemeClr val="bg1"/>
                </a:solidFill>
              </a:defRPr>
            </a:lvl1pPr>
          </a:lstStyle>
          <a:p>
            <a:fld id="{186DC542-6CB9-419E-B49C-81182B59E367}" type="slidenum">
              <a:rPr lang="en-US" smtClean="0"/>
              <a:pPr/>
              <a:t>‹#›</a:t>
            </a:fld>
            <a:endParaRPr lang="en-US"/>
          </a:p>
        </p:txBody>
      </p:sp>
    </p:spTree>
    <p:extLst>
      <p:ext uri="{BB962C8B-B14F-4D97-AF65-F5344CB8AC3E}">
        <p14:creationId xmlns:p14="http://schemas.microsoft.com/office/powerpoint/2010/main" val="31854299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90000"/>
        </a:lnSpc>
        <a:spcBef>
          <a:spcPct val="0"/>
        </a:spcBef>
        <a:buNone/>
        <a:defRPr sz="4400" kern="1200">
          <a:solidFill>
            <a:srgbClr val="56763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holly.merrihew@sce.com" TargetMode="External"/><Relationship Id="rId3" Type="http://schemas.openxmlformats.org/officeDocument/2006/relationships/hyperlink" Target="mailto:paul.kubasek@sce.com" TargetMode="External"/><Relationship Id="rId7" Type="http://schemas.openxmlformats.org/officeDocument/2006/relationships/hyperlink" Target="mailto:elizabethb.gomez@sce.com" TargetMode="External"/><Relationship Id="rId2" Type="http://schemas.openxmlformats.org/officeDocument/2006/relationships/hyperlink" Target="mailto:eugene.ayuyao@sce.com" TargetMode="External"/><Relationship Id="rId1" Type="http://schemas.openxmlformats.org/officeDocument/2006/relationships/slideLayout" Target="../slideLayouts/slideLayout6.xml"/><Relationship Id="rId6" Type="http://schemas.openxmlformats.org/officeDocument/2006/relationships/hyperlink" Target="mailto:robert.a.carbajal@sce.com" TargetMode="External"/><Relationship Id="rId5" Type="http://schemas.openxmlformats.org/officeDocument/2006/relationships/hyperlink" Target="mailto:eric.yamashita@sce.com" TargetMode="External"/><Relationship Id="rId10" Type="http://schemas.openxmlformats.org/officeDocument/2006/relationships/hyperlink" Target="mailto:joni.key@sce.com" TargetMode="External"/><Relationship Id="rId4" Type="http://schemas.openxmlformats.org/officeDocument/2006/relationships/hyperlink" Target="mailto:michael.tomlin@sce.com" TargetMode="External"/><Relationship Id="rId9" Type="http://schemas.openxmlformats.org/officeDocument/2006/relationships/hyperlink" Target="mailto:godofredo.devera@sce.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3671" y="893372"/>
            <a:ext cx="1965832" cy="704519"/>
          </a:xfrm>
          <a:prstGeom prst="rect">
            <a:avLst/>
          </a:prstGeom>
        </p:spPr>
      </p:pic>
      <p:sp>
        <p:nvSpPr>
          <p:cNvPr id="8" name="Subtitle 7"/>
          <p:cNvSpPr>
            <a:spLocks noGrp="1"/>
          </p:cNvSpPr>
          <p:nvPr>
            <p:ph type="subTitle" idx="1"/>
          </p:nvPr>
        </p:nvSpPr>
        <p:spPr>
          <a:xfrm>
            <a:off x="1524000" y="3953020"/>
            <a:ext cx="9144000" cy="1655762"/>
          </a:xfrm>
        </p:spPr>
        <p:txBody>
          <a:bodyPr/>
          <a:lstStyle/>
          <a:p>
            <a:r>
              <a:rPr lang="en-US" dirty="0">
                <a:latin typeface="+mj-lt"/>
              </a:rPr>
              <a:t>LIOB Application Summary</a:t>
            </a:r>
          </a:p>
          <a:p>
            <a:r>
              <a:rPr lang="en-US" dirty="0">
                <a:latin typeface="+mj-lt"/>
              </a:rPr>
              <a:t>December 10, 2019   Hanford, CA</a:t>
            </a:r>
          </a:p>
        </p:txBody>
      </p:sp>
      <p:sp>
        <p:nvSpPr>
          <p:cNvPr id="5" name="Footer Placeholder 4"/>
          <p:cNvSpPr>
            <a:spLocks noGrp="1"/>
          </p:cNvSpPr>
          <p:nvPr>
            <p:ph type="ftr" sz="quarter" idx="3"/>
          </p:nvPr>
        </p:nvSpPr>
        <p:spPr/>
        <p:txBody>
          <a:bodyPr/>
          <a:lstStyle/>
          <a:p>
            <a:r>
              <a:rPr lang="en-US"/>
              <a:t>Southern California Edison</a:t>
            </a:r>
          </a:p>
        </p:txBody>
      </p:sp>
      <p:sp>
        <p:nvSpPr>
          <p:cNvPr id="7" name="Title 1"/>
          <p:cNvSpPr txBox="1">
            <a:spLocks/>
          </p:cNvSpPr>
          <p:nvPr/>
        </p:nvSpPr>
        <p:spPr>
          <a:xfrm>
            <a:off x="1524000" y="2163016"/>
            <a:ext cx="9144000" cy="1864043"/>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36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stStyle>
          <a:p>
            <a:pPr>
              <a:lnSpc>
                <a:spcPct val="100000"/>
              </a:lnSpc>
            </a:pPr>
            <a:endParaRPr lang="en-US" sz="2400" i="1">
              <a:solidFill>
                <a:srgbClr val="567632"/>
              </a:solidFill>
            </a:endParaRPr>
          </a:p>
          <a:p>
            <a:pPr>
              <a:lnSpc>
                <a:spcPct val="100000"/>
              </a:lnSpc>
            </a:pPr>
            <a:r>
              <a:rPr lang="en-US" sz="3200" b="1">
                <a:solidFill>
                  <a:srgbClr val="567632"/>
                </a:solidFill>
                <a:latin typeface="+mj-lt"/>
              </a:rPr>
              <a:t>Southern California Edison Company’s</a:t>
            </a:r>
            <a:br>
              <a:rPr lang="en-US" sz="3200" b="1">
                <a:solidFill>
                  <a:srgbClr val="567632"/>
                </a:solidFill>
                <a:latin typeface="+mj-lt"/>
              </a:rPr>
            </a:br>
            <a:r>
              <a:rPr lang="en-US" sz="3200" b="1">
                <a:solidFill>
                  <a:srgbClr val="567632"/>
                </a:solidFill>
                <a:latin typeface="+mj-lt"/>
              </a:rPr>
              <a:t>2021 Low Income Application</a:t>
            </a:r>
          </a:p>
        </p:txBody>
      </p:sp>
    </p:spTree>
    <p:extLst>
      <p:ext uri="{BB962C8B-B14F-4D97-AF65-F5344CB8AC3E}">
        <p14:creationId xmlns:p14="http://schemas.microsoft.com/office/powerpoint/2010/main" val="226711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893547-8725-488F-8928-59357C6E8DC2}"/>
              </a:ext>
            </a:extLst>
          </p:cNvPr>
          <p:cNvSpPr>
            <a:spLocks noGrp="1"/>
          </p:cNvSpPr>
          <p:nvPr>
            <p:ph idx="1"/>
          </p:nvPr>
        </p:nvSpPr>
        <p:spPr>
          <a:xfrm>
            <a:off x="838200" y="1417320"/>
            <a:ext cx="10515600" cy="4351338"/>
          </a:xfrm>
        </p:spPr>
        <p:txBody>
          <a:bodyPr>
            <a:normAutofit lnSpcReduction="10000"/>
          </a:bodyPr>
          <a:lstStyle/>
          <a:p>
            <a:pPr>
              <a:defRPr/>
            </a:pPr>
            <a:r>
              <a:rPr lang="en-US" sz="2400" b="1" dirty="0"/>
              <a:t>ESA Program</a:t>
            </a:r>
          </a:p>
          <a:p>
            <a:pPr lvl="1"/>
            <a:r>
              <a:rPr lang="en-US" sz="1800" dirty="0"/>
              <a:t>Budget - $485.6 million</a:t>
            </a:r>
          </a:p>
          <a:p>
            <a:pPr lvl="1"/>
            <a:r>
              <a:rPr lang="en-US" sz="1800" dirty="0"/>
              <a:t>Objective: Further the Commission’s objectives of offering ESA participants opportunities to reduce GHG emissions, improve energy efficiency, and generate deeper energy savings while meeting the ESA program’s health, comfort, and safety goals.</a:t>
            </a:r>
          </a:p>
          <a:p>
            <a:pPr marL="457200" lvl="1" indent="0">
              <a:buNone/>
            </a:pPr>
            <a:endParaRPr lang="en-US" sz="1600" b="1" dirty="0"/>
          </a:p>
          <a:p>
            <a:r>
              <a:rPr lang="en-US" sz="2400" b="1" dirty="0"/>
              <a:t>CARE/FERA Program</a:t>
            </a:r>
          </a:p>
          <a:p>
            <a:pPr lvl="1"/>
            <a:r>
              <a:rPr lang="en-US" sz="1800" dirty="0"/>
              <a:t>Budget - $63.4 million</a:t>
            </a:r>
          </a:p>
          <a:p>
            <a:pPr lvl="1"/>
            <a:r>
              <a:rPr lang="en-US" sz="1800" dirty="0"/>
              <a:t>Objective: Support the Commission’s objective of increasing participation in CARE to 90 percent and FERA to 50 percent of all eligible and willing customers. </a:t>
            </a:r>
          </a:p>
          <a:p>
            <a:pPr marL="457200" lvl="1" indent="0">
              <a:buNone/>
            </a:pPr>
            <a:endParaRPr lang="en-US" sz="1600" b="1" dirty="0"/>
          </a:p>
          <a:p>
            <a:r>
              <a:rPr lang="en-US" sz="2400" b="1" dirty="0"/>
              <a:t>WE&amp;T Program</a:t>
            </a:r>
          </a:p>
          <a:p>
            <a:pPr lvl="1"/>
            <a:r>
              <a:rPr lang="en-US" sz="1800" dirty="0"/>
              <a:t>Budget - $29.7 million</a:t>
            </a:r>
          </a:p>
          <a:p>
            <a:pPr lvl="1"/>
            <a:r>
              <a:rPr lang="en-US" sz="1800" dirty="0"/>
              <a:t>Objective: Create job opportunities in low-income communities and DACs.</a:t>
            </a:r>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3A5C61CB-2503-44F9-8216-4DF8AAB2E1B4}"/>
              </a:ext>
            </a:extLst>
          </p:cNvPr>
          <p:cNvSpPr>
            <a:spLocks noGrp="1"/>
          </p:cNvSpPr>
          <p:nvPr>
            <p:ph type="sldNum" sz="quarter" idx="12"/>
          </p:nvPr>
        </p:nvSpPr>
        <p:spPr/>
        <p:txBody>
          <a:bodyPr/>
          <a:lstStyle/>
          <a:p>
            <a:fld id="{186DC542-6CB9-419E-B49C-81182B59E367}" type="slidenum">
              <a:rPr lang="en-US" smtClean="0"/>
              <a:pPr/>
              <a:t>2</a:t>
            </a:fld>
            <a:endParaRPr lang="en-US"/>
          </a:p>
        </p:txBody>
      </p:sp>
      <p:sp>
        <p:nvSpPr>
          <p:cNvPr id="5" name="Footer Placeholder 4">
            <a:extLst>
              <a:ext uri="{FF2B5EF4-FFF2-40B4-BE49-F238E27FC236}">
                <a16:creationId xmlns:a16="http://schemas.microsoft.com/office/drawing/2014/main" id="{0C37EED9-B4B1-4EC8-A093-B3CEDF35AFCD}"/>
              </a:ext>
            </a:extLst>
          </p:cNvPr>
          <p:cNvSpPr>
            <a:spLocks noGrp="1"/>
          </p:cNvSpPr>
          <p:nvPr>
            <p:ph type="ftr" sz="quarter" idx="3"/>
          </p:nvPr>
        </p:nvSpPr>
        <p:spPr/>
        <p:txBody>
          <a:bodyPr/>
          <a:lstStyle/>
          <a:p>
            <a:r>
              <a:rPr lang="en-US"/>
              <a:t>	Southern California Edison</a:t>
            </a:r>
          </a:p>
        </p:txBody>
      </p:sp>
      <p:cxnSp>
        <p:nvCxnSpPr>
          <p:cNvPr id="6" name="Straight Connector 5">
            <a:extLst>
              <a:ext uri="{FF2B5EF4-FFF2-40B4-BE49-F238E27FC236}">
                <a16:creationId xmlns:a16="http://schemas.microsoft.com/office/drawing/2014/main" id="{973D8BC2-1641-43B1-BD20-DE35064249AA}"/>
              </a:ext>
            </a:extLst>
          </p:cNvPr>
          <p:cNvCxnSpPr/>
          <p:nvPr/>
        </p:nvCxnSpPr>
        <p:spPr>
          <a:xfrm>
            <a:off x="719956" y="1055703"/>
            <a:ext cx="10633844" cy="0"/>
          </a:xfrm>
          <a:prstGeom prst="line">
            <a:avLst/>
          </a:prstGeom>
          <a:ln w="12700">
            <a:solidFill>
              <a:srgbClr val="417300"/>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4F0B7F64-3379-42E3-BC2C-61DE89D90A62}"/>
              </a:ext>
            </a:extLst>
          </p:cNvPr>
          <p:cNvSpPr txBox="1">
            <a:spLocks/>
          </p:cNvSpPr>
          <p:nvPr/>
        </p:nvSpPr>
        <p:spPr>
          <a:xfrm>
            <a:off x="811954" y="104335"/>
            <a:ext cx="1098434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417300"/>
                </a:solidFill>
                <a:latin typeface="+mj-lt"/>
                <a:ea typeface="+mj-ea"/>
                <a:cs typeface="+mj-cs"/>
              </a:defRPr>
            </a:lvl1pPr>
          </a:lstStyle>
          <a:p>
            <a:r>
              <a:rPr lang="en-US" sz="2800" dirty="0"/>
              <a:t>Summary of SCE’s Requests</a:t>
            </a:r>
          </a:p>
        </p:txBody>
      </p:sp>
    </p:spTree>
    <p:extLst>
      <p:ext uri="{BB962C8B-B14F-4D97-AF65-F5344CB8AC3E}">
        <p14:creationId xmlns:p14="http://schemas.microsoft.com/office/powerpoint/2010/main" val="245194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11198" y="2758422"/>
            <a:ext cx="3573399" cy="3539430"/>
          </a:xfrm>
          <a:prstGeom prst="rect">
            <a:avLst/>
          </a:prstGeom>
          <a:solidFill>
            <a:schemeClr val="accent4">
              <a:lumMod val="40000"/>
              <a:lumOff val="60000"/>
            </a:schemeClr>
          </a:solidFill>
          <a:ln w="3175">
            <a:solidFill>
              <a:schemeClr val="tx1"/>
            </a:solidFill>
          </a:ln>
        </p:spPr>
        <p:txBody>
          <a:bodyPr wrap="square" rtlCol="0" anchor="t">
            <a:spAutoFit/>
          </a:bodyPr>
          <a:lstStyle/>
          <a:p>
            <a:pPr marL="171450" indent="-171450">
              <a:buFont typeface="Arial" panose="020B0604020202020204" pitchFamily="34" charset="0"/>
              <a:buChar char="•"/>
              <a:defRPr/>
            </a:pPr>
            <a:r>
              <a:rPr kumimoji="0" lang="en-US" sz="1600" b="0" i="0" u="none" strike="noStrike" kern="1200" cap="none" spc="0" normalizeH="0" baseline="0" noProof="0" dirty="0">
                <a:ln>
                  <a:noFill/>
                </a:ln>
                <a:effectLst/>
                <a:uLnTx/>
                <a:uFillTx/>
                <a:latin typeface="Calibri" panose="020F0502020204030204"/>
                <a:ea typeface="+mn-ea"/>
                <a:cs typeface="+mn-cs"/>
              </a:rPr>
              <a:t>Customers at or below 200% of FPL subject to budget limits</a:t>
            </a:r>
            <a:r>
              <a:rPr lang="en-US" sz="1600" dirty="0">
                <a:latin typeface="Calibri" panose="020F0502020204030204"/>
              </a:rPr>
              <a:t> </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indent="-171450">
              <a:buFont typeface="Arial" panose="020B0604020202020204" pitchFamily="34" charset="0"/>
              <a:buChar char="•"/>
              <a:defRPr/>
            </a:pPr>
            <a:r>
              <a:rPr kumimoji="0" lang="en-US" sz="1600" b="0" i="0" u="none" strike="noStrike" kern="1200" cap="none" spc="0" normalizeH="0" baseline="0" noProof="0" dirty="0">
                <a:ln>
                  <a:noFill/>
                </a:ln>
                <a:effectLst/>
                <a:uLnTx/>
                <a:uFillTx/>
                <a:latin typeface="Calibri" panose="020F0502020204030204"/>
                <a:ea typeface="+mn-ea"/>
                <a:cs typeface="+mn-cs"/>
              </a:rPr>
              <a:t>Prioritize Vulnerable and Hard to Reach Customers, and Disadvantaged Communities</a:t>
            </a:r>
            <a:r>
              <a:rPr lang="en-US" sz="1600" dirty="0">
                <a:latin typeface="Calibri" panose="020F0502020204030204"/>
              </a:rPr>
              <a:t> </a:t>
            </a:r>
            <a:endParaRPr lang="en-US" sz="1600" b="0" i="0" u="none" strike="noStrike" kern="1200" cap="none" spc="0" normalizeH="0" baseline="0" noProof="0" dirty="0">
              <a:ln>
                <a:noFill/>
              </a:ln>
              <a:effectLst/>
              <a:uLnTx/>
              <a:uFillTx/>
              <a:latin typeface="Calibri" panose="020F050202020403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Measures: LED, Smart Power Strip, Refrigerator, Smart Thermostats, HVAC Maintenance, Portable AC.</a:t>
            </a:r>
            <a:endParaRPr lang="en-US" sz="1600" b="0" i="0" u="none" strike="noStrike" kern="1200" cap="none" spc="0" normalizeH="0" baseline="0" noProof="0" dirty="0">
              <a:ln>
                <a:noFill/>
              </a:ln>
              <a:effectLst/>
              <a:uLnTx/>
              <a:uFillTx/>
              <a:latin typeface="Calibri" panose="020F050202020403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Customized education using Home Education Reports and Post-Installation follow-up</a:t>
            </a:r>
            <a:endParaRPr lang="en-US" sz="1600" b="0" i="0" u="none" strike="noStrike" kern="1200" cap="none" spc="0" normalizeH="0" baseline="0" noProof="0" dirty="0">
              <a:ln>
                <a:noFill/>
              </a:ln>
              <a:effectLst/>
              <a:uLnTx/>
              <a:uFillTx/>
              <a:latin typeface="Calibri" panose="020F050202020403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Coordinate and encourage enrollment with other DSM and Low Income offerings</a:t>
            </a:r>
            <a:endParaRPr lang="en-US" sz="1600" b="0" i="0" u="none" strike="noStrike" kern="1200" cap="none" spc="0" normalizeH="0" baseline="0" noProof="0" dirty="0">
              <a:ln>
                <a:noFill/>
              </a:ln>
              <a:effectLst/>
              <a:uLnTx/>
              <a:uFillTx/>
              <a:latin typeface="Calibri" panose="020F0502020204030204"/>
              <a:cs typeface="Calibri"/>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6DC542-6CB9-419E-B49C-81182B59E367}" type="slidenum">
              <a:rPr kumimoji="0"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panose="020F0502020204030204"/>
                <a:ea typeface="+mn-ea"/>
                <a:cs typeface="+mn-cs"/>
              </a:rPr>
              <a:t>Southern California Edison</a:t>
            </a:r>
          </a:p>
        </p:txBody>
      </p:sp>
      <p:sp>
        <p:nvSpPr>
          <p:cNvPr id="6" name="Pentagon 5"/>
          <p:cNvSpPr/>
          <p:nvPr/>
        </p:nvSpPr>
        <p:spPr>
          <a:xfrm>
            <a:off x="711199" y="1883981"/>
            <a:ext cx="3573399" cy="878665"/>
          </a:xfrm>
          <a:prstGeom prst="homePlate">
            <a:avLst>
              <a:gd name="adj" fmla="val 0"/>
            </a:avLst>
          </a:prstGeom>
          <a:solidFill>
            <a:srgbClr val="4173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TIER 1 (Standard ESA Package)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Single Family/Mobile Home</a:t>
            </a:r>
          </a:p>
        </p:txBody>
      </p:sp>
      <p:sp>
        <p:nvSpPr>
          <p:cNvPr id="7" name="Pentagon 6"/>
          <p:cNvSpPr/>
          <p:nvPr/>
        </p:nvSpPr>
        <p:spPr>
          <a:xfrm>
            <a:off x="4423955" y="1873453"/>
            <a:ext cx="3769068" cy="898351"/>
          </a:xfrm>
          <a:prstGeom prst="homePlate">
            <a:avLst>
              <a:gd name="adj" fmla="val 0"/>
            </a:avLst>
          </a:prstGeom>
          <a:solidFill>
            <a:srgbClr val="4173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TIER 2 (Enhanced ESA Package)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Single Family/Mobile Home</a:t>
            </a:r>
          </a:p>
        </p:txBody>
      </p:sp>
      <p:sp>
        <p:nvSpPr>
          <p:cNvPr id="8" name="Pentagon 7"/>
          <p:cNvSpPr/>
          <p:nvPr/>
        </p:nvSpPr>
        <p:spPr>
          <a:xfrm>
            <a:off x="8332380" y="1874873"/>
            <a:ext cx="3490165" cy="882970"/>
          </a:xfrm>
          <a:prstGeom prst="homePlate">
            <a:avLst>
              <a:gd name="adj" fmla="val 0"/>
            </a:avLst>
          </a:prstGeom>
          <a:solidFill>
            <a:srgbClr val="4173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a:ea typeface="+mn-ea"/>
                <a:cs typeface="+mn-cs"/>
              </a:rPr>
              <a:t>Transition Multifamily to a Third Party Designed and Implemented program              </a:t>
            </a:r>
          </a:p>
        </p:txBody>
      </p:sp>
      <p:sp>
        <p:nvSpPr>
          <p:cNvPr id="10" name="TextBox 9"/>
          <p:cNvSpPr txBox="1"/>
          <p:nvPr/>
        </p:nvSpPr>
        <p:spPr>
          <a:xfrm>
            <a:off x="4423955" y="2771801"/>
            <a:ext cx="3769068" cy="3539430"/>
          </a:xfrm>
          <a:prstGeom prst="rect">
            <a:avLst/>
          </a:prstGeom>
          <a:solidFill>
            <a:schemeClr val="accent4">
              <a:lumMod val="40000"/>
              <a:lumOff val="60000"/>
            </a:schemeClr>
          </a:solidFill>
          <a:ln w="3175">
            <a:solidFill>
              <a:schemeClr val="tx1"/>
            </a:solidFill>
          </a:ln>
        </p:spPr>
        <p:txBody>
          <a:bodyPr wrap="square" rtlCol="0" anchor="t">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High Usage Customers (300%+ Baseline one time in last 12 months)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Prioritize Vulnerable and Hard to Reach Customers, </a:t>
            </a:r>
            <a:r>
              <a:rPr kumimoji="0" lang="en-US" sz="1600" b="0" i="0" u="none" strike="noStrike" kern="1200" cap="none" spc="0" normalizeH="0" baseline="0" noProof="0" dirty="0">
                <a:ln>
                  <a:noFill/>
                </a:ln>
                <a:effectLst/>
                <a:uLnTx/>
                <a:uFillTx/>
                <a:latin typeface="Calibri" panose="020F0502020204030204"/>
              </a:rPr>
              <a:t>and Disadvantaged Communities</a:t>
            </a:r>
            <a:endParaRPr lang="en-US" sz="1600" b="0" i="0" u="none" strike="noStrike" kern="1200" cap="none" spc="0" normalizeH="0" baseline="0" noProof="0" dirty="0">
              <a:ln>
                <a:noFill/>
              </a:ln>
              <a:effectLst/>
              <a:uLnTx/>
              <a:uFillTx/>
              <a:latin typeface="Calibri" panose="020F050202020403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Use load disaggregation data</a:t>
            </a:r>
            <a:endParaRPr lang="en-US" sz="1600" b="0" i="0" u="none" strike="noStrike" kern="1200" cap="none" spc="0" normalizeH="0" baseline="0" noProof="0" dirty="0">
              <a:ln>
                <a:noFill/>
              </a:ln>
              <a:effectLst/>
              <a:uLnTx/>
              <a:uFillTx/>
              <a:latin typeface="Calibri" panose="020F050202020403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Measures: HP Central AC, HP Water Heating, Dishwashers, Pool Pumps, Attic insulation</a:t>
            </a:r>
            <a:endParaRPr lang="en-US" sz="1600" b="0" i="0" u="none" strike="noStrike" kern="1200" cap="none" spc="0" normalizeH="0" baseline="0" noProof="0" dirty="0">
              <a:ln>
                <a:noFill/>
              </a:ln>
              <a:effectLst/>
              <a:uLnTx/>
              <a:uFillTx/>
              <a:latin typeface="Calibri" panose="020F0502020204030204"/>
              <a:cs typeface="Calibri"/>
            </a:endParaRPr>
          </a:p>
          <a:p>
            <a:pPr marL="171450" indent="-171450">
              <a:buFont typeface="Arial" panose="020B0604020202020204" pitchFamily="34" charset="0"/>
              <a:buChar char="•"/>
              <a:defRPr/>
            </a:pPr>
            <a:r>
              <a:rPr kumimoji="0" lang="en-US" sz="1600" b="0" i="0" u="none" strike="noStrike" kern="1200" cap="none" spc="0" normalizeH="0" baseline="0" noProof="0" dirty="0">
                <a:ln>
                  <a:noFill/>
                </a:ln>
                <a:effectLst/>
                <a:uLnTx/>
                <a:uFillTx/>
                <a:latin typeface="Calibri" panose="020F0502020204030204"/>
                <a:ea typeface="+mn-ea"/>
                <a:cs typeface="+mn-cs"/>
              </a:rPr>
              <a:t>Customized education and engagement. Implement behavioral programs.</a:t>
            </a:r>
            <a:r>
              <a:rPr lang="en-US" sz="1600" dirty="0">
                <a:latin typeface="Calibri" panose="020F0502020204030204"/>
              </a:rPr>
              <a:t> </a:t>
            </a:r>
            <a:endParaRPr lang="en-US" sz="1600" b="0" i="0" u="none" strike="noStrike" kern="1200" cap="none" spc="0" normalizeH="0" baseline="0" noProof="0" dirty="0">
              <a:ln>
                <a:noFill/>
              </a:ln>
              <a:effectLst/>
              <a:uLnTx/>
              <a:uFillTx/>
              <a:latin typeface="Calibri" panose="020F0502020204030204"/>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Calibri" panose="020F0502020204030204"/>
                <a:ea typeface="+mn-ea"/>
                <a:cs typeface="+mn-cs"/>
              </a:rPr>
              <a:t>Coordinate and encourage enrollment with other DSM and Low Income offerings</a:t>
            </a:r>
            <a:endParaRPr lang="en-US" sz="1600" b="0" i="0" u="none" strike="noStrike" kern="1200" cap="none" spc="0" normalizeH="0" baseline="0" noProof="0" dirty="0">
              <a:ln>
                <a:noFill/>
              </a:ln>
              <a:effectLst/>
              <a:uLnTx/>
              <a:uFillTx/>
              <a:latin typeface="Calibri" panose="020F0502020204030204"/>
              <a:cs typeface="Calibri"/>
            </a:endParaRPr>
          </a:p>
        </p:txBody>
      </p:sp>
      <p:sp>
        <p:nvSpPr>
          <p:cNvPr id="11" name="TextBox 10"/>
          <p:cNvSpPr txBox="1"/>
          <p:nvPr/>
        </p:nvSpPr>
        <p:spPr>
          <a:xfrm>
            <a:off x="8332380" y="2757843"/>
            <a:ext cx="3490165" cy="3539430"/>
          </a:xfrm>
          <a:prstGeom prst="rect">
            <a:avLst/>
          </a:prstGeom>
          <a:solidFill>
            <a:schemeClr val="accent4">
              <a:lumMod val="40000"/>
              <a:lumOff val="60000"/>
            </a:schemeClr>
          </a:solidFill>
          <a:ln w="3175">
            <a:solidFill>
              <a:schemeClr val="tx2"/>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Multifamily Whole Building Energy Efficiency program will include:</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In-dwelling units for Deed and Non-Deed Restricted Properties</a:t>
            </a:r>
          </a:p>
          <a:p>
            <a:pPr marL="628650" marR="0" lvl="1"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Common Area Measures Limited to Deed Restricted Properties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Outsource all activities with the exception of Single Point of Contact (SPOC)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Encourage third-party to ensure multifamily program leverage other DSM and Low Income offerings                              </a:t>
            </a:r>
          </a:p>
        </p:txBody>
      </p:sp>
      <p:sp>
        <p:nvSpPr>
          <p:cNvPr id="12" name="Pentagon 11"/>
          <p:cNvSpPr/>
          <p:nvPr/>
        </p:nvSpPr>
        <p:spPr>
          <a:xfrm>
            <a:off x="711198" y="1206867"/>
            <a:ext cx="7481824" cy="672535"/>
          </a:xfrm>
          <a:prstGeom prst="homePlate">
            <a:avLst>
              <a:gd name="adj" fmla="val 0"/>
            </a:avLst>
          </a:prstGeom>
          <a:solidFill>
            <a:srgbClr val="FFC0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SCE Administration of Existing Measures &amp; Services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For Single Family &amp; Mobile Homes </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Pentagon 14"/>
          <p:cNvSpPr/>
          <p:nvPr/>
        </p:nvSpPr>
        <p:spPr>
          <a:xfrm>
            <a:off x="8332380" y="1205490"/>
            <a:ext cx="3490166" cy="678491"/>
          </a:xfrm>
          <a:prstGeom prst="homePlate">
            <a:avLst>
              <a:gd name="adj" fmla="val 0"/>
            </a:avLst>
          </a:prstGeom>
          <a:solidFill>
            <a:srgbClr val="FFC000"/>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Multifamily Segment</a:t>
            </a:r>
          </a:p>
        </p:txBody>
      </p:sp>
      <p:cxnSp>
        <p:nvCxnSpPr>
          <p:cNvPr id="16" name="Straight Connector 15">
            <a:extLst>
              <a:ext uri="{FF2B5EF4-FFF2-40B4-BE49-F238E27FC236}">
                <a16:creationId xmlns:a16="http://schemas.microsoft.com/office/drawing/2014/main" id="{99B05A4C-3327-4ABB-A6AE-E56C67B5D170}"/>
              </a:ext>
            </a:extLst>
          </p:cNvPr>
          <p:cNvCxnSpPr/>
          <p:nvPr/>
        </p:nvCxnSpPr>
        <p:spPr>
          <a:xfrm>
            <a:off x="719956" y="1055703"/>
            <a:ext cx="10633844" cy="0"/>
          </a:xfrm>
          <a:prstGeom prst="line">
            <a:avLst/>
          </a:prstGeom>
          <a:ln w="12700">
            <a:solidFill>
              <a:srgbClr val="417300"/>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711A9621-44E1-4427-BC00-EA790E18C211}"/>
              </a:ext>
            </a:extLst>
          </p:cNvPr>
          <p:cNvSpPr txBox="1">
            <a:spLocks/>
          </p:cNvSpPr>
          <p:nvPr/>
        </p:nvSpPr>
        <p:spPr>
          <a:xfrm>
            <a:off x="811954" y="104335"/>
            <a:ext cx="1098434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417300"/>
                </a:solidFill>
                <a:latin typeface="+mj-lt"/>
                <a:ea typeface="+mj-ea"/>
                <a:cs typeface="+mj-cs"/>
              </a:defRPr>
            </a:lvl1pPr>
          </a:lstStyle>
          <a:p>
            <a:r>
              <a:rPr lang="en-US" sz="2800" dirty="0"/>
              <a:t>ESAP Program Structure to Achieve Deeper Energy Savings (2021-2026)</a:t>
            </a:r>
          </a:p>
        </p:txBody>
      </p:sp>
    </p:spTree>
    <p:extLst>
      <p:ext uri="{BB962C8B-B14F-4D97-AF65-F5344CB8AC3E}">
        <p14:creationId xmlns:p14="http://schemas.microsoft.com/office/powerpoint/2010/main" val="280474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523930" y="4727048"/>
            <a:ext cx="2246077" cy="1235129"/>
          </a:xfrm>
          <a:prstGeom prst="rect">
            <a:avLst/>
          </a:prstGeom>
          <a:solidFill>
            <a:srgbClr val="92D050"/>
          </a:solidFill>
          <a:ln w="3175">
            <a:solidFill>
              <a:schemeClr val="bg1">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200"/>
              <a:t>                          </a:t>
            </a:r>
          </a:p>
          <a:p>
            <a:endParaRPr lang="en-US" sz="1200"/>
          </a:p>
          <a:p>
            <a:endParaRPr lang="en-US" sz="1200"/>
          </a:p>
          <a:p>
            <a:r>
              <a:rPr lang="en-US" sz="1400" b="1">
                <a:latin typeface="+mj-lt"/>
              </a:rPr>
              <a:t>Negotiations &amp; Contracting</a:t>
            </a:r>
          </a:p>
          <a:p>
            <a:r>
              <a:rPr lang="en-US" sz="1400" b="1">
                <a:latin typeface="+mj-lt"/>
              </a:rPr>
              <a:t>Est. 2+ Months</a:t>
            </a:r>
          </a:p>
          <a:p>
            <a:pPr marL="171450" indent="-171450">
              <a:buFont typeface="Arial" panose="020B0604020202020204" pitchFamily="34" charset="0"/>
              <a:buChar char="•"/>
            </a:pPr>
            <a:r>
              <a:rPr lang="en-US" sz="1400"/>
              <a:t>Pricing Review</a:t>
            </a:r>
          </a:p>
          <a:p>
            <a:pPr marL="171450" indent="-171450">
              <a:buFont typeface="Arial" panose="020B0604020202020204" pitchFamily="34" charset="0"/>
              <a:buChar char="•"/>
            </a:pPr>
            <a:r>
              <a:rPr lang="en-US" sz="1400"/>
              <a:t>Finalize Contracts  </a:t>
            </a:r>
          </a:p>
          <a:p>
            <a:endParaRPr lang="en-US" sz="1200"/>
          </a:p>
          <a:p>
            <a:pPr marL="171450" indent="-171450">
              <a:buFont typeface="Arial" panose="020B0604020202020204" pitchFamily="34" charset="0"/>
              <a:buChar char="•"/>
            </a:pPr>
            <a:endParaRPr lang="en-US" sz="1200"/>
          </a:p>
          <a:p>
            <a:endParaRPr lang="en-US" sz="1200"/>
          </a:p>
        </p:txBody>
      </p:sp>
      <p:sp>
        <p:nvSpPr>
          <p:cNvPr id="2" name="Title 1"/>
          <p:cNvSpPr>
            <a:spLocks noGrp="1"/>
          </p:cNvSpPr>
          <p:nvPr>
            <p:ph type="title"/>
          </p:nvPr>
        </p:nvSpPr>
        <p:spPr>
          <a:xfrm>
            <a:off x="811954" y="104335"/>
            <a:ext cx="10984346" cy="1325563"/>
          </a:xfrm>
        </p:spPr>
        <p:txBody>
          <a:bodyPr>
            <a:noAutofit/>
          </a:bodyPr>
          <a:lstStyle/>
          <a:p>
            <a:r>
              <a:rPr lang="en-US" sz="2800" dirty="0"/>
              <a:t>ESAP Transition Strategy</a:t>
            </a:r>
          </a:p>
        </p:txBody>
      </p:sp>
      <p:sp>
        <p:nvSpPr>
          <p:cNvPr id="5" name="Slide Number Placeholder 4"/>
          <p:cNvSpPr>
            <a:spLocks noGrp="1"/>
          </p:cNvSpPr>
          <p:nvPr>
            <p:ph type="sldNum" sz="quarter" idx="12"/>
          </p:nvPr>
        </p:nvSpPr>
        <p:spPr/>
        <p:txBody>
          <a:bodyPr/>
          <a:lstStyle/>
          <a:p>
            <a:fld id="{186DC542-6CB9-419E-B49C-81182B59E367}" type="slidenum">
              <a:rPr lang="en-US" smtClean="0"/>
              <a:t>4</a:t>
            </a:fld>
            <a:endParaRPr lang="en-US"/>
          </a:p>
        </p:txBody>
      </p:sp>
      <p:sp>
        <p:nvSpPr>
          <p:cNvPr id="4" name="Footer Placeholder 3"/>
          <p:cNvSpPr>
            <a:spLocks noGrp="1"/>
          </p:cNvSpPr>
          <p:nvPr>
            <p:ph type="ftr" sz="quarter" idx="3"/>
          </p:nvPr>
        </p:nvSpPr>
        <p:spPr/>
        <p:txBody>
          <a:bodyPr/>
          <a:lstStyle/>
          <a:p>
            <a:r>
              <a:rPr lang="en-US"/>
              <a:t>Southern California Edison</a:t>
            </a:r>
          </a:p>
        </p:txBody>
      </p:sp>
      <p:cxnSp>
        <p:nvCxnSpPr>
          <p:cNvPr id="13" name="Straight Connector 12"/>
          <p:cNvCxnSpPr/>
          <p:nvPr/>
        </p:nvCxnSpPr>
        <p:spPr>
          <a:xfrm>
            <a:off x="719956" y="1055703"/>
            <a:ext cx="10633844" cy="0"/>
          </a:xfrm>
          <a:prstGeom prst="line">
            <a:avLst/>
          </a:prstGeom>
          <a:ln w="12700">
            <a:solidFill>
              <a:srgbClr val="417300"/>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051224" y="1463105"/>
            <a:ext cx="1191491" cy="307777"/>
          </a:xfrm>
          <a:prstGeom prst="rect">
            <a:avLst/>
          </a:prstGeom>
          <a:noFill/>
        </p:spPr>
        <p:txBody>
          <a:bodyPr wrap="square" rtlCol="0">
            <a:spAutoFit/>
          </a:bodyPr>
          <a:lstStyle/>
          <a:p>
            <a:pPr algn="ctr"/>
            <a:r>
              <a:rPr lang="en-US" sz="1400" b="1"/>
              <a:t>YEAR 1</a:t>
            </a:r>
          </a:p>
        </p:txBody>
      </p:sp>
      <p:sp>
        <p:nvSpPr>
          <p:cNvPr id="21" name="TextBox 20"/>
          <p:cNvSpPr txBox="1"/>
          <p:nvPr/>
        </p:nvSpPr>
        <p:spPr>
          <a:xfrm>
            <a:off x="3047387" y="1463105"/>
            <a:ext cx="1191491" cy="307777"/>
          </a:xfrm>
          <a:prstGeom prst="rect">
            <a:avLst/>
          </a:prstGeom>
          <a:noFill/>
        </p:spPr>
        <p:txBody>
          <a:bodyPr wrap="square" rtlCol="0">
            <a:spAutoFit/>
          </a:bodyPr>
          <a:lstStyle/>
          <a:p>
            <a:pPr algn="ctr"/>
            <a:r>
              <a:rPr lang="en-US" sz="1400" b="1"/>
              <a:t>YEAR 2</a:t>
            </a:r>
          </a:p>
        </p:txBody>
      </p:sp>
      <p:sp>
        <p:nvSpPr>
          <p:cNvPr id="22" name="TextBox 21"/>
          <p:cNvSpPr txBox="1"/>
          <p:nvPr/>
        </p:nvSpPr>
        <p:spPr>
          <a:xfrm>
            <a:off x="4873877" y="1463105"/>
            <a:ext cx="1191491" cy="307777"/>
          </a:xfrm>
          <a:prstGeom prst="rect">
            <a:avLst/>
          </a:prstGeom>
          <a:noFill/>
        </p:spPr>
        <p:txBody>
          <a:bodyPr wrap="square" rtlCol="0">
            <a:spAutoFit/>
          </a:bodyPr>
          <a:lstStyle/>
          <a:p>
            <a:pPr algn="ctr"/>
            <a:r>
              <a:rPr lang="en-US" sz="1400" b="1"/>
              <a:t>YEAR 3</a:t>
            </a:r>
          </a:p>
        </p:txBody>
      </p:sp>
      <p:sp>
        <p:nvSpPr>
          <p:cNvPr id="23" name="TextBox 22"/>
          <p:cNvSpPr txBox="1"/>
          <p:nvPr/>
        </p:nvSpPr>
        <p:spPr>
          <a:xfrm>
            <a:off x="6602216" y="1463105"/>
            <a:ext cx="1191491" cy="307777"/>
          </a:xfrm>
          <a:prstGeom prst="rect">
            <a:avLst/>
          </a:prstGeom>
          <a:noFill/>
        </p:spPr>
        <p:txBody>
          <a:bodyPr wrap="square" rtlCol="0">
            <a:spAutoFit/>
          </a:bodyPr>
          <a:lstStyle/>
          <a:p>
            <a:pPr algn="ctr"/>
            <a:r>
              <a:rPr lang="en-US" sz="1400" b="1"/>
              <a:t>YEAR 4</a:t>
            </a:r>
          </a:p>
        </p:txBody>
      </p:sp>
      <p:sp>
        <p:nvSpPr>
          <p:cNvPr id="24" name="TextBox 23"/>
          <p:cNvSpPr txBox="1"/>
          <p:nvPr/>
        </p:nvSpPr>
        <p:spPr>
          <a:xfrm>
            <a:off x="8330555" y="1463105"/>
            <a:ext cx="1191491" cy="307777"/>
          </a:xfrm>
          <a:prstGeom prst="rect">
            <a:avLst/>
          </a:prstGeom>
          <a:noFill/>
        </p:spPr>
        <p:txBody>
          <a:bodyPr wrap="square" rtlCol="0">
            <a:spAutoFit/>
          </a:bodyPr>
          <a:lstStyle/>
          <a:p>
            <a:pPr algn="ctr"/>
            <a:r>
              <a:rPr lang="en-US" sz="1400" b="1"/>
              <a:t>YEAR 5</a:t>
            </a:r>
          </a:p>
        </p:txBody>
      </p:sp>
      <p:sp>
        <p:nvSpPr>
          <p:cNvPr id="30" name="Rectangle 29"/>
          <p:cNvSpPr/>
          <p:nvPr/>
        </p:nvSpPr>
        <p:spPr>
          <a:xfrm>
            <a:off x="523930" y="1904105"/>
            <a:ext cx="2246077" cy="2743531"/>
          </a:xfrm>
          <a:prstGeom prst="rect">
            <a:avLst/>
          </a:prstGeom>
          <a:solidFill>
            <a:srgbClr val="92D050"/>
          </a:solidFill>
          <a:ln w="3175">
            <a:solidFill>
              <a:schemeClr val="bg1">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endParaRPr lang="en-US" sz="1200" dirty="0"/>
          </a:p>
          <a:p>
            <a:endParaRPr lang="en-US" sz="1200" dirty="0"/>
          </a:p>
          <a:p>
            <a:endParaRPr lang="en-US" sz="1200" dirty="0"/>
          </a:p>
          <a:p>
            <a:endParaRPr lang="en-US" sz="1200" dirty="0"/>
          </a:p>
          <a:p>
            <a:endParaRPr lang="en-US" sz="1400" dirty="0">
              <a:latin typeface="+mj-lt"/>
            </a:endParaRPr>
          </a:p>
          <a:p>
            <a:r>
              <a:rPr lang="en-US" sz="1400" b="1" dirty="0">
                <a:latin typeface="+mj-lt"/>
              </a:rPr>
              <a:t>Continue to operate current ESA program until new contracts are awarded.</a:t>
            </a:r>
          </a:p>
          <a:p>
            <a:endParaRPr lang="en-US" sz="1400" b="1" dirty="0">
              <a:latin typeface="+mj-lt"/>
            </a:endParaRPr>
          </a:p>
          <a:p>
            <a:r>
              <a:rPr lang="en-US" sz="1400" b="1" dirty="0">
                <a:latin typeface="+mj-lt"/>
              </a:rPr>
              <a:t>RFP Stage</a:t>
            </a:r>
          </a:p>
          <a:p>
            <a:r>
              <a:rPr lang="en-US" sz="1400" b="1" dirty="0">
                <a:latin typeface="+mj-lt"/>
              </a:rPr>
              <a:t>Est. 7-9 Months</a:t>
            </a:r>
          </a:p>
          <a:p>
            <a:pPr marL="171450" indent="-171450">
              <a:buFont typeface="Arial" panose="020B0604020202020204" pitchFamily="34" charset="0"/>
              <a:buChar char="•"/>
            </a:pPr>
            <a:r>
              <a:rPr lang="en-US" sz="1400" dirty="0">
                <a:latin typeface="+mj-lt"/>
              </a:rPr>
              <a:t>RFP Release</a:t>
            </a:r>
          </a:p>
          <a:p>
            <a:pPr marL="171450" indent="-171450">
              <a:buFont typeface="Arial" panose="020B0604020202020204" pitchFamily="34" charset="0"/>
              <a:buChar char="•"/>
            </a:pPr>
            <a:r>
              <a:rPr lang="en-US" sz="1400" dirty="0">
                <a:latin typeface="+mj-lt"/>
              </a:rPr>
              <a:t>Bidder’s Conference</a:t>
            </a:r>
          </a:p>
          <a:p>
            <a:pPr marL="171450" indent="-171450">
              <a:buFont typeface="Arial" panose="020B0604020202020204" pitchFamily="34" charset="0"/>
              <a:buChar char="•"/>
            </a:pPr>
            <a:r>
              <a:rPr lang="en-US" sz="1400" dirty="0">
                <a:latin typeface="+mj-lt"/>
              </a:rPr>
              <a:t>Proposals Due</a:t>
            </a:r>
          </a:p>
          <a:p>
            <a:pPr marL="171450" indent="-171450">
              <a:buFont typeface="Arial" panose="020B0604020202020204" pitchFamily="34" charset="0"/>
              <a:buChar char="•"/>
            </a:pPr>
            <a:r>
              <a:rPr lang="en-US" sz="1400" dirty="0">
                <a:latin typeface="+mj-lt"/>
              </a:rPr>
              <a:t>Evaluation &amp; Proposal Selection</a:t>
            </a:r>
          </a:p>
          <a:p>
            <a:pPr marL="171450" indent="-171450">
              <a:buFont typeface="Arial" panose="020B0604020202020204" pitchFamily="34" charset="0"/>
              <a:buChar char="•"/>
            </a:pPr>
            <a:r>
              <a:rPr lang="en-US" sz="1400" dirty="0">
                <a:latin typeface="+mj-lt"/>
              </a:rPr>
              <a:t>Bidder Notification</a:t>
            </a:r>
          </a:p>
          <a:p>
            <a:pPr marL="171450" indent="-171450">
              <a:buFont typeface="Arial" panose="020B0604020202020204" pitchFamily="34" charset="0"/>
              <a:buChar char="•"/>
            </a:pPr>
            <a:endParaRPr lang="en-US" sz="1200" dirty="0"/>
          </a:p>
          <a:p>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pPr marL="171450" indent="-171450">
              <a:buFont typeface="Arial" panose="020B0604020202020204" pitchFamily="34" charset="0"/>
              <a:buChar char="•"/>
            </a:pPr>
            <a:endParaRPr lang="en-US" sz="1200" dirty="0"/>
          </a:p>
          <a:p>
            <a:endParaRPr lang="en-US" sz="1200" dirty="0"/>
          </a:p>
        </p:txBody>
      </p:sp>
      <p:sp>
        <p:nvSpPr>
          <p:cNvPr id="34" name="Rectangle 33"/>
          <p:cNvSpPr/>
          <p:nvPr/>
        </p:nvSpPr>
        <p:spPr>
          <a:xfrm>
            <a:off x="2899783" y="1904105"/>
            <a:ext cx="1649971" cy="2742694"/>
          </a:xfrm>
          <a:prstGeom prst="rect">
            <a:avLst/>
          </a:prstGeom>
          <a:solidFill>
            <a:srgbClr val="417300"/>
          </a:solidFill>
          <a:ln w="3175">
            <a:solidFill>
              <a:schemeClr val="bg1">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00" b="1">
              <a:latin typeface="+mj-lt"/>
            </a:endParaRPr>
          </a:p>
          <a:p>
            <a:pPr algn="ctr"/>
            <a:endParaRPr lang="en-US" sz="1400" b="1">
              <a:latin typeface="+mj-lt"/>
            </a:endParaRPr>
          </a:p>
          <a:p>
            <a:pPr algn="ctr"/>
            <a:endParaRPr lang="en-US" sz="1400" b="1">
              <a:latin typeface="+mj-lt"/>
            </a:endParaRPr>
          </a:p>
          <a:p>
            <a:pPr algn="ctr"/>
            <a:endParaRPr lang="en-US" sz="1400" b="1">
              <a:latin typeface="+mj-lt"/>
            </a:endParaRPr>
          </a:p>
          <a:p>
            <a:pPr algn="ctr"/>
            <a:endParaRPr lang="en-US" sz="1400" b="1">
              <a:latin typeface="+mj-lt"/>
            </a:endParaRPr>
          </a:p>
          <a:p>
            <a:pPr algn="ctr"/>
            <a:endParaRPr lang="en-US" sz="1400" b="1">
              <a:latin typeface="+mj-lt"/>
            </a:endParaRPr>
          </a:p>
          <a:p>
            <a:pPr algn="ctr"/>
            <a:r>
              <a:rPr lang="en-US" sz="1400" b="1">
                <a:latin typeface="+mj-lt"/>
              </a:rPr>
              <a:t>Close Out Previous Cycle Contracts</a:t>
            </a:r>
          </a:p>
          <a:p>
            <a:pPr algn="ctr"/>
            <a:r>
              <a:rPr lang="en-US" sz="1400" b="1">
                <a:latin typeface="+mj-lt"/>
              </a:rPr>
              <a:t>---------</a:t>
            </a:r>
          </a:p>
          <a:p>
            <a:pPr algn="ctr"/>
            <a:r>
              <a:rPr lang="en-US" sz="1400" b="1">
                <a:latin typeface="+mj-lt"/>
              </a:rPr>
              <a:t>Launch New Program under New Contracts</a:t>
            </a:r>
          </a:p>
          <a:p>
            <a:pPr algn="ctr"/>
            <a:r>
              <a:rPr lang="en-US" sz="1400" b="1">
                <a:latin typeface="+mj-lt"/>
              </a:rPr>
              <a:t>---------</a:t>
            </a:r>
          </a:p>
          <a:p>
            <a:pPr algn="ctr"/>
            <a:r>
              <a:rPr lang="en-US" sz="1400" b="1">
                <a:latin typeface="+mj-lt"/>
              </a:rPr>
              <a:t>System Deployment</a:t>
            </a:r>
          </a:p>
          <a:p>
            <a:pPr algn="ctr"/>
            <a:r>
              <a:rPr lang="en-US" sz="1400" b="1">
                <a:latin typeface="+mj-lt"/>
              </a:rPr>
              <a:t> </a:t>
            </a:r>
          </a:p>
          <a:p>
            <a:pPr algn="ctr"/>
            <a:r>
              <a:rPr lang="en-US" sz="1400" b="1">
                <a:latin typeface="+mj-lt"/>
              </a:rPr>
              <a:t>   </a:t>
            </a:r>
          </a:p>
          <a:p>
            <a:pPr algn="ctr"/>
            <a:endParaRPr lang="en-US" sz="1400" b="1">
              <a:latin typeface="+mj-lt"/>
            </a:endParaRPr>
          </a:p>
          <a:p>
            <a:pPr algn="ctr"/>
            <a:endParaRPr lang="en-US" sz="1400" b="1">
              <a:latin typeface="+mj-lt"/>
            </a:endParaRPr>
          </a:p>
          <a:p>
            <a:pPr algn="ctr"/>
            <a:endParaRPr lang="en-US" sz="1400" b="1">
              <a:latin typeface="+mj-lt"/>
            </a:endParaRPr>
          </a:p>
          <a:p>
            <a:pPr algn="ctr"/>
            <a:endParaRPr lang="en-US" sz="1400" b="1">
              <a:latin typeface="+mj-lt"/>
            </a:endParaRPr>
          </a:p>
        </p:txBody>
      </p:sp>
      <p:sp>
        <p:nvSpPr>
          <p:cNvPr id="36" name="Rectangle 35"/>
          <p:cNvSpPr/>
          <p:nvPr/>
        </p:nvSpPr>
        <p:spPr>
          <a:xfrm>
            <a:off x="4677201" y="1904105"/>
            <a:ext cx="6573185" cy="4058072"/>
          </a:xfrm>
          <a:prstGeom prst="rect">
            <a:avLst/>
          </a:prstGeom>
          <a:solidFill>
            <a:schemeClr val="accent4"/>
          </a:solidFill>
          <a:ln w="3175">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b="1">
                <a:latin typeface="+mj-lt"/>
              </a:rPr>
              <a:t>PROGRAM</a:t>
            </a:r>
          </a:p>
          <a:p>
            <a:pPr algn="ctr"/>
            <a:r>
              <a:rPr lang="en-US" b="1">
                <a:latin typeface="+mj-lt"/>
              </a:rPr>
              <a:t>IMPLEMENTATION</a:t>
            </a:r>
          </a:p>
          <a:p>
            <a:pPr algn="ctr"/>
            <a:r>
              <a:rPr lang="en-US" b="1">
                <a:latin typeface="+mj-lt"/>
              </a:rPr>
              <a:t>                                                                                                         </a:t>
            </a:r>
          </a:p>
        </p:txBody>
      </p:sp>
      <p:sp>
        <p:nvSpPr>
          <p:cNvPr id="38" name="Rectangle 37"/>
          <p:cNvSpPr/>
          <p:nvPr/>
        </p:nvSpPr>
        <p:spPr>
          <a:xfrm>
            <a:off x="2899783" y="4727048"/>
            <a:ext cx="1649971" cy="1235129"/>
          </a:xfrm>
          <a:prstGeom prst="rect">
            <a:avLst/>
          </a:prstGeom>
          <a:solidFill>
            <a:schemeClr val="accent4"/>
          </a:solidFill>
          <a:ln w="3175">
            <a:solidFill>
              <a:schemeClr val="bg1">
                <a:lumMod val="5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a:latin typeface="+mj-lt"/>
              </a:rPr>
              <a:t>PROGRAM</a:t>
            </a:r>
          </a:p>
          <a:p>
            <a:pPr algn="ctr"/>
            <a:r>
              <a:rPr lang="en-US" sz="1400" b="1">
                <a:latin typeface="+mj-lt"/>
              </a:rPr>
              <a:t>IMPLEMENTATION</a:t>
            </a:r>
          </a:p>
        </p:txBody>
      </p:sp>
      <p:sp>
        <p:nvSpPr>
          <p:cNvPr id="41" name="Striped Right Arrow 40"/>
          <p:cNvSpPr/>
          <p:nvPr/>
        </p:nvSpPr>
        <p:spPr>
          <a:xfrm>
            <a:off x="1446216" y="6081547"/>
            <a:ext cx="702856" cy="284480"/>
          </a:xfrm>
          <a:prstGeom prst="striped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2242715" y="6090886"/>
            <a:ext cx="4219049" cy="307777"/>
          </a:xfrm>
          <a:prstGeom prst="rect">
            <a:avLst/>
          </a:prstGeom>
          <a:noFill/>
        </p:spPr>
        <p:txBody>
          <a:bodyPr wrap="square" rtlCol="0">
            <a:spAutoFit/>
          </a:bodyPr>
          <a:lstStyle/>
          <a:p>
            <a:r>
              <a:rPr lang="en-US" sz="1400" b="1">
                <a:solidFill>
                  <a:srgbClr val="FF0000"/>
                </a:solidFill>
              </a:rPr>
              <a:t>Assumes CPUC decision by November 2020</a:t>
            </a:r>
          </a:p>
        </p:txBody>
      </p:sp>
      <p:sp>
        <p:nvSpPr>
          <p:cNvPr id="32" name="TextBox 31"/>
          <p:cNvSpPr txBox="1"/>
          <p:nvPr/>
        </p:nvSpPr>
        <p:spPr>
          <a:xfrm>
            <a:off x="10058895" y="1463105"/>
            <a:ext cx="1191491" cy="307777"/>
          </a:xfrm>
          <a:prstGeom prst="rect">
            <a:avLst/>
          </a:prstGeom>
          <a:noFill/>
        </p:spPr>
        <p:txBody>
          <a:bodyPr wrap="square" rtlCol="0">
            <a:spAutoFit/>
          </a:bodyPr>
          <a:lstStyle/>
          <a:p>
            <a:pPr algn="ctr"/>
            <a:r>
              <a:rPr lang="en-US" sz="1400" b="1"/>
              <a:t>YEAR 6</a:t>
            </a:r>
          </a:p>
        </p:txBody>
      </p:sp>
    </p:spTree>
    <p:extLst>
      <p:ext uri="{BB962C8B-B14F-4D97-AF65-F5344CB8AC3E}">
        <p14:creationId xmlns:p14="http://schemas.microsoft.com/office/powerpoint/2010/main" val="76455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6DC542-6CB9-419E-B49C-81182B59E367}" type="slidenum">
              <a:rPr kumimoji="0"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panose="020F0502020204030204"/>
                <a:ea typeface="+mn-ea"/>
                <a:cs typeface="+mn-cs"/>
              </a:rPr>
              <a:t>Southern California Edison</a:t>
            </a:r>
          </a:p>
        </p:txBody>
      </p:sp>
      <p:sp>
        <p:nvSpPr>
          <p:cNvPr id="3" name="TextBox 2"/>
          <p:cNvSpPr txBox="1"/>
          <p:nvPr/>
        </p:nvSpPr>
        <p:spPr>
          <a:xfrm>
            <a:off x="838200" y="1415664"/>
            <a:ext cx="10624127" cy="3717941"/>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white">
                    <a:lumMod val="50000"/>
                  </a:prstClr>
                </a:solidFill>
                <a:effectLst/>
                <a:uLnTx/>
                <a:uFillTx/>
                <a:ea typeface="+mn-ea"/>
                <a:cs typeface="+mn-cs"/>
              </a:rPr>
              <a:t>Building Electrification Pilot for Low Income Customers in Disadvantaged Communities</a:t>
            </a:r>
          </a:p>
          <a:p>
            <a:pPr marL="742950" marR="0" lvl="1"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mn-cs"/>
              </a:rPr>
              <a:t>Maximize the social and environmental benefits of building electrification. Bundle packages of measures which result in more comprehensive GHG and cost savings reductions. </a:t>
            </a:r>
          </a:p>
          <a:p>
            <a:pPr marL="742950" marR="0" lvl="1"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mn-cs"/>
              </a:rPr>
              <a:t>Leverage learnings and best practices from the San Joaquin Valley Pilot. Focus on operational efficiencies and cost control to manage affordability.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white">
                    <a:lumMod val="50000"/>
                  </a:prstClr>
                </a:solidFill>
                <a:effectLst/>
                <a:uLnTx/>
                <a:uFillTx/>
                <a:ea typeface="+mn-ea"/>
                <a:cs typeface="+mn-cs"/>
              </a:rPr>
              <a:t>New Construction Building Electrification Pilot</a:t>
            </a:r>
          </a:p>
          <a:p>
            <a:pPr marL="742950" marR="0" lvl="1"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mn-cs"/>
              </a:rPr>
              <a:t>Provide financial incentives/design support to affordable housing builders for improving  beneficial electrification through design assistance, and installation of highly efficient appliances or electrification measures.</a:t>
            </a:r>
          </a:p>
          <a:p>
            <a:pPr marL="742950" marR="0" lvl="1"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mn-cs"/>
              </a:rPr>
              <a:t>Opportunity to expand program beyond retrofits and support a significant need for new affordable housing.</a:t>
            </a:r>
          </a:p>
        </p:txBody>
      </p:sp>
      <p:cxnSp>
        <p:nvCxnSpPr>
          <p:cNvPr id="6" name="Straight Connector 5">
            <a:extLst>
              <a:ext uri="{FF2B5EF4-FFF2-40B4-BE49-F238E27FC236}">
                <a16:creationId xmlns:a16="http://schemas.microsoft.com/office/drawing/2014/main" id="{B1E82693-3482-42D6-B9AF-BE6E08B2C969}"/>
              </a:ext>
            </a:extLst>
          </p:cNvPr>
          <p:cNvCxnSpPr/>
          <p:nvPr/>
        </p:nvCxnSpPr>
        <p:spPr>
          <a:xfrm>
            <a:off x="719956" y="1055703"/>
            <a:ext cx="10633844" cy="0"/>
          </a:xfrm>
          <a:prstGeom prst="line">
            <a:avLst/>
          </a:prstGeom>
          <a:ln w="12700">
            <a:solidFill>
              <a:srgbClr val="417300"/>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25B60011-5763-4CC5-9B6C-A9FA1F12F997}"/>
              </a:ext>
            </a:extLst>
          </p:cNvPr>
          <p:cNvSpPr txBox="1">
            <a:spLocks/>
          </p:cNvSpPr>
          <p:nvPr/>
        </p:nvSpPr>
        <p:spPr>
          <a:xfrm>
            <a:off x="811954" y="104335"/>
            <a:ext cx="1098434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417300"/>
                </a:solidFill>
                <a:latin typeface="+mj-lt"/>
                <a:ea typeface="+mj-ea"/>
                <a:cs typeface="+mj-cs"/>
              </a:defRPr>
            </a:lvl1pPr>
          </a:lstStyle>
          <a:p>
            <a:r>
              <a:rPr lang="en-US" sz="2800" dirty="0"/>
              <a:t>ESAP Pilots to Support Statewide Clean Energy Policy Goals</a:t>
            </a:r>
          </a:p>
        </p:txBody>
      </p:sp>
    </p:spTree>
    <p:extLst>
      <p:ext uri="{BB962C8B-B14F-4D97-AF65-F5344CB8AC3E}">
        <p14:creationId xmlns:p14="http://schemas.microsoft.com/office/powerpoint/2010/main" val="381468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7320"/>
            <a:ext cx="10515600" cy="3821667"/>
          </a:xfrm>
        </p:spPr>
        <p:txBody>
          <a:bodyPr>
            <a:normAutofit/>
          </a:bodyPr>
          <a:lstStyle/>
          <a:p>
            <a:r>
              <a:rPr lang="en-US" sz="2400" b="1" dirty="0"/>
              <a:t>Update CARE High Usage Verification Thresholds</a:t>
            </a:r>
          </a:p>
          <a:p>
            <a:pPr lvl="1"/>
            <a:r>
              <a:rPr lang="en-US" sz="1800" dirty="0"/>
              <a:t>Propose to modify CARE high usage income verification requirement from 1 time to 3 times in a rolling 12 months.</a:t>
            </a:r>
          </a:p>
          <a:p>
            <a:pPr lvl="1"/>
            <a:r>
              <a:rPr lang="en-US" sz="1800" dirty="0"/>
              <a:t>Continue existing process for customers with monthly usage above 600% BL.</a:t>
            </a:r>
          </a:p>
          <a:p>
            <a:endParaRPr lang="en-US" sz="2000" dirty="0">
              <a:latin typeface="+mj-lt"/>
            </a:endParaRPr>
          </a:p>
          <a:p>
            <a:r>
              <a:rPr lang="en-US" sz="2400" b="1" dirty="0"/>
              <a:t>Refresh Capitation Agency Structure and expand current activities to focus on cross-promoting other program offerings for low income customers</a:t>
            </a:r>
          </a:p>
          <a:p>
            <a:endParaRPr lang="en-US" sz="2000" dirty="0"/>
          </a:p>
          <a:p>
            <a:r>
              <a:rPr lang="en-US" sz="2400" b="1" dirty="0"/>
              <a:t>Build a dedicated CARE/FERA Call Center Operations</a:t>
            </a:r>
          </a:p>
          <a:p>
            <a:pPr marL="0" indent="0">
              <a:buNone/>
            </a:pPr>
            <a:endParaRPr lang="en-US" sz="2400" dirty="0">
              <a:latin typeface="+mj-lt"/>
            </a:endParaRPr>
          </a:p>
          <a:p>
            <a:pPr marL="457200" lvl="1" indent="0">
              <a:buNone/>
            </a:pPr>
            <a:endParaRPr lang="en-US" dirty="0">
              <a:latin typeface="+mj-lt"/>
            </a:endParaRPr>
          </a:p>
        </p:txBody>
      </p:sp>
      <p:sp>
        <p:nvSpPr>
          <p:cNvPr id="5" name="Slide Number Placeholder 4"/>
          <p:cNvSpPr>
            <a:spLocks noGrp="1"/>
          </p:cNvSpPr>
          <p:nvPr>
            <p:ph type="sldNum" sz="quarter" idx="12"/>
          </p:nvPr>
        </p:nvSpPr>
        <p:spPr/>
        <p:txBody>
          <a:bodyPr/>
          <a:lstStyle/>
          <a:p>
            <a:fld id="{186DC542-6CB9-419E-B49C-81182B59E367}" type="slidenum">
              <a:rPr lang="en-US" smtClean="0"/>
              <a:t>6</a:t>
            </a:fld>
            <a:endParaRPr lang="en-US"/>
          </a:p>
        </p:txBody>
      </p:sp>
      <p:sp>
        <p:nvSpPr>
          <p:cNvPr id="4" name="Footer Placeholder 3"/>
          <p:cNvSpPr>
            <a:spLocks noGrp="1"/>
          </p:cNvSpPr>
          <p:nvPr>
            <p:ph type="ftr" sz="quarter" idx="3"/>
          </p:nvPr>
        </p:nvSpPr>
        <p:spPr/>
        <p:txBody>
          <a:bodyPr/>
          <a:lstStyle/>
          <a:p>
            <a:r>
              <a:rPr lang="en-US"/>
              <a:t>Southern California Edison</a:t>
            </a:r>
          </a:p>
        </p:txBody>
      </p:sp>
      <p:cxnSp>
        <p:nvCxnSpPr>
          <p:cNvPr id="6" name="Straight Connector 5">
            <a:extLst>
              <a:ext uri="{FF2B5EF4-FFF2-40B4-BE49-F238E27FC236}">
                <a16:creationId xmlns:a16="http://schemas.microsoft.com/office/drawing/2014/main" id="{6554CD53-BD94-48A7-BA85-8219B355F689}"/>
              </a:ext>
            </a:extLst>
          </p:cNvPr>
          <p:cNvCxnSpPr/>
          <p:nvPr/>
        </p:nvCxnSpPr>
        <p:spPr>
          <a:xfrm>
            <a:off x="719956" y="1055703"/>
            <a:ext cx="10633844" cy="0"/>
          </a:xfrm>
          <a:prstGeom prst="line">
            <a:avLst/>
          </a:prstGeom>
          <a:ln w="12700">
            <a:solidFill>
              <a:srgbClr val="417300"/>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8D30EB7-E8A2-487B-A5CD-3A3D4F3D0199}"/>
              </a:ext>
            </a:extLst>
          </p:cNvPr>
          <p:cNvSpPr txBox="1">
            <a:spLocks/>
          </p:cNvSpPr>
          <p:nvPr/>
        </p:nvSpPr>
        <p:spPr>
          <a:xfrm>
            <a:off x="811954" y="104335"/>
            <a:ext cx="1098434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417300"/>
                </a:solidFill>
                <a:latin typeface="+mj-lt"/>
                <a:ea typeface="+mj-ea"/>
                <a:cs typeface="+mj-cs"/>
              </a:defRPr>
            </a:lvl1pPr>
          </a:lstStyle>
          <a:p>
            <a:r>
              <a:rPr lang="en-US" sz="2800" dirty="0"/>
              <a:t>CARE/FERA Program Initiatives (2021-2026)</a:t>
            </a:r>
          </a:p>
        </p:txBody>
      </p:sp>
    </p:spTree>
    <p:extLst>
      <p:ext uri="{BB962C8B-B14F-4D97-AF65-F5344CB8AC3E}">
        <p14:creationId xmlns:p14="http://schemas.microsoft.com/office/powerpoint/2010/main" val="348662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86DC542-6CB9-419E-B49C-81182B59E367}" type="slidenum">
              <a:rPr kumimoji="0" lang="en-US" sz="18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Footer Placeholder 3"/>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white"/>
                </a:solidFill>
                <a:effectLst/>
                <a:uLnTx/>
                <a:uFillTx/>
                <a:latin typeface="Calibri" panose="020F0502020204030204"/>
                <a:ea typeface="+mn-ea"/>
                <a:cs typeface="+mn-cs"/>
              </a:rPr>
              <a:t>Southern California Edison</a:t>
            </a:r>
          </a:p>
        </p:txBody>
      </p:sp>
      <p:sp>
        <p:nvSpPr>
          <p:cNvPr id="3" name="TextBox 2"/>
          <p:cNvSpPr txBox="1"/>
          <p:nvPr/>
        </p:nvSpPr>
        <p:spPr>
          <a:xfrm>
            <a:off x="838201" y="1417320"/>
            <a:ext cx="10909662" cy="1806648"/>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white">
                    <a:lumMod val="50000"/>
                  </a:prstClr>
                </a:solidFill>
                <a:effectLst/>
                <a:uLnTx/>
                <a:uFillTx/>
                <a:ea typeface="+mn-ea"/>
                <a:cs typeface="+mn-cs"/>
              </a:rPr>
              <a:t>Workforce and Education &amp; Training</a:t>
            </a:r>
          </a:p>
          <a:p>
            <a:pPr marL="800100" marR="0" lvl="1"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Segoe UI" panose="020B0502040204020203" pitchFamily="34" charset="0"/>
              </a:rPr>
              <a:t>Funding will transfer from EE Balancing Account to ESA Balancing Account upon approval.</a:t>
            </a:r>
          </a:p>
          <a:p>
            <a:pPr marL="800100" marR="0" lvl="1"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Segoe UI" panose="020B0502040204020203" pitchFamily="34" charset="0"/>
              </a:rPr>
              <a:t>Focus on extending training opportunities for residents in disadvantaged communities.</a:t>
            </a:r>
          </a:p>
          <a:p>
            <a:pPr marL="800100" marR="0" lvl="1"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white">
                    <a:lumMod val="50000"/>
                  </a:prstClr>
                </a:solidFill>
                <a:effectLst/>
                <a:uLnTx/>
                <a:uFillTx/>
                <a:ea typeface="+mn-ea"/>
                <a:cs typeface="Segoe UI" panose="020B0502040204020203" pitchFamily="34" charset="0"/>
              </a:rPr>
              <a:t>Curriculum development in conjunction with community colleges, trade schools, universities and other learning institutions.</a:t>
            </a:r>
          </a:p>
        </p:txBody>
      </p:sp>
      <p:cxnSp>
        <p:nvCxnSpPr>
          <p:cNvPr id="6" name="Straight Connector 5">
            <a:extLst>
              <a:ext uri="{FF2B5EF4-FFF2-40B4-BE49-F238E27FC236}">
                <a16:creationId xmlns:a16="http://schemas.microsoft.com/office/drawing/2014/main" id="{03FC78F7-D727-4B53-A331-E3974D8B6847}"/>
              </a:ext>
            </a:extLst>
          </p:cNvPr>
          <p:cNvCxnSpPr/>
          <p:nvPr/>
        </p:nvCxnSpPr>
        <p:spPr>
          <a:xfrm>
            <a:off x="719956" y="1055703"/>
            <a:ext cx="10633844" cy="0"/>
          </a:xfrm>
          <a:prstGeom prst="line">
            <a:avLst/>
          </a:prstGeom>
          <a:ln w="12700">
            <a:solidFill>
              <a:srgbClr val="417300"/>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35316699-DB11-4114-B7E8-065890BA7F0C}"/>
              </a:ext>
            </a:extLst>
          </p:cNvPr>
          <p:cNvSpPr txBox="1">
            <a:spLocks/>
          </p:cNvSpPr>
          <p:nvPr/>
        </p:nvSpPr>
        <p:spPr>
          <a:xfrm>
            <a:off x="811954" y="104335"/>
            <a:ext cx="10984346"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rgbClr val="417300"/>
                </a:solidFill>
                <a:latin typeface="+mj-lt"/>
                <a:ea typeface="+mj-ea"/>
                <a:cs typeface="+mj-cs"/>
              </a:defRPr>
            </a:lvl1pPr>
          </a:lstStyle>
          <a:p>
            <a:r>
              <a:rPr lang="en-US" sz="2800" dirty="0"/>
              <a:t>New Income Qualified Program Proposal</a:t>
            </a:r>
          </a:p>
        </p:txBody>
      </p:sp>
    </p:spTree>
    <p:extLst>
      <p:ext uri="{BB962C8B-B14F-4D97-AF65-F5344CB8AC3E}">
        <p14:creationId xmlns:p14="http://schemas.microsoft.com/office/powerpoint/2010/main" val="2638602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9375"/>
            <a:ext cx="10515600" cy="1325563"/>
          </a:xfrm>
        </p:spPr>
        <p:txBody>
          <a:bodyPr>
            <a:noAutofit/>
          </a:bodyPr>
          <a:lstStyle/>
          <a:p>
            <a:r>
              <a:rPr lang="en-US" sz="2800" dirty="0"/>
              <a:t>SCE IQP Contact List</a:t>
            </a:r>
          </a:p>
        </p:txBody>
      </p:sp>
      <p:sp>
        <p:nvSpPr>
          <p:cNvPr id="5" name="Slide Number Placeholder 4"/>
          <p:cNvSpPr>
            <a:spLocks noGrp="1"/>
          </p:cNvSpPr>
          <p:nvPr>
            <p:ph type="sldNum" sz="quarter" idx="12"/>
          </p:nvPr>
        </p:nvSpPr>
        <p:spPr/>
        <p:txBody>
          <a:bodyPr/>
          <a:lstStyle/>
          <a:p>
            <a:fld id="{186DC542-6CB9-419E-B49C-81182B59E367}" type="slidenum">
              <a:rPr lang="en-US" smtClean="0"/>
              <a:t>8</a:t>
            </a:fld>
            <a:endParaRPr lang="en-US"/>
          </a:p>
        </p:txBody>
      </p:sp>
      <p:sp>
        <p:nvSpPr>
          <p:cNvPr id="4" name="Footer Placeholder 3"/>
          <p:cNvSpPr>
            <a:spLocks noGrp="1"/>
          </p:cNvSpPr>
          <p:nvPr>
            <p:ph type="ftr" sz="quarter" idx="3"/>
          </p:nvPr>
        </p:nvSpPr>
        <p:spPr/>
        <p:txBody>
          <a:bodyPr/>
          <a:lstStyle/>
          <a:p>
            <a:r>
              <a:rPr lang="en-US"/>
              <a:t>Southern California Edison</a:t>
            </a:r>
          </a:p>
        </p:txBody>
      </p:sp>
      <p:graphicFrame>
        <p:nvGraphicFramePr>
          <p:cNvPr id="6" name="Table 5">
            <a:extLst>
              <a:ext uri="{FF2B5EF4-FFF2-40B4-BE49-F238E27FC236}">
                <a16:creationId xmlns:a16="http://schemas.microsoft.com/office/drawing/2014/main" id="{C98CD7C7-033A-42D4-A29D-E4FE404F4146}"/>
              </a:ext>
            </a:extLst>
          </p:cNvPr>
          <p:cNvGraphicFramePr>
            <a:graphicFrameLocks noGrp="1"/>
          </p:cNvGraphicFramePr>
          <p:nvPr>
            <p:extLst>
              <p:ext uri="{D42A27DB-BD31-4B8C-83A1-F6EECF244321}">
                <p14:modId xmlns:p14="http://schemas.microsoft.com/office/powerpoint/2010/main" val="1415193041"/>
              </p:ext>
            </p:extLst>
          </p:nvPr>
        </p:nvGraphicFramePr>
        <p:xfrm>
          <a:off x="838199" y="949035"/>
          <a:ext cx="9866744" cy="5380645"/>
        </p:xfrm>
        <a:graphic>
          <a:graphicData uri="http://schemas.openxmlformats.org/drawingml/2006/table">
            <a:tbl>
              <a:tblPr bandRow="1">
                <a:tableStyleId>{ED083AE6-46FA-4A59-8FB0-9F97EB10719F}</a:tableStyleId>
              </a:tblPr>
              <a:tblGrid>
                <a:gridCol w="4665021">
                  <a:extLst>
                    <a:ext uri="{9D8B030D-6E8A-4147-A177-3AD203B41FA5}">
                      <a16:colId xmlns:a16="http://schemas.microsoft.com/office/drawing/2014/main" val="2194186574"/>
                    </a:ext>
                  </a:extLst>
                </a:gridCol>
                <a:gridCol w="5201723">
                  <a:extLst>
                    <a:ext uri="{9D8B030D-6E8A-4147-A177-3AD203B41FA5}">
                      <a16:colId xmlns:a16="http://schemas.microsoft.com/office/drawing/2014/main" val="2714274363"/>
                    </a:ext>
                  </a:extLst>
                </a:gridCol>
              </a:tblGrid>
              <a:tr h="1076129">
                <a:tc>
                  <a:txBody>
                    <a:bodyPr/>
                    <a:lstStyle/>
                    <a:p>
                      <a:r>
                        <a:rPr lang="en-US" sz="1400">
                          <a:latin typeface="+mj-lt"/>
                        </a:rPr>
                        <a:t>Eugene Ayuyao</a:t>
                      </a:r>
                    </a:p>
                    <a:p>
                      <a:r>
                        <a:rPr lang="en-US" sz="1400">
                          <a:latin typeface="+mj-lt"/>
                        </a:rPr>
                        <a:t>Sr. Manager, Income Qualified Programs</a:t>
                      </a:r>
                    </a:p>
                    <a:p>
                      <a:r>
                        <a:rPr lang="en-US" sz="1400">
                          <a:latin typeface="+mj-lt"/>
                        </a:rPr>
                        <a:t>Phone: (626) 302-0708</a:t>
                      </a:r>
                    </a:p>
                    <a:p>
                      <a:r>
                        <a:rPr lang="en-US" sz="1400">
                          <a:latin typeface="+mj-lt"/>
                        </a:rPr>
                        <a:t>Email: </a:t>
                      </a:r>
                      <a:r>
                        <a:rPr lang="en-US" sz="1400" u="sng">
                          <a:latin typeface="+mj-lt"/>
                          <a:hlinkClick r:id="rId2"/>
                        </a:rPr>
                        <a:t>eugene.ayuyao@sce.com</a:t>
                      </a:r>
                      <a:endParaRPr lang="en-US" sz="1400">
                        <a:latin typeface="+mj-lt"/>
                      </a:endParaRPr>
                    </a:p>
                  </a:txBody>
                  <a:tcPr anchor="ctr"/>
                </a:tc>
                <a:tc>
                  <a:txBody>
                    <a:bodyPr/>
                    <a:lstStyle/>
                    <a:p>
                      <a:r>
                        <a:rPr lang="en-US" sz="1400">
                          <a:latin typeface="+mj-lt"/>
                        </a:rPr>
                        <a:t>Paul Kubasek</a:t>
                      </a:r>
                    </a:p>
                    <a:p>
                      <a:r>
                        <a:rPr lang="en-US" sz="1400">
                          <a:latin typeface="+mj-lt"/>
                        </a:rPr>
                        <a:t>Principal Manager, CS Regulatory Policy</a:t>
                      </a:r>
                    </a:p>
                    <a:p>
                      <a:r>
                        <a:rPr lang="en-US" sz="1400">
                          <a:latin typeface="+mj-lt"/>
                        </a:rPr>
                        <a:t>Phone: (626) 302-3323</a:t>
                      </a:r>
                    </a:p>
                    <a:p>
                      <a:r>
                        <a:rPr lang="en-US" sz="1400">
                          <a:latin typeface="+mj-lt"/>
                        </a:rPr>
                        <a:t>Email: </a:t>
                      </a:r>
                      <a:r>
                        <a:rPr lang="en-US" sz="1400">
                          <a:latin typeface="+mj-lt"/>
                          <a:hlinkClick r:id="rId3"/>
                        </a:rPr>
                        <a:t>paul.kubasek@sce.com</a:t>
                      </a:r>
                      <a:endParaRPr lang="en-US" sz="1400">
                        <a:latin typeface="+mj-lt"/>
                      </a:endParaRPr>
                    </a:p>
                  </a:txBody>
                  <a:tcPr anchor="ctr"/>
                </a:tc>
                <a:extLst>
                  <a:ext uri="{0D108BD9-81ED-4DB2-BD59-A6C34878D82A}">
                    <a16:rowId xmlns:a16="http://schemas.microsoft.com/office/drawing/2014/main" val="3054378759"/>
                  </a:ext>
                </a:extLst>
              </a:tr>
              <a:tr h="1076129">
                <a:tc>
                  <a:txBody>
                    <a:bodyPr/>
                    <a:lstStyle/>
                    <a:p>
                      <a:r>
                        <a:rPr lang="en-US" sz="1400" dirty="0">
                          <a:latin typeface="+mj-lt"/>
                        </a:rPr>
                        <a:t>Michael Tomlin</a:t>
                      </a:r>
                    </a:p>
                    <a:p>
                      <a:r>
                        <a:rPr lang="en-US" sz="1400" dirty="0">
                          <a:latin typeface="+mj-lt"/>
                        </a:rPr>
                        <a:t>Advisor, Income Qualified Programs</a:t>
                      </a:r>
                    </a:p>
                    <a:p>
                      <a:r>
                        <a:rPr lang="en-US" sz="1400" dirty="0">
                          <a:latin typeface="+mj-lt"/>
                        </a:rPr>
                        <a:t>Phone: (626) 302-0613</a:t>
                      </a:r>
                    </a:p>
                    <a:p>
                      <a:r>
                        <a:rPr lang="en-US" sz="1400" dirty="0">
                          <a:latin typeface="+mj-lt"/>
                        </a:rPr>
                        <a:t>Email: </a:t>
                      </a:r>
                      <a:r>
                        <a:rPr lang="en-US" sz="1400" u="sng" dirty="0">
                          <a:latin typeface="+mj-lt"/>
                          <a:hlinkClick r:id="rId4"/>
                        </a:rPr>
                        <a:t>michael.tomlin@sce.com</a:t>
                      </a:r>
                      <a:endParaRPr lang="en-US" sz="1400" dirty="0">
                        <a:latin typeface="+mj-lt"/>
                      </a:endParaRPr>
                    </a:p>
                  </a:txBody>
                  <a:tcPr anchor="ctr"/>
                </a:tc>
                <a:tc>
                  <a:txBody>
                    <a:bodyPr/>
                    <a:lstStyle/>
                    <a:p>
                      <a:r>
                        <a:rPr lang="en-US" sz="1400">
                          <a:latin typeface="+mj-lt"/>
                        </a:rPr>
                        <a:t>Eric Yamashita</a:t>
                      </a:r>
                    </a:p>
                    <a:p>
                      <a:r>
                        <a:rPr lang="en-US" sz="1400">
                          <a:latin typeface="+mj-lt"/>
                        </a:rPr>
                        <a:t>Sr. Manager, CS Regulatory Policy</a:t>
                      </a:r>
                    </a:p>
                    <a:p>
                      <a:r>
                        <a:rPr lang="en-US" sz="1400">
                          <a:latin typeface="+mj-lt"/>
                        </a:rPr>
                        <a:t>Phone: (626) 302-7306</a:t>
                      </a:r>
                    </a:p>
                    <a:p>
                      <a:r>
                        <a:rPr lang="en-US" sz="1400">
                          <a:latin typeface="+mj-lt"/>
                        </a:rPr>
                        <a:t>Email: </a:t>
                      </a:r>
                      <a:r>
                        <a:rPr lang="en-US" sz="1400" u="sng">
                          <a:latin typeface="+mj-lt"/>
                          <a:hlinkClick r:id="rId5"/>
                        </a:rPr>
                        <a:t>eric.yamashita@sce.com</a:t>
                      </a:r>
                      <a:endParaRPr lang="en-US" sz="1400">
                        <a:latin typeface="+mj-lt"/>
                      </a:endParaRPr>
                    </a:p>
                  </a:txBody>
                  <a:tcPr anchor="ctr"/>
                </a:tc>
                <a:extLst>
                  <a:ext uri="{0D108BD9-81ED-4DB2-BD59-A6C34878D82A}">
                    <a16:rowId xmlns:a16="http://schemas.microsoft.com/office/drawing/2014/main" val="1240504942"/>
                  </a:ext>
                </a:extLst>
              </a:tr>
              <a:tr h="1076129">
                <a:tc>
                  <a:txBody>
                    <a:bodyPr/>
                    <a:lstStyle/>
                    <a:p>
                      <a:r>
                        <a:rPr lang="en-US" sz="1400">
                          <a:latin typeface="+mj-lt"/>
                        </a:rPr>
                        <a:t>Robert A. Carbajal</a:t>
                      </a:r>
                    </a:p>
                    <a:p>
                      <a:r>
                        <a:rPr lang="en-US" sz="1400">
                          <a:latin typeface="+mj-lt"/>
                        </a:rPr>
                        <a:t>Manager, CARE Program</a:t>
                      </a:r>
                    </a:p>
                    <a:p>
                      <a:r>
                        <a:rPr lang="en-US" sz="1400">
                          <a:latin typeface="+mj-lt"/>
                        </a:rPr>
                        <a:t>Phone: (626) 302-9773</a:t>
                      </a:r>
                    </a:p>
                    <a:p>
                      <a:r>
                        <a:rPr lang="en-US" sz="1400">
                          <a:latin typeface="+mj-lt"/>
                        </a:rPr>
                        <a:t>Email: </a:t>
                      </a:r>
                      <a:r>
                        <a:rPr lang="en-US" sz="1400" u="sng">
                          <a:latin typeface="+mj-lt"/>
                          <a:hlinkClick r:id="rId6"/>
                        </a:rPr>
                        <a:t>robert.a.carbajal@sce.com</a:t>
                      </a:r>
                      <a:endParaRPr lang="en-US" sz="1400">
                        <a:latin typeface="+mj-lt"/>
                      </a:endParaRPr>
                    </a:p>
                  </a:txBody>
                  <a:tcPr anchor="ctr"/>
                </a:tc>
                <a:tc>
                  <a:txBody>
                    <a:bodyPr/>
                    <a:lstStyle/>
                    <a:p>
                      <a:r>
                        <a:rPr lang="en-US" sz="1400" dirty="0">
                          <a:latin typeface="+mj-lt"/>
                        </a:rPr>
                        <a:t>Elizabeth Gomez </a:t>
                      </a:r>
                    </a:p>
                    <a:p>
                      <a:r>
                        <a:rPr lang="en-US" sz="1400" dirty="0">
                          <a:latin typeface="+mj-lt"/>
                        </a:rPr>
                        <a:t>Sr. Advisor, CS Regulatory Policy </a:t>
                      </a:r>
                    </a:p>
                    <a:p>
                      <a:r>
                        <a:rPr lang="en-US" sz="1400" dirty="0">
                          <a:latin typeface="+mj-lt"/>
                        </a:rPr>
                        <a:t>Phone: (626) 302-7760</a:t>
                      </a:r>
                    </a:p>
                    <a:p>
                      <a:r>
                        <a:rPr lang="en-US" sz="1400" dirty="0">
                          <a:latin typeface="+mj-lt"/>
                        </a:rPr>
                        <a:t>Email: </a:t>
                      </a:r>
                      <a:r>
                        <a:rPr lang="en-US" sz="1400" dirty="0">
                          <a:latin typeface="+mj-lt"/>
                          <a:hlinkClick r:id="rId7"/>
                        </a:rPr>
                        <a:t>elizabethb.gomez@sce.com</a:t>
                      </a:r>
                      <a:r>
                        <a:rPr lang="en-US" sz="1400" dirty="0">
                          <a:latin typeface="+mj-lt"/>
                        </a:rPr>
                        <a:t> </a:t>
                      </a:r>
                    </a:p>
                  </a:txBody>
                  <a:tcPr anchor="ctr"/>
                </a:tc>
                <a:extLst>
                  <a:ext uri="{0D108BD9-81ED-4DB2-BD59-A6C34878D82A}">
                    <a16:rowId xmlns:a16="http://schemas.microsoft.com/office/drawing/2014/main" val="3408118269"/>
                  </a:ext>
                </a:extLst>
              </a:tr>
              <a:tr h="1076129">
                <a:tc>
                  <a:txBody>
                    <a:bodyPr/>
                    <a:lstStyle/>
                    <a:p>
                      <a:r>
                        <a:rPr lang="en-US" sz="1400" dirty="0">
                          <a:latin typeface="+mj-lt"/>
                        </a:rPr>
                        <a:t>Holly Merrihew</a:t>
                      </a:r>
                    </a:p>
                    <a:p>
                      <a:r>
                        <a:rPr lang="en-US" sz="1400" dirty="0">
                          <a:latin typeface="+mj-lt"/>
                        </a:rPr>
                        <a:t>Manager, ESA Program</a:t>
                      </a:r>
                    </a:p>
                    <a:p>
                      <a:r>
                        <a:rPr lang="en-US" sz="1400" dirty="0">
                          <a:latin typeface="+mj-lt"/>
                        </a:rPr>
                        <a:t>Phone: (626) 302-0275</a:t>
                      </a:r>
                    </a:p>
                    <a:p>
                      <a:r>
                        <a:rPr lang="en-US" sz="1400" dirty="0">
                          <a:latin typeface="+mj-lt"/>
                        </a:rPr>
                        <a:t>Email: </a:t>
                      </a:r>
                      <a:r>
                        <a:rPr lang="en-US" sz="1400" u="sng" dirty="0">
                          <a:latin typeface="+mj-lt"/>
                          <a:hlinkClick r:id="rId8"/>
                        </a:rPr>
                        <a:t>holly.merrihew@sce.com</a:t>
                      </a:r>
                      <a:endParaRPr lang="en-US" sz="1400" dirty="0">
                        <a:latin typeface="+mj-lt"/>
                      </a:endParaRPr>
                    </a:p>
                  </a:txBody>
                  <a:tcPr anchor="ctr"/>
                </a:tc>
                <a:tc>
                  <a:txBody>
                    <a:bodyPr/>
                    <a:lstStyle/>
                    <a:p>
                      <a:r>
                        <a:rPr lang="en-US" sz="1400" dirty="0">
                          <a:latin typeface="+mj-lt"/>
                        </a:rPr>
                        <a:t>Geoffrey de Vera</a:t>
                      </a:r>
                    </a:p>
                    <a:p>
                      <a:r>
                        <a:rPr lang="en-US" sz="1400" dirty="0">
                          <a:latin typeface="+mj-lt"/>
                        </a:rPr>
                        <a:t>Advisor, CS Regulatory Policy </a:t>
                      </a:r>
                    </a:p>
                    <a:p>
                      <a:r>
                        <a:rPr lang="en-US" sz="1400" dirty="0">
                          <a:latin typeface="+mj-lt"/>
                        </a:rPr>
                        <a:t>Phone: (626) 302-1127</a:t>
                      </a:r>
                    </a:p>
                    <a:p>
                      <a:r>
                        <a:rPr lang="en-US" sz="1400" dirty="0">
                          <a:latin typeface="+mj-lt"/>
                        </a:rPr>
                        <a:t>Email: </a:t>
                      </a:r>
                      <a:r>
                        <a:rPr lang="en-US" sz="1400" dirty="0">
                          <a:latin typeface="+mj-lt"/>
                          <a:hlinkClick r:id="rId9"/>
                        </a:rPr>
                        <a:t>godofredo.devera@sce.com</a:t>
                      </a:r>
                      <a:endParaRPr lang="en-US" sz="1400" dirty="0">
                        <a:latin typeface="+mj-lt"/>
                      </a:endParaRPr>
                    </a:p>
                  </a:txBody>
                  <a:tcPr anchor="ctr"/>
                </a:tc>
                <a:extLst>
                  <a:ext uri="{0D108BD9-81ED-4DB2-BD59-A6C34878D82A}">
                    <a16:rowId xmlns:a16="http://schemas.microsoft.com/office/drawing/2014/main" val="2262501329"/>
                  </a:ext>
                </a:extLst>
              </a:tr>
              <a:tr h="1076129">
                <a:tc>
                  <a:txBody>
                    <a:bodyPr/>
                    <a:lstStyle/>
                    <a:p>
                      <a:endParaRPr lang="en-US" sz="1400" dirty="0"/>
                    </a:p>
                  </a:txBody>
                  <a:tcPr anchor="ctr"/>
                </a:tc>
                <a:tc>
                  <a:txBody>
                    <a:bodyPr/>
                    <a:lstStyle/>
                    <a:p>
                      <a:r>
                        <a:rPr lang="en-US" sz="1400" dirty="0">
                          <a:latin typeface="+mj-lt"/>
                        </a:rPr>
                        <a:t>Joni Key</a:t>
                      </a:r>
                    </a:p>
                    <a:p>
                      <a:r>
                        <a:rPr lang="en-US" sz="1400" dirty="0">
                          <a:latin typeface="+mj-lt"/>
                        </a:rPr>
                        <a:t>Advisor, CS Regulatory Policy </a:t>
                      </a:r>
                    </a:p>
                    <a:p>
                      <a:r>
                        <a:rPr lang="en-US" sz="1400" dirty="0">
                          <a:latin typeface="+mj-lt"/>
                        </a:rPr>
                        <a:t>Phone: (626) 302-5392</a:t>
                      </a:r>
                    </a:p>
                    <a:p>
                      <a:r>
                        <a:rPr lang="en-US" sz="1400" dirty="0">
                          <a:latin typeface="+mj-lt"/>
                        </a:rPr>
                        <a:t>Email: </a:t>
                      </a:r>
                      <a:r>
                        <a:rPr lang="en-US" sz="1400" u="sng" dirty="0">
                          <a:latin typeface="+mj-lt"/>
                          <a:hlinkClick r:id="rId10"/>
                        </a:rPr>
                        <a:t>joni.key@sce.com</a:t>
                      </a:r>
                      <a:endParaRPr lang="en-US" sz="1400" u="sng" dirty="0">
                        <a:latin typeface="+mj-lt"/>
                      </a:endParaRPr>
                    </a:p>
                  </a:txBody>
                  <a:tcPr anchor="ctr"/>
                </a:tc>
                <a:extLst>
                  <a:ext uri="{0D108BD9-81ED-4DB2-BD59-A6C34878D82A}">
                    <a16:rowId xmlns:a16="http://schemas.microsoft.com/office/drawing/2014/main" val="597939185"/>
                  </a:ext>
                </a:extLst>
              </a:tr>
            </a:tbl>
          </a:graphicData>
        </a:graphic>
      </p:graphicFrame>
    </p:spTree>
    <p:extLst>
      <p:ext uri="{BB962C8B-B14F-4D97-AF65-F5344CB8AC3E}">
        <p14:creationId xmlns:p14="http://schemas.microsoft.com/office/powerpoint/2010/main" val="167319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783" y="2812762"/>
            <a:ext cx="10515600" cy="1325563"/>
          </a:xfrm>
        </p:spPr>
        <p:txBody>
          <a:bodyPr>
            <a:noAutofit/>
          </a:bodyPr>
          <a:lstStyle/>
          <a:p>
            <a:r>
              <a:rPr lang="en-US" sz="2800"/>
              <a:t>Questions?</a:t>
            </a:r>
          </a:p>
        </p:txBody>
      </p:sp>
      <p:sp>
        <p:nvSpPr>
          <p:cNvPr id="5" name="Slide Number Placeholder 4"/>
          <p:cNvSpPr>
            <a:spLocks noGrp="1"/>
          </p:cNvSpPr>
          <p:nvPr>
            <p:ph type="sldNum" sz="quarter" idx="12"/>
          </p:nvPr>
        </p:nvSpPr>
        <p:spPr/>
        <p:txBody>
          <a:bodyPr/>
          <a:lstStyle/>
          <a:p>
            <a:fld id="{186DC542-6CB9-419E-B49C-81182B59E367}" type="slidenum">
              <a:rPr lang="en-US" smtClean="0"/>
              <a:t>9</a:t>
            </a:fld>
            <a:endParaRPr lang="en-US"/>
          </a:p>
        </p:txBody>
      </p:sp>
      <p:sp>
        <p:nvSpPr>
          <p:cNvPr id="4" name="Footer Placeholder 3"/>
          <p:cNvSpPr>
            <a:spLocks noGrp="1"/>
          </p:cNvSpPr>
          <p:nvPr>
            <p:ph type="ftr" sz="quarter" idx="3"/>
          </p:nvPr>
        </p:nvSpPr>
        <p:spPr/>
        <p:txBody>
          <a:bodyPr/>
          <a:lstStyle/>
          <a:p>
            <a:r>
              <a:rPr lang="en-US"/>
              <a:t>Southern California Edison</a:t>
            </a:r>
          </a:p>
        </p:txBody>
      </p:sp>
    </p:spTree>
    <p:extLst>
      <p:ext uri="{BB962C8B-B14F-4D97-AF65-F5344CB8AC3E}">
        <p14:creationId xmlns:p14="http://schemas.microsoft.com/office/powerpoint/2010/main" val="1192174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3DADF49424734DB6BAE4E8EDF84CCB" ma:contentTypeVersion="3" ma:contentTypeDescription="Create a new document." ma:contentTypeScope="" ma:versionID="e0fb55e4f69ba0da36c7457f12b8a2b6">
  <xsd:schema xmlns:xsd="http://www.w3.org/2001/XMLSchema" xmlns:xs="http://www.w3.org/2001/XMLSchema" xmlns:p="http://schemas.microsoft.com/office/2006/metadata/properties" xmlns:ns2="d2749cae-3b09-4902-b2fe-48dfe8b9c04c" targetNamespace="http://schemas.microsoft.com/office/2006/metadata/properties" ma:root="true" ma:fieldsID="7b0245d4feb25dd516c242b23c92bb53" ns2:_="">
    <xsd:import namespace="d2749cae-3b09-4902-b2fe-48dfe8b9c04c"/>
    <xsd:element name="properties">
      <xsd:complexType>
        <xsd:sequence>
          <xsd:element name="documentManagement">
            <xsd:complexType>
              <xsd:all>
                <xsd:element ref="ns2:Category"/>
                <xsd:element ref="ns2:ReleaseDate" minOccurs="0"/>
                <xsd:element ref="ns2:Meeting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49cae-3b09-4902-b2fe-48dfe8b9c04c" elementFormDefault="qualified">
    <xsd:import namespace="http://schemas.microsoft.com/office/2006/documentManagement/types"/>
    <xsd:import namespace="http://schemas.microsoft.com/office/infopath/2007/PartnerControls"/>
    <xsd:element name="Category" ma:index="8" ma:displayName="Category" ma:default="PublicMeetings" ma:description="If selected Assessments, it will show in Liob Assessments webpage. Else select the relevant category. If unsure and part of Public Meeting, select PublicMeetings." ma:format="Dropdown" ma:internalName="Category">
      <xsd:simpleType>
        <xsd:restriction base="dms:Choice">
          <xsd:enumeration value="Assessments"/>
          <xsd:enumeration value="Agendas"/>
          <xsd:enumeration value="Archived"/>
          <xsd:enumeration value="BoardMeetings"/>
          <xsd:enumeration value="ConsultingProjects"/>
          <xsd:enumeration value="Decisions"/>
          <xsd:enumeration value="Minutes"/>
          <xsd:enumeration value="Notices"/>
          <xsd:enumeration value="PublicMeetings"/>
          <xsd:enumeration value="Reports"/>
        </xsd:restriction>
      </xsd:simpleType>
    </xsd:element>
    <xsd:element name="ReleaseDate" ma:index="9" nillable="true" ma:displayName="ReleaseDate" ma:default="[today]" ma:description="If unsure, use today's date. M/D/YYYY or select date from calendar." ma:format="DateOnly" ma:internalName="ReleaseDate">
      <xsd:simpleType>
        <xsd:restriction base="dms:DateTime"/>
      </xsd:simpleType>
    </xsd:element>
    <xsd:element name="MeetingDate" ma:index="10" ma:displayName="MeetingDate" ma:description="Enter the Meeting Date. M/D/YYYY or select date from calendar.  This will be used to associate your documents to the correct  individual Public Meeting webpage. Only documents with date value here will be linked. If your previous document doesn't has this date, please edit the file properties to enter this value." ma:format="DateOnly" ma:internalName="Meeting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d2749cae-3b09-4902-b2fe-48dfe8b9c04c">PublicMeetings</Category>
    <MeetingDate xmlns="d2749cae-3b09-4902-b2fe-48dfe8b9c04c">2019-12-10T08:00:00+00:00</MeetingDate>
    <ReleaseDate xmlns="d2749cae-3b09-4902-b2fe-48dfe8b9c04c">2019-12-20T08:00:00+00:00</ReleaseDate>
  </documentManagement>
</p:properties>
</file>

<file path=customXml/itemProps1.xml><?xml version="1.0" encoding="utf-8"?>
<ds:datastoreItem xmlns:ds="http://schemas.openxmlformats.org/officeDocument/2006/customXml" ds:itemID="{085C81C7-2774-4FA3-8484-CB631553FE0A}"/>
</file>

<file path=customXml/itemProps2.xml><?xml version="1.0" encoding="utf-8"?>
<ds:datastoreItem xmlns:ds="http://schemas.openxmlformats.org/officeDocument/2006/customXml" ds:itemID="{21508C43-8BF0-413C-89BB-F7B4E7CB7632}">
  <ds:schemaRefs>
    <ds:schemaRef ds:uri="http://schemas.microsoft.com/sharepoint/v3/contenttype/forms"/>
  </ds:schemaRefs>
</ds:datastoreItem>
</file>

<file path=customXml/itemProps3.xml><?xml version="1.0" encoding="utf-8"?>
<ds:datastoreItem xmlns:ds="http://schemas.openxmlformats.org/officeDocument/2006/customXml" ds:itemID="{EF1E0AD6-C82C-455C-81CA-FB802A5E77B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aff9978b-2eb1-4b02-b4fb-2871cf7f3ffa"/>
    <ds:schemaRef ds:uri="http://purl.org/dc/terms/"/>
    <ds:schemaRef ds:uri="403bd567-dfe9-4615-889e-9aa092a541aa"/>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65</TotalTime>
  <Words>847</Words>
  <Application>Microsoft Office PowerPoint</Application>
  <PresentationFormat>Widescreen</PresentationFormat>
  <Paragraphs>173</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Courier New</vt:lpstr>
      <vt:lpstr>Segoe UI</vt:lpstr>
      <vt:lpstr>Office Theme</vt:lpstr>
      <vt:lpstr>PowerPoint Presentation</vt:lpstr>
      <vt:lpstr>PowerPoint Presentation</vt:lpstr>
      <vt:lpstr>PowerPoint Presentation</vt:lpstr>
      <vt:lpstr>ESAP Transition Strategy</vt:lpstr>
      <vt:lpstr>PowerPoint Presentation</vt:lpstr>
      <vt:lpstr>PowerPoint Presentation</vt:lpstr>
      <vt:lpstr>PowerPoint Presentation</vt:lpstr>
      <vt:lpstr>SCE IQP Contact List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15b. SCE Presentation on 2021-2026 ESA-CARE Application LIOB121019</dc:title>
  <dc:creator>Edward Hume</dc:creator>
  <cp:lastModifiedBy>Godofredo De Vera</cp:lastModifiedBy>
  <cp:revision>18</cp:revision>
  <cp:lastPrinted>2018-01-31T16:29:12Z</cp:lastPrinted>
  <dcterms:created xsi:type="dcterms:W3CDTF">2015-05-07T18:04:48Z</dcterms:created>
  <dcterms:modified xsi:type="dcterms:W3CDTF">2019-11-26T23:50:36Z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0x010100FF3DADF49424734DB6BAE4E8EDF84CCB</vt:lpwstr>
  </property>
  <property fmtid="{D5CDD505-2E9C-101B-9397-08002B2CF9AE}" pid="3" name="SCEDocumentType">
    <vt:lpwstr/>
  </property>
  <property fmtid="{D5CDD505-2E9C-101B-9397-08002B2CF9AE}" pid="4" name="SCE Handling Classifications">
    <vt:lpwstr/>
  </property>
  <property fmtid="{D5CDD505-2E9C-101B-9397-08002B2CF9AE}" pid="5" name="SCE Access Classification">
    <vt:lpwstr>37;#Public|5e4515cf-1c50-4de0-8fc5-a8dd4b844aef</vt:lpwstr>
  </property>
  <property fmtid="{D5CDD505-2E9C-101B-9397-08002B2CF9AE}" pid="6" name="SCE Reference Materials">
    <vt:lpwstr/>
  </property>
  <property fmtid="{D5CDD505-2E9C-101B-9397-08002B2CF9AE}" pid="7" name="SCE Owner">
    <vt:lpwstr>113;#Corporate Communication|4eda5ea0-1178-43ac-94a1-21a0e169d3e4</vt:lpwstr>
  </property>
</Properties>
</file>