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80" r:id="rId15"/>
    <p:sldId id="281" r:id="rId16"/>
    <p:sldId id="282" r:id="rId17"/>
    <p:sldId id="283" r:id="rId18"/>
    <p:sldId id="284" r:id="rId19"/>
    <p:sldId id="285"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zquez, Yvette M." initials="YMV"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D5"/>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37" autoAdjust="0"/>
    <p:restoredTop sz="91709" autoAdjust="0"/>
  </p:normalViewPr>
  <p:slideViewPr>
    <p:cSldViewPr snapToObjects="1">
      <p:cViewPr>
        <p:scale>
          <a:sx n="80" d="100"/>
          <a:sy n="80" d="100"/>
        </p:scale>
        <p:origin x="-1380" y="-636"/>
      </p:cViewPr>
      <p:guideLst>
        <p:guide orient="horz" pos="2160"/>
        <p:guide pos="28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4C00FB-7DE8-47D0-BEBD-9BDF3E1C882B}" type="datetimeFigureOut">
              <a:rPr lang="en-US" smtClean="0"/>
              <a:t>7/15/2016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79A12E-4A2D-4EB7-A576-6F08818C4186}" type="slidenum">
              <a:rPr lang="en-US" smtClean="0"/>
              <a:t>‹#›</a:t>
            </a:fld>
            <a:endParaRPr lang="en-US" dirty="0"/>
          </a:p>
        </p:txBody>
      </p:sp>
    </p:spTree>
    <p:extLst>
      <p:ext uri="{BB962C8B-B14F-4D97-AF65-F5344CB8AC3E}">
        <p14:creationId xmlns:p14="http://schemas.microsoft.com/office/powerpoint/2010/main" val="333156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Annual Report</a:t>
            </a:r>
            <a:r>
              <a:rPr lang="en-US" baseline="0" dirty="0" smtClean="0"/>
              <a:t> Tables/ESA – Table 2</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2</a:t>
            </a:fld>
            <a:endParaRPr lang="en-US" dirty="0"/>
          </a:p>
        </p:txBody>
      </p:sp>
    </p:spTree>
    <p:extLst>
      <p:ext uri="{BB962C8B-B14F-4D97-AF65-F5344CB8AC3E}">
        <p14:creationId xmlns:p14="http://schemas.microsoft.com/office/powerpoint/2010/main" val="205894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9 &amp; Table 1</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11</a:t>
            </a:fld>
            <a:endParaRPr lang="en-US" dirty="0"/>
          </a:p>
        </p:txBody>
      </p:sp>
    </p:spTree>
    <p:extLst>
      <p:ext uri="{BB962C8B-B14F-4D97-AF65-F5344CB8AC3E}">
        <p14:creationId xmlns:p14="http://schemas.microsoft.com/office/powerpoint/2010/main" val="239697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3</a:t>
            </a:r>
          </a:p>
        </p:txBody>
      </p:sp>
      <p:sp>
        <p:nvSpPr>
          <p:cNvPr id="4" name="Slide Number Placeholder 3"/>
          <p:cNvSpPr>
            <a:spLocks noGrp="1"/>
          </p:cNvSpPr>
          <p:nvPr>
            <p:ph type="sldNum" sz="quarter" idx="10"/>
          </p:nvPr>
        </p:nvSpPr>
        <p:spPr/>
        <p:txBody>
          <a:bodyPr/>
          <a:lstStyle/>
          <a:p>
            <a:fld id="{EA79A12E-4A2D-4EB7-A576-6F08818C4186}" type="slidenum">
              <a:rPr lang="en-US" smtClean="0"/>
              <a:t>12</a:t>
            </a:fld>
            <a:endParaRPr lang="en-US" dirty="0"/>
          </a:p>
        </p:txBody>
      </p:sp>
    </p:spTree>
    <p:extLst>
      <p:ext uri="{BB962C8B-B14F-4D97-AF65-F5344CB8AC3E}">
        <p14:creationId xmlns:p14="http://schemas.microsoft.com/office/powerpoint/2010/main" val="304367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and 7</a:t>
            </a:r>
            <a:r>
              <a:rPr lang="en-US" baseline="0" dirty="0" smtClean="0"/>
              <a:t> FERA Annual</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13</a:t>
            </a:fld>
            <a:endParaRPr lang="en-US" dirty="0"/>
          </a:p>
        </p:txBody>
      </p:sp>
    </p:spTree>
    <p:extLst>
      <p:ext uri="{BB962C8B-B14F-4D97-AF65-F5344CB8AC3E}">
        <p14:creationId xmlns:p14="http://schemas.microsoft.com/office/powerpoint/2010/main" val="88690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8BF95-D349-43BA-A2B4-04429CBE3FD6}" type="slidenum">
              <a:rPr lang="en-US" smtClean="0"/>
              <a:t>14</a:t>
            </a:fld>
            <a:endParaRPr lang="en-US" dirty="0"/>
          </a:p>
        </p:txBody>
      </p:sp>
    </p:spTree>
    <p:extLst>
      <p:ext uri="{BB962C8B-B14F-4D97-AF65-F5344CB8AC3E}">
        <p14:creationId xmlns:p14="http://schemas.microsoft.com/office/powerpoint/2010/main" val="411653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 Todd Cahill &amp; Brandi</a:t>
            </a:r>
            <a:r>
              <a:rPr lang="en-US" baseline="0" dirty="0" smtClean="0"/>
              <a:t> Turner</a:t>
            </a:r>
            <a:endParaRPr lang="en-US" dirty="0" smtClean="0"/>
          </a:p>
        </p:txBody>
      </p:sp>
      <p:sp>
        <p:nvSpPr>
          <p:cNvPr id="4" name="Slide Number Placeholder 3"/>
          <p:cNvSpPr>
            <a:spLocks noGrp="1"/>
          </p:cNvSpPr>
          <p:nvPr>
            <p:ph type="sldNum" sz="quarter" idx="10"/>
          </p:nvPr>
        </p:nvSpPr>
        <p:spPr/>
        <p:txBody>
          <a:bodyPr/>
          <a:lstStyle/>
          <a:p>
            <a:pPr>
              <a:defRPr/>
            </a:pPr>
            <a:fld id="{02F2410A-F99D-44BC-AC34-A7714BDF1DC6}" type="slidenum">
              <a:rPr lang="en-US" smtClean="0"/>
              <a:pPr>
                <a:defRPr/>
              </a:pPr>
              <a:t>17</a:t>
            </a:fld>
            <a:endParaRPr lang="en-US" dirty="0"/>
          </a:p>
        </p:txBody>
      </p:sp>
    </p:spTree>
    <p:extLst>
      <p:ext uri="{BB962C8B-B14F-4D97-AF65-F5344CB8AC3E}">
        <p14:creationId xmlns:p14="http://schemas.microsoft.com/office/powerpoint/2010/main" val="35399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Annual Report Tables/Summary - Table</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3</a:t>
            </a:fld>
            <a:endParaRPr lang="en-US" dirty="0"/>
          </a:p>
        </p:txBody>
      </p:sp>
    </p:spTree>
    <p:extLst>
      <p:ext uri="{BB962C8B-B14F-4D97-AF65-F5344CB8AC3E}">
        <p14:creationId xmlns:p14="http://schemas.microsoft.com/office/powerpoint/2010/main" val="325660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Annual Report Tables/ESA Table 12</a:t>
            </a:r>
          </a:p>
          <a:p>
            <a:r>
              <a:rPr lang="en-US" dirty="0" smtClean="0"/>
              <a:t>Refer to ESAP</a:t>
            </a:r>
            <a:r>
              <a:rPr lang="en-US" baseline="0" dirty="0" smtClean="0"/>
              <a:t> Table 12 for carry-over dollars</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4</a:t>
            </a:fld>
            <a:endParaRPr lang="en-US" dirty="0"/>
          </a:p>
        </p:txBody>
      </p:sp>
    </p:spTree>
    <p:extLst>
      <p:ext uri="{BB962C8B-B14F-4D97-AF65-F5344CB8AC3E}">
        <p14:creationId xmlns:p14="http://schemas.microsoft.com/office/powerpoint/2010/main" val="178392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Report Tables/ESA</a:t>
            </a:r>
            <a:r>
              <a:rPr lang="en-US" baseline="0" dirty="0" smtClean="0"/>
              <a:t> – Table 13</a:t>
            </a:r>
          </a:p>
          <a:p>
            <a:r>
              <a:rPr lang="en-US" baseline="0" dirty="0" smtClean="0"/>
              <a:t>Disabled count: Berkeley Loveless.  Percentage: Annual Report Template #1.5.1 (% also verified with data from B. loveless.)</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5</a:t>
            </a:fld>
            <a:endParaRPr lang="en-US" dirty="0"/>
          </a:p>
        </p:txBody>
      </p:sp>
    </p:spTree>
    <p:extLst>
      <p:ext uri="{BB962C8B-B14F-4D97-AF65-F5344CB8AC3E}">
        <p14:creationId xmlns:p14="http://schemas.microsoft.com/office/powerpoint/2010/main" val="279265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2015 ESA CARE Annual Report, Sec. 1.6.1. (Prior bullet 2 Re: CSD’s solar water heating program – Deleted.)</a:t>
            </a:r>
          </a:p>
          <a:p>
            <a:r>
              <a:rPr lang="en-US" dirty="0" smtClean="0"/>
              <a:t>Bullet 2: 2015 ESA CARE Annual Report, Sec. 1.6.1. </a:t>
            </a:r>
          </a:p>
          <a:p>
            <a:endParaRPr lang="en-US" dirty="0" smtClean="0"/>
          </a:p>
          <a:p>
            <a:r>
              <a:rPr lang="en-US" dirty="0" smtClean="0"/>
              <a:t>See Section 1.6</a:t>
            </a:r>
            <a:r>
              <a:rPr lang="en-US" baseline="0" dirty="0" smtClean="0"/>
              <a:t> for more information on SDG&amp;E’s Leveraging efforts.</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6</a:t>
            </a:fld>
            <a:endParaRPr lang="en-US" dirty="0"/>
          </a:p>
        </p:txBody>
      </p:sp>
    </p:spTree>
    <p:extLst>
      <p:ext uri="{BB962C8B-B14F-4D97-AF65-F5344CB8AC3E}">
        <p14:creationId xmlns:p14="http://schemas.microsoft.com/office/powerpoint/2010/main" val="68749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SASH Program: 2015 ESA CARE Annual Report, Sec. 1.6.1. </a:t>
            </a:r>
          </a:p>
          <a:p>
            <a:r>
              <a:rPr lang="en-US" dirty="0" smtClean="0"/>
              <a:t>ESA/CARE</a:t>
            </a:r>
            <a:r>
              <a:rPr lang="en-US" baseline="0" dirty="0" smtClean="0"/>
              <a:t> Integration: (Unchanged)</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7</a:t>
            </a:fld>
            <a:endParaRPr lang="en-US" dirty="0"/>
          </a:p>
        </p:txBody>
      </p:sp>
    </p:spTree>
    <p:extLst>
      <p:ext uri="{BB962C8B-B14F-4D97-AF65-F5344CB8AC3E}">
        <p14:creationId xmlns:p14="http://schemas.microsoft.com/office/powerpoint/2010/main" val="125557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ESA/EE Integration: (Unchanged)</a:t>
            </a:r>
          </a:p>
          <a:p>
            <a:r>
              <a:rPr lang="en-US" dirty="0" smtClean="0"/>
              <a:t>EUC: (Unchanged)</a:t>
            </a:r>
          </a:p>
          <a:p>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8</a:t>
            </a:fld>
            <a:endParaRPr lang="en-US" dirty="0"/>
          </a:p>
        </p:txBody>
      </p:sp>
    </p:spTree>
    <p:extLst>
      <p:ext uri="{BB962C8B-B14F-4D97-AF65-F5344CB8AC3E}">
        <p14:creationId xmlns:p14="http://schemas.microsoft.com/office/powerpoint/2010/main" val="147400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EUC: (Unchanged)</a:t>
            </a:r>
          </a:p>
          <a:p>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9</a:t>
            </a:fld>
            <a:endParaRPr lang="en-US" dirty="0"/>
          </a:p>
        </p:txBody>
      </p:sp>
    </p:spTree>
    <p:extLst>
      <p:ext uri="{BB962C8B-B14F-4D97-AF65-F5344CB8AC3E}">
        <p14:creationId xmlns:p14="http://schemas.microsoft.com/office/powerpoint/2010/main" val="326483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a:t>
            </a:r>
            <a:endParaRPr lang="en-US" dirty="0"/>
          </a:p>
        </p:txBody>
      </p:sp>
      <p:sp>
        <p:nvSpPr>
          <p:cNvPr id="4" name="Slide Number Placeholder 3"/>
          <p:cNvSpPr>
            <a:spLocks noGrp="1"/>
          </p:cNvSpPr>
          <p:nvPr>
            <p:ph type="sldNum" sz="quarter" idx="10"/>
          </p:nvPr>
        </p:nvSpPr>
        <p:spPr/>
        <p:txBody>
          <a:bodyPr/>
          <a:lstStyle/>
          <a:p>
            <a:fld id="{EA79A12E-4A2D-4EB7-A576-6F08818C4186}" type="slidenum">
              <a:rPr lang="en-US" smtClean="0"/>
              <a:t>10</a:t>
            </a:fld>
            <a:endParaRPr lang="en-US" dirty="0"/>
          </a:p>
        </p:txBody>
      </p:sp>
    </p:spTree>
    <p:extLst>
      <p:ext uri="{BB962C8B-B14F-4D97-AF65-F5344CB8AC3E}">
        <p14:creationId xmlns:p14="http://schemas.microsoft.com/office/powerpoint/2010/main" val="118706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BlueBackground.jpg"/>
          <p:cNvPicPr>
            <a:picLocks noChangeAspect="1"/>
          </p:cNvPicPr>
          <p:nvPr userDrawn="1"/>
        </p:nvPicPr>
        <p:blipFill>
          <a:blip r:embed="rId2"/>
          <a:stretch>
            <a:fillRect/>
          </a:stretch>
        </p:blipFill>
        <p:spPr>
          <a:xfrm>
            <a:off x="0" y="0"/>
            <a:ext cx="9144000" cy="6858000"/>
          </a:xfrm>
          <a:prstGeom prst="rect">
            <a:avLst/>
          </a:prstGeom>
        </p:spPr>
      </p:pic>
      <p:pic>
        <p:nvPicPr>
          <p:cNvPr id="5" name="Picture 7" descr="SDGEconnectedlogo_SM.png"/>
          <p:cNvPicPr>
            <a:picLocks noChangeAspect="1"/>
          </p:cNvPicPr>
          <p:nvPr userDrawn="1"/>
        </p:nvPicPr>
        <p:blipFill>
          <a:blip r:embed="rId3"/>
          <a:srcRect/>
          <a:stretch>
            <a:fillRect/>
          </a:stretch>
        </p:blipFill>
        <p:spPr bwMode="auto">
          <a:xfrm>
            <a:off x="6629400" y="381000"/>
            <a:ext cx="1828800" cy="862013"/>
          </a:xfrm>
          <a:prstGeom prst="rect">
            <a:avLst/>
          </a:prstGeom>
          <a:noFill/>
          <a:ln w="9525">
            <a:noFill/>
            <a:miter lim="800000"/>
            <a:headEnd/>
            <a:tailEnd/>
          </a:ln>
        </p:spPr>
      </p:pic>
      <p:sp>
        <p:nvSpPr>
          <p:cNvPr id="3" name="Subtitle 2"/>
          <p:cNvSpPr>
            <a:spLocks noGrp="1"/>
          </p:cNvSpPr>
          <p:nvPr>
            <p:ph type="subTitle" idx="1"/>
          </p:nvPr>
        </p:nvSpPr>
        <p:spPr>
          <a:xfrm>
            <a:off x="457200" y="1295400"/>
            <a:ext cx="6400800" cy="506730"/>
          </a:xfrm>
        </p:spPr>
        <p:txBody>
          <a:bodyPr lIns="0">
            <a:normAutofit/>
          </a:bodyPr>
          <a:lstStyle>
            <a:lvl1pPr marL="0" indent="0" algn="l">
              <a:buNone/>
              <a:defRPr sz="2000" b="0" i="1">
                <a:solidFill>
                  <a:srgbClr val="000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title"/>
          </p:nvPr>
        </p:nvSpPr>
        <p:spPr>
          <a:xfrm>
            <a:off x="457200" y="326282"/>
            <a:ext cx="6096000" cy="969118"/>
          </a:xfrm>
        </p:spPr>
        <p:txBody>
          <a:bodyPr lIns="0">
            <a:normAutofit/>
          </a:bodyPr>
          <a:lstStyle>
            <a:lvl1pPr algn="l">
              <a:defRPr sz="3000" b="0" i="1">
                <a:latin typeface="Verdana"/>
                <a:cs typeface="Verdana"/>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A4A10DC-49D8-4DE3-B5C3-29066C8E6133}" type="datetime1">
              <a:rPr lang="en-US" smtClean="0"/>
              <a:t>7/15/2016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B0292AE7-71CC-4339-99EC-5E7EECB1BED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193D5"/>
              </a:buClr>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C75C4851-2362-47A2-B875-B7B51B6B5C5A}" type="datetime1">
              <a:rPr lang="en-US" smtClean="0"/>
              <a:t>7/15/2016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5D5A5F-F07D-40B6-BD32-F26C2D2198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Environment_Inside.jpg"/>
          <p:cNvPicPr>
            <a:picLocks noChangeAspect="1"/>
          </p:cNvPicPr>
          <p:nvPr userDrawn="1"/>
        </p:nvPicPr>
        <p:blipFill>
          <a:blip r:embed="rId4"/>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304800"/>
            <a:ext cx="5943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F868195-3014-41E7-9632-D64A8229B002}" type="datetime1">
              <a:rPr lang="en-US" smtClean="0"/>
              <a:t>7/15/2016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0DD0B60-30D3-415F-9F08-400443F99C2B}" type="slidenum">
              <a:rPr lang="en-US"/>
              <a:pPr>
                <a:defRPr/>
              </a:pPr>
              <a:t>‹#›</a:t>
            </a:fld>
            <a:endParaRPr lang="en-US" dirty="0"/>
          </a:p>
        </p:txBody>
      </p:sp>
      <p:pic>
        <p:nvPicPr>
          <p:cNvPr id="1032" name="Picture 8" descr="SDGEconnectedlogo_SM.png"/>
          <p:cNvPicPr>
            <a:picLocks noChangeAspect="1"/>
          </p:cNvPicPr>
          <p:nvPr userDrawn="1"/>
        </p:nvPicPr>
        <p:blipFill>
          <a:blip r:embed="rId5"/>
          <a:srcRect/>
          <a:stretch>
            <a:fillRect/>
          </a:stretch>
        </p:blipFill>
        <p:spPr bwMode="auto">
          <a:xfrm>
            <a:off x="7315200" y="190500"/>
            <a:ext cx="13716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4" r:id="rId2"/>
  </p:sldLayoutIdLst>
  <p:hf hdr="0" ftr="0"/>
  <p:txStyles>
    <p:titleStyle>
      <a:lvl1pPr algn="l" defTabSz="457200" rtl="0" eaLnBrk="0" fontAlgn="base" hangingPunct="0">
        <a:spcBef>
          <a:spcPct val="0"/>
        </a:spcBef>
        <a:spcAft>
          <a:spcPct val="0"/>
        </a:spcAft>
        <a:defRPr sz="2000" i="1" kern="1200">
          <a:solidFill>
            <a:srgbClr val="000000"/>
          </a:solidFill>
          <a:latin typeface="Verdana"/>
          <a:ea typeface="Verdana" pitchFamily="34" charset="0"/>
          <a:cs typeface="Verdana"/>
        </a:defRPr>
      </a:lvl1pPr>
      <a:lvl2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000" i="1">
          <a:solidFill>
            <a:schemeClr val="bg1"/>
          </a:solidFill>
          <a:latin typeface="Verdana" pitchFamily="34" charset="0"/>
        </a:defRPr>
      </a:lvl6pPr>
      <a:lvl7pPr marL="914400" algn="l" defTabSz="457200" rtl="0" fontAlgn="base">
        <a:spcBef>
          <a:spcPct val="0"/>
        </a:spcBef>
        <a:spcAft>
          <a:spcPct val="0"/>
        </a:spcAft>
        <a:defRPr sz="2000" i="1">
          <a:solidFill>
            <a:schemeClr val="bg1"/>
          </a:solidFill>
          <a:latin typeface="Verdana" pitchFamily="34" charset="0"/>
        </a:defRPr>
      </a:lvl7pPr>
      <a:lvl8pPr marL="1371600" algn="l" defTabSz="457200" rtl="0" fontAlgn="base">
        <a:spcBef>
          <a:spcPct val="0"/>
        </a:spcBef>
        <a:spcAft>
          <a:spcPct val="0"/>
        </a:spcAft>
        <a:defRPr sz="2000" i="1">
          <a:solidFill>
            <a:schemeClr val="bg1"/>
          </a:solidFill>
          <a:latin typeface="Verdana" pitchFamily="34" charset="0"/>
        </a:defRPr>
      </a:lvl8pPr>
      <a:lvl9pPr marL="1828800" algn="l" defTabSz="457200" rtl="0" fontAlgn="base">
        <a:spcBef>
          <a:spcPct val="0"/>
        </a:spcBef>
        <a:spcAft>
          <a:spcPct val="0"/>
        </a:spcAft>
        <a:defRPr sz="2000" i="1">
          <a:solidFill>
            <a:schemeClr val="bg1"/>
          </a:solidFill>
          <a:latin typeface="Verdana" pitchFamily="34" charset="0"/>
        </a:defRPr>
      </a:lvl9pPr>
    </p:titleStyle>
    <p:bodyStyle>
      <a:lvl1pPr marL="164592" indent="-164592" algn="l" defTabSz="457200" rtl="0" eaLnBrk="0" fontAlgn="base" hangingPunct="0">
        <a:spcBef>
          <a:spcPct val="20000"/>
        </a:spcBef>
        <a:spcAft>
          <a:spcPts val="1200"/>
        </a:spcAft>
        <a:buClr>
          <a:srgbClr val="0193D5"/>
        </a:buClr>
        <a:buSzPct val="125000"/>
        <a:buFont typeface="Arial" charset="0"/>
        <a:buChar char="•"/>
        <a:defRPr sz="16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ts val="1200"/>
        </a:spcAft>
        <a:buClr>
          <a:srgbClr val="0193D5"/>
        </a:buClr>
        <a:buFont typeface="Arial" charset="0"/>
        <a:buChar char="–"/>
        <a:defRPr sz="14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457200" y="304800"/>
            <a:ext cx="6096000" cy="990600"/>
          </a:xfrm>
        </p:spPr>
        <p:txBody>
          <a:bodyPr>
            <a:normAutofit fontScale="90000"/>
          </a:bodyPr>
          <a:lstStyle/>
          <a:p>
            <a:pPr eaLnBrk="1" hangingPunct="1"/>
            <a:r>
              <a:rPr lang="en-US" sz="3100" b="1" dirty="0" smtClean="0">
                <a:latin typeface="+mj-lt"/>
              </a:rPr>
              <a:t>Joint </a:t>
            </a:r>
            <a:r>
              <a:rPr lang="en-US" sz="3100" b="1" dirty="0">
                <a:latin typeface="+mj-lt"/>
              </a:rPr>
              <a:t>Utility Public Meeting</a:t>
            </a:r>
            <a:r>
              <a:rPr lang="en-US" b="1" dirty="0"/>
              <a:t/>
            </a:r>
            <a:br>
              <a:rPr lang="en-US" b="1" dirty="0"/>
            </a:br>
            <a:endParaRPr lang="en-US" b="1" dirty="0" smtClean="0">
              <a:latin typeface="Verdana" pitchFamily="34" charset="0"/>
            </a:endParaRPr>
          </a:p>
        </p:txBody>
      </p:sp>
      <p:sp>
        <p:nvSpPr>
          <p:cNvPr id="8194" name="Subtitle 2"/>
          <p:cNvSpPr>
            <a:spLocks noGrp="1"/>
          </p:cNvSpPr>
          <p:nvPr>
            <p:ph type="subTitle" idx="1"/>
          </p:nvPr>
        </p:nvSpPr>
        <p:spPr>
          <a:xfrm>
            <a:off x="457200" y="5867400"/>
            <a:ext cx="2476500" cy="457200"/>
          </a:xfrm>
        </p:spPr>
        <p:txBody>
          <a:bodyPr>
            <a:normAutofit/>
          </a:bodyPr>
          <a:lstStyle/>
          <a:p>
            <a:pPr algn="ctr"/>
            <a:r>
              <a:rPr lang="en-US" b="1" i="0" dirty="0">
                <a:latin typeface="+mn-lt"/>
              </a:rPr>
              <a:t>June </a:t>
            </a:r>
            <a:r>
              <a:rPr lang="en-US" b="1" i="0" dirty="0" smtClean="0">
                <a:latin typeface="+mn-lt"/>
              </a:rPr>
              <a:t>1, 2016</a:t>
            </a:r>
            <a:endParaRPr lang="en-US" b="1" i="0" dirty="0">
              <a:latin typeface="+mn-lt"/>
            </a:endParaRPr>
          </a:p>
        </p:txBody>
      </p:sp>
      <p:sp>
        <p:nvSpPr>
          <p:cNvPr id="8195" name="Text Box 4"/>
          <p:cNvSpPr txBox="1">
            <a:spLocks noChangeArrowheads="1"/>
          </p:cNvSpPr>
          <p:nvPr/>
        </p:nvSpPr>
        <p:spPr bwMode="auto">
          <a:xfrm>
            <a:off x="152400" y="6629400"/>
            <a:ext cx="3657600" cy="184150"/>
          </a:xfrm>
          <a:prstGeom prst="rect">
            <a:avLst/>
          </a:prstGeom>
          <a:noFill/>
          <a:ln w="9525">
            <a:noFill/>
            <a:miter lim="800000"/>
            <a:headEnd/>
            <a:tailEnd/>
          </a:ln>
        </p:spPr>
        <p:txBody>
          <a:bodyPr>
            <a:spAutoFit/>
          </a:bodyPr>
          <a:lstStyle/>
          <a:p>
            <a:pPr defTabSz="914400">
              <a:spcBef>
                <a:spcPct val="50000"/>
              </a:spcBef>
            </a:pPr>
            <a:r>
              <a:rPr lang="en-US" sz="600" dirty="0">
                <a:solidFill>
                  <a:srgbClr val="B2B2B2"/>
                </a:solidFill>
                <a:latin typeface="Verdana" pitchFamily="34" charset="0"/>
              </a:rPr>
              <a:t>© 2011San Diego Gas &amp; Electric Company. All copyright and trademark rights reserved.</a:t>
            </a:r>
          </a:p>
        </p:txBody>
      </p:sp>
      <p:sp>
        <p:nvSpPr>
          <p:cNvPr id="2" name="Rectangle 1"/>
          <p:cNvSpPr/>
          <p:nvPr/>
        </p:nvSpPr>
        <p:spPr>
          <a:xfrm>
            <a:off x="914400" y="3105835"/>
            <a:ext cx="6934200" cy="1569660"/>
          </a:xfrm>
          <a:prstGeom prst="rect">
            <a:avLst/>
          </a:prstGeom>
        </p:spPr>
        <p:txBody>
          <a:bodyPr wrap="square">
            <a:spAutoFit/>
          </a:bodyPr>
          <a:lstStyle/>
          <a:p>
            <a:pPr algn="ctr"/>
            <a:r>
              <a:rPr lang="en-US" sz="3200" b="1" dirty="0">
                <a:latin typeface="+mj-lt"/>
              </a:rPr>
              <a:t>Highlights of </a:t>
            </a:r>
            <a:r>
              <a:rPr lang="en-US" sz="3200" b="1" dirty="0" smtClean="0">
                <a:latin typeface="+mj-lt"/>
              </a:rPr>
              <a:t>2015</a:t>
            </a:r>
          </a:p>
          <a:p>
            <a:pPr algn="ctr"/>
            <a:r>
              <a:rPr lang="en-US" sz="3200" b="1" dirty="0" smtClean="0">
                <a:latin typeface="+mj-lt"/>
              </a:rPr>
              <a:t> </a:t>
            </a:r>
            <a:r>
              <a:rPr lang="en-US" sz="3200" b="1" dirty="0">
                <a:latin typeface="+mj-lt"/>
              </a:rPr>
              <a:t>CARE, FERA and ESA Program Accomplishments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CARE Program Highlights</a:t>
            </a:r>
            <a:endParaRPr lang="en-US" sz="2400" b="1" dirty="0">
              <a:latin typeface="+mj-lt"/>
            </a:endParaRPr>
          </a:p>
        </p:txBody>
      </p:sp>
      <p:sp>
        <p:nvSpPr>
          <p:cNvPr id="3" name="Content Placeholder 2"/>
          <p:cNvSpPr>
            <a:spLocks noGrp="1"/>
          </p:cNvSpPr>
          <p:nvPr>
            <p:ph idx="1"/>
          </p:nvPr>
        </p:nvSpPr>
        <p:spPr/>
        <p:txBody>
          <a:bodyPr/>
          <a:lstStyle/>
          <a:p>
            <a:pPr marL="0" indent="0">
              <a:buNone/>
            </a:pPr>
            <a:r>
              <a:rPr lang="en-US" sz="2000" b="1" dirty="0" smtClean="0">
                <a:latin typeface="+mn-lt"/>
              </a:rPr>
              <a:t>Penetration Rate</a:t>
            </a:r>
          </a:p>
          <a:p>
            <a:endParaRPr lang="en-US" sz="1800" b="1" dirty="0">
              <a:latin typeface="+mn-lt"/>
            </a:endParaRPr>
          </a:p>
          <a:p>
            <a:pPr marL="0" indent="0">
              <a:buNone/>
            </a:pPr>
            <a:endParaRPr lang="en-US" sz="1800" b="1" dirty="0">
              <a:latin typeface="+mn-lt"/>
            </a:endParaRPr>
          </a:p>
        </p:txBody>
      </p:sp>
      <p:sp>
        <p:nvSpPr>
          <p:cNvPr id="4" name="Date Placeholder 3"/>
          <p:cNvSpPr>
            <a:spLocks noGrp="1"/>
          </p:cNvSpPr>
          <p:nvPr>
            <p:ph type="dt" sz="half" idx="10"/>
          </p:nvPr>
        </p:nvSpPr>
        <p:spPr/>
        <p:txBody>
          <a:bodyPr/>
          <a:lstStyle/>
          <a:p>
            <a:pPr>
              <a:defRPr/>
            </a:pPr>
            <a:fld id="{A7D7B05A-C723-45E4-98B4-BB8102696395}"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6861833"/>
              </p:ext>
            </p:extLst>
          </p:nvPr>
        </p:nvGraphicFramePr>
        <p:xfrm>
          <a:off x="1524000" y="2057400"/>
          <a:ext cx="5943600" cy="1483360"/>
        </p:xfrm>
        <a:graphic>
          <a:graphicData uri="http://schemas.openxmlformats.org/drawingml/2006/table">
            <a:tbl>
              <a:tblPr firstRow="1" bandRow="1">
                <a:tableStyleId>{5C22544A-7EE6-4342-B048-85BDC9FD1C3A}</a:tableStyleId>
              </a:tblPr>
              <a:tblGrid>
                <a:gridCol w="2468880"/>
                <a:gridCol w="1737360"/>
                <a:gridCol w="1737360"/>
              </a:tblGrid>
              <a:tr h="370840">
                <a:tc>
                  <a:txBody>
                    <a:bodyPr/>
                    <a:lstStyle/>
                    <a:p>
                      <a:endParaRPr lang="en-US" dirty="0"/>
                    </a:p>
                  </a:txBody>
                  <a:tcPr/>
                </a:tc>
                <a:tc>
                  <a:txBody>
                    <a:bodyPr/>
                    <a:lstStyle/>
                    <a:p>
                      <a:pPr algn="ctr"/>
                      <a:r>
                        <a:rPr lang="en-US" dirty="0" smtClean="0"/>
                        <a:t>Program Target</a:t>
                      </a:r>
                      <a:endParaRPr lang="en-US" dirty="0"/>
                    </a:p>
                  </a:txBody>
                  <a:tcPr/>
                </a:tc>
                <a:tc>
                  <a:txBody>
                    <a:bodyPr/>
                    <a:lstStyle/>
                    <a:p>
                      <a:pPr algn="ctr"/>
                      <a:r>
                        <a:rPr lang="en-US" dirty="0" smtClean="0"/>
                        <a:t>2015 Actual</a:t>
                      </a:r>
                      <a:endParaRPr lang="en-US" dirty="0"/>
                    </a:p>
                  </a:txBody>
                  <a:tcPr/>
                </a:tc>
              </a:tr>
              <a:tr h="370840">
                <a:tc>
                  <a:txBody>
                    <a:bodyPr/>
                    <a:lstStyle/>
                    <a:p>
                      <a:r>
                        <a:rPr lang="en-US" dirty="0" smtClean="0"/>
                        <a:t>Estimated Eligible</a:t>
                      </a:r>
                      <a:endParaRPr lang="en-US" dirty="0"/>
                    </a:p>
                  </a:txBody>
                  <a:tcPr anchor="b"/>
                </a:tc>
                <a:tc>
                  <a:txBody>
                    <a:bodyPr/>
                    <a:lstStyle/>
                    <a:p>
                      <a:pPr algn="r"/>
                      <a:r>
                        <a:rPr lang="en-US" dirty="0" smtClean="0"/>
                        <a:t>370,088</a:t>
                      </a:r>
                      <a:endParaRPr lang="en-US" dirty="0"/>
                    </a:p>
                  </a:txBody>
                  <a:tcPr anchor="b"/>
                </a:tc>
                <a:tc>
                  <a:txBody>
                    <a:bodyPr/>
                    <a:lstStyle/>
                    <a:p>
                      <a:pPr algn="r"/>
                      <a:r>
                        <a:rPr lang="en-US" dirty="0" smtClean="0"/>
                        <a:t>370,088</a:t>
                      </a:r>
                      <a:endParaRPr lang="en-US" dirty="0"/>
                    </a:p>
                  </a:txBody>
                  <a:tcPr anchor="b"/>
                </a:tc>
              </a:tr>
              <a:tr h="370840">
                <a:tc>
                  <a:txBody>
                    <a:bodyPr/>
                    <a:lstStyle/>
                    <a:p>
                      <a:r>
                        <a:rPr lang="en-US" dirty="0" smtClean="0"/>
                        <a:t>Number of</a:t>
                      </a:r>
                      <a:r>
                        <a:rPr lang="en-US" baseline="0" dirty="0" smtClean="0"/>
                        <a:t> Participants</a:t>
                      </a:r>
                      <a:endParaRPr lang="en-US" dirty="0"/>
                    </a:p>
                  </a:txBody>
                  <a:tcPr anchor="b"/>
                </a:tc>
                <a:tc>
                  <a:txBody>
                    <a:bodyPr/>
                    <a:lstStyle/>
                    <a:p>
                      <a:pPr algn="r"/>
                      <a:r>
                        <a:rPr lang="en-US" dirty="0" smtClean="0">
                          <a:solidFill>
                            <a:schemeClr val="tx1"/>
                          </a:solidFill>
                        </a:rPr>
                        <a:t>333,079</a:t>
                      </a:r>
                      <a:endParaRPr lang="en-US" dirty="0">
                        <a:solidFill>
                          <a:schemeClr val="tx1"/>
                        </a:solidFill>
                      </a:endParaRPr>
                    </a:p>
                  </a:txBody>
                  <a:tcPr anchor="b"/>
                </a:tc>
                <a:tc>
                  <a:txBody>
                    <a:bodyPr/>
                    <a:lstStyle/>
                    <a:p>
                      <a:pPr algn="r"/>
                      <a:r>
                        <a:rPr lang="en-US" dirty="0" smtClean="0"/>
                        <a:t>271,247</a:t>
                      </a:r>
                      <a:endParaRPr lang="en-US" dirty="0"/>
                    </a:p>
                  </a:txBody>
                  <a:tcPr anchor="b"/>
                </a:tc>
              </a:tr>
              <a:tr h="370840">
                <a:tc>
                  <a:txBody>
                    <a:bodyPr/>
                    <a:lstStyle/>
                    <a:p>
                      <a:r>
                        <a:rPr lang="en-US" dirty="0" smtClean="0"/>
                        <a:t>Penetration Rate</a:t>
                      </a:r>
                      <a:endParaRPr lang="en-US" dirty="0"/>
                    </a:p>
                  </a:txBody>
                  <a:tcPr anchor="b"/>
                </a:tc>
                <a:tc>
                  <a:txBody>
                    <a:bodyPr/>
                    <a:lstStyle/>
                    <a:p>
                      <a:pPr algn="r"/>
                      <a:r>
                        <a:rPr lang="en-US" dirty="0" smtClean="0"/>
                        <a:t>90%</a:t>
                      </a:r>
                      <a:endParaRPr lang="en-US" dirty="0"/>
                    </a:p>
                  </a:txBody>
                  <a:tcPr anchor="b"/>
                </a:tc>
                <a:tc>
                  <a:txBody>
                    <a:bodyPr/>
                    <a:lstStyle/>
                    <a:p>
                      <a:pPr algn="r"/>
                      <a:r>
                        <a:rPr lang="en-US" dirty="0" smtClean="0"/>
                        <a:t>73%</a:t>
                      </a:r>
                      <a:endParaRPr lang="en-US" dirty="0"/>
                    </a:p>
                  </a:txBody>
                  <a:tcPr anchor="b"/>
                </a:tc>
              </a:tr>
            </a:tbl>
          </a:graphicData>
        </a:graphic>
      </p:graphicFrame>
    </p:spTree>
    <p:extLst>
      <p:ext uri="{BB962C8B-B14F-4D97-AF65-F5344CB8AC3E}">
        <p14:creationId xmlns:p14="http://schemas.microsoft.com/office/powerpoint/2010/main" val="172078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CARE Program Highlights</a:t>
            </a:r>
            <a:endParaRPr lang="en-US" sz="2400" b="1" dirty="0">
              <a:latin typeface="+mj-lt"/>
            </a:endParaRPr>
          </a:p>
        </p:txBody>
      </p:sp>
      <p:sp>
        <p:nvSpPr>
          <p:cNvPr id="3" name="Content Placeholder 2"/>
          <p:cNvSpPr>
            <a:spLocks noGrp="1"/>
          </p:cNvSpPr>
          <p:nvPr>
            <p:ph idx="1"/>
          </p:nvPr>
        </p:nvSpPr>
        <p:spPr/>
        <p:txBody>
          <a:bodyPr/>
          <a:lstStyle/>
          <a:p>
            <a:pPr marL="0" indent="0" algn="ctr">
              <a:buNone/>
            </a:pPr>
            <a:r>
              <a:rPr lang="en-US" sz="2000" b="1" dirty="0">
                <a:latin typeface="+mn-lt"/>
              </a:rPr>
              <a:t>Average </a:t>
            </a:r>
            <a:r>
              <a:rPr lang="en-US" sz="2000" b="1" dirty="0" smtClean="0">
                <a:latin typeface="+mn-lt"/>
              </a:rPr>
              <a:t>CARE Monthly Gas/Electric Bill</a:t>
            </a:r>
          </a:p>
          <a:p>
            <a:pPr marL="0" indent="0" algn="ctr">
              <a:buNone/>
            </a:pPr>
            <a:r>
              <a:rPr lang="en-US" sz="2000" b="1" dirty="0" smtClean="0">
                <a:latin typeface="+mn-lt"/>
              </a:rPr>
              <a:t>Residential CARE Customers</a:t>
            </a:r>
          </a:p>
          <a:p>
            <a:pPr marL="0" indent="0" algn="ctr">
              <a:buNone/>
            </a:pPr>
            <a:endParaRPr lang="en-US" sz="2000" b="1" dirty="0" smtClean="0">
              <a:latin typeface="+mn-lt"/>
            </a:endParaRPr>
          </a:p>
          <a:p>
            <a:endParaRPr lang="en-US" b="1" dirty="0"/>
          </a:p>
          <a:p>
            <a:endParaRPr lang="en-US" b="1" dirty="0" smtClean="0"/>
          </a:p>
          <a:p>
            <a:endParaRPr lang="en-US" b="1" dirty="0"/>
          </a:p>
          <a:p>
            <a:pPr marL="0" indent="0" algn="ctr">
              <a:buNone/>
            </a:pPr>
            <a:r>
              <a:rPr lang="en-US" sz="2000" b="1" dirty="0" smtClean="0">
                <a:latin typeface="+mn-lt"/>
              </a:rPr>
              <a:t>Annual Subsidy for all CARE customers by Energy Source</a:t>
            </a:r>
            <a:endParaRPr lang="en-US" sz="2000" b="1" dirty="0">
              <a:latin typeface="+mn-lt"/>
            </a:endParaRPr>
          </a:p>
          <a:p>
            <a:endParaRPr lang="en-US" b="1" dirty="0"/>
          </a:p>
        </p:txBody>
      </p:sp>
      <p:sp>
        <p:nvSpPr>
          <p:cNvPr id="4" name="Date Placeholder 3"/>
          <p:cNvSpPr>
            <a:spLocks noGrp="1"/>
          </p:cNvSpPr>
          <p:nvPr>
            <p:ph type="dt" sz="half" idx="10"/>
          </p:nvPr>
        </p:nvSpPr>
        <p:spPr/>
        <p:txBody>
          <a:bodyPr/>
          <a:lstStyle/>
          <a:p>
            <a:pPr>
              <a:defRPr/>
            </a:pPr>
            <a:fld id="{7C0A4FC6-07B4-4697-A5EC-D409B83013D7}"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81506021"/>
              </p:ext>
            </p:extLst>
          </p:nvPr>
        </p:nvGraphicFramePr>
        <p:xfrm>
          <a:off x="1600200" y="2514600"/>
          <a:ext cx="6096000" cy="838200"/>
        </p:xfrm>
        <a:graphic>
          <a:graphicData uri="http://schemas.openxmlformats.org/drawingml/2006/table">
            <a:tbl>
              <a:tblPr firstRow="1" bandRow="1">
                <a:tableStyleId>{5C22544A-7EE6-4342-B048-85BDC9FD1C3A}</a:tableStyleId>
              </a:tblPr>
              <a:tblGrid>
                <a:gridCol w="1524000"/>
                <a:gridCol w="1524000"/>
                <a:gridCol w="1524000"/>
                <a:gridCol w="1524000"/>
              </a:tblGrid>
              <a:tr h="424764">
                <a:tc>
                  <a:txBody>
                    <a:bodyPr/>
                    <a:lstStyle/>
                    <a:p>
                      <a:endParaRPr lang="en-US" dirty="0"/>
                    </a:p>
                  </a:txBody>
                  <a:tcPr/>
                </a:tc>
                <a:tc>
                  <a:txBody>
                    <a:bodyPr/>
                    <a:lstStyle/>
                    <a:p>
                      <a:pPr algn="ctr"/>
                      <a:r>
                        <a:rPr lang="en-US" dirty="0" smtClean="0"/>
                        <a:t>Gas</a:t>
                      </a:r>
                      <a:endParaRPr lang="en-US" dirty="0"/>
                    </a:p>
                  </a:txBody>
                  <a:tcPr/>
                </a:tc>
                <a:tc>
                  <a:txBody>
                    <a:bodyPr/>
                    <a:lstStyle/>
                    <a:p>
                      <a:pPr algn="ctr"/>
                      <a:r>
                        <a:rPr lang="en-US" dirty="0" smtClean="0"/>
                        <a:t>Electric</a:t>
                      </a:r>
                      <a:endParaRPr lang="en-US" dirty="0"/>
                    </a:p>
                  </a:txBody>
                  <a:tcPr/>
                </a:tc>
                <a:tc>
                  <a:txBody>
                    <a:bodyPr/>
                    <a:lstStyle/>
                    <a:p>
                      <a:pPr algn="ctr"/>
                      <a:r>
                        <a:rPr lang="en-US" dirty="0" smtClean="0"/>
                        <a:t>Total</a:t>
                      </a:r>
                      <a:endParaRPr lang="en-US" dirty="0"/>
                    </a:p>
                  </a:txBody>
                  <a:tcPr/>
                </a:tc>
              </a:tr>
              <a:tr h="413436">
                <a:tc>
                  <a:txBody>
                    <a:bodyPr/>
                    <a:lstStyle/>
                    <a:p>
                      <a:r>
                        <a:rPr lang="en-US" dirty="0" smtClean="0"/>
                        <a:t>Monthly</a:t>
                      </a:r>
                      <a:endParaRPr lang="en-US" dirty="0"/>
                    </a:p>
                  </a:txBody>
                  <a:tcPr/>
                </a:tc>
                <a:tc>
                  <a:txBody>
                    <a:bodyPr/>
                    <a:lstStyle/>
                    <a:p>
                      <a:pPr algn="r"/>
                      <a:r>
                        <a:rPr lang="en-US" dirty="0" smtClean="0">
                          <a:solidFill>
                            <a:schemeClr val="tx1"/>
                          </a:solidFill>
                        </a:rPr>
                        <a:t>$18.76</a:t>
                      </a:r>
                      <a:endParaRPr lang="en-US" dirty="0">
                        <a:solidFill>
                          <a:schemeClr val="tx1"/>
                        </a:solidFill>
                      </a:endParaRPr>
                    </a:p>
                  </a:txBody>
                  <a:tcPr/>
                </a:tc>
                <a:tc>
                  <a:txBody>
                    <a:bodyPr/>
                    <a:lstStyle/>
                    <a:p>
                      <a:pPr algn="r"/>
                      <a:r>
                        <a:rPr lang="en-US" dirty="0" smtClean="0">
                          <a:solidFill>
                            <a:schemeClr val="tx1"/>
                          </a:solidFill>
                        </a:rPr>
                        <a:t>$53.09</a:t>
                      </a:r>
                      <a:endParaRPr lang="en-US" dirty="0">
                        <a:solidFill>
                          <a:schemeClr val="tx1"/>
                        </a:solidFill>
                      </a:endParaRPr>
                    </a:p>
                  </a:txBody>
                  <a:tcPr/>
                </a:tc>
                <a:tc>
                  <a:txBody>
                    <a:bodyPr/>
                    <a:lstStyle/>
                    <a:p>
                      <a:pPr algn="r"/>
                      <a:r>
                        <a:rPr lang="en-US" smtClean="0">
                          <a:solidFill>
                            <a:schemeClr val="tx1"/>
                          </a:solidFill>
                        </a:rPr>
                        <a:t>$71.85</a:t>
                      </a:r>
                      <a:endParaRPr lang="en-US" dirty="0">
                        <a:solidFill>
                          <a:schemeClr val="tx1"/>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73840016"/>
              </p:ext>
            </p:extLst>
          </p:nvPr>
        </p:nvGraphicFramePr>
        <p:xfrm>
          <a:off x="1560616" y="4800600"/>
          <a:ext cx="6096000" cy="82804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pPr algn="ctr"/>
                      <a:r>
                        <a:rPr lang="en-US" dirty="0" smtClean="0"/>
                        <a:t>Electric</a:t>
                      </a:r>
                      <a:endParaRPr lang="en-US" dirty="0"/>
                    </a:p>
                  </a:txBody>
                  <a:tcPr/>
                </a:tc>
                <a:tc>
                  <a:txBody>
                    <a:bodyPr/>
                    <a:lstStyle/>
                    <a:p>
                      <a:pPr algn="ctr"/>
                      <a:r>
                        <a:rPr lang="en-US" dirty="0" smtClean="0"/>
                        <a:t>Gas</a:t>
                      </a:r>
                      <a:endParaRPr lang="en-US" dirty="0"/>
                    </a:p>
                  </a:txBody>
                  <a:tcPr/>
                </a:tc>
                <a:tc>
                  <a:txBody>
                    <a:bodyPr/>
                    <a:lstStyle/>
                    <a:p>
                      <a:pPr algn="ctr"/>
                      <a:r>
                        <a:rPr lang="en-US" dirty="0" smtClean="0"/>
                        <a:t>Total</a:t>
                      </a:r>
                      <a:endParaRPr lang="en-US" dirty="0"/>
                    </a:p>
                  </a:txBody>
                  <a:tcPr/>
                </a:tc>
              </a:tr>
              <a:tr h="370840">
                <a:tc>
                  <a:txBody>
                    <a:bodyPr/>
                    <a:lstStyle/>
                    <a:p>
                      <a:pPr algn="r"/>
                      <a:r>
                        <a:rPr lang="en-US" dirty="0" smtClean="0">
                          <a:solidFill>
                            <a:schemeClr val="tx1"/>
                          </a:solidFill>
                        </a:rPr>
                        <a:t>$66,508,281</a:t>
                      </a:r>
                      <a:endParaRPr lang="en-US" dirty="0">
                        <a:solidFill>
                          <a:schemeClr val="tx1"/>
                        </a:solidFill>
                      </a:endParaRPr>
                    </a:p>
                  </a:txBody>
                  <a:tcPr/>
                </a:tc>
                <a:tc>
                  <a:txBody>
                    <a:bodyPr/>
                    <a:lstStyle/>
                    <a:p>
                      <a:pPr algn="r"/>
                      <a:r>
                        <a:rPr lang="en-US" dirty="0" smtClean="0">
                          <a:solidFill>
                            <a:schemeClr val="tx1"/>
                          </a:solidFill>
                        </a:rPr>
                        <a:t>9,940,667</a:t>
                      </a:r>
                      <a:endParaRPr lang="en-US" dirty="0">
                        <a:solidFill>
                          <a:schemeClr val="tx1"/>
                        </a:solidFill>
                      </a:endParaRPr>
                    </a:p>
                  </a:txBody>
                  <a:tcPr/>
                </a:tc>
                <a:tc>
                  <a:txBody>
                    <a:bodyPr/>
                    <a:lstStyle/>
                    <a:p>
                      <a:pPr algn="r"/>
                      <a:r>
                        <a:rPr lang="en-US" dirty="0" smtClean="0">
                          <a:solidFill>
                            <a:schemeClr val="tx1"/>
                          </a:solidFill>
                        </a:rPr>
                        <a:t>$76,448,948</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11146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CARE Program Highlights</a:t>
            </a:r>
            <a:endParaRPr lang="en-US" sz="2400" b="1" dirty="0">
              <a:latin typeface="+mj-lt"/>
            </a:endParaRPr>
          </a:p>
        </p:txBody>
      </p:sp>
      <p:sp>
        <p:nvSpPr>
          <p:cNvPr id="3" name="Content Placeholder 2"/>
          <p:cNvSpPr>
            <a:spLocks noGrp="1"/>
          </p:cNvSpPr>
          <p:nvPr>
            <p:ph idx="1"/>
          </p:nvPr>
        </p:nvSpPr>
        <p:spPr/>
        <p:txBody>
          <a:bodyPr/>
          <a:lstStyle/>
          <a:p>
            <a:pPr marL="0" indent="0">
              <a:buNone/>
            </a:pPr>
            <a:r>
              <a:rPr lang="en-US" sz="2000" b="1" dirty="0" smtClean="0">
                <a:latin typeface="+mn-lt"/>
              </a:rPr>
              <a:t>CARE High Usage Verification</a:t>
            </a:r>
          </a:p>
          <a:p>
            <a:r>
              <a:rPr lang="en-US" sz="2000" dirty="0" smtClean="0">
                <a:latin typeface="+mn-lt"/>
              </a:rPr>
              <a:t>Launched a manual process in June 2014 targeting the high users (over 400%), automated process was implemented in August 2015</a:t>
            </a:r>
          </a:p>
          <a:p>
            <a:r>
              <a:rPr lang="en-US" sz="2000" dirty="0" smtClean="0">
                <a:latin typeface="+mn-lt"/>
              </a:rPr>
              <a:t>8,202 customers were identify as high usage customers during 2015</a:t>
            </a:r>
          </a:p>
          <a:p>
            <a:r>
              <a:rPr lang="en-US" sz="2000" u="sng" dirty="0" smtClean="0">
                <a:latin typeface="+mn-lt"/>
              </a:rPr>
              <a:t>Results of the 2015 verification process:</a:t>
            </a:r>
          </a:p>
          <a:p>
            <a:pPr lvl="1"/>
            <a:r>
              <a:rPr lang="en-US" sz="1800" dirty="0" smtClean="0">
                <a:latin typeface="+mn-lt"/>
              </a:rPr>
              <a:t>3,328  or 41% dropped due to non-response</a:t>
            </a:r>
          </a:p>
          <a:p>
            <a:pPr lvl="1"/>
            <a:r>
              <a:rPr lang="en-US" sz="1800" dirty="0" smtClean="0">
                <a:latin typeface="+mn-lt"/>
              </a:rPr>
              <a:t>2,012 or 25% responded but determined to be ineligible </a:t>
            </a:r>
          </a:p>
          <a:p>
            <a:pPr lvl="1"/>
            <a:r>
              <a:rPr lang="en-US" sz="1800" dirty="0" smtClean="0">
                <a:latin typeface="+mn-lt"/>
              </a:rPr>
              <a:t>2,862 or 35% were verified as eligible</a:t>
            </a:r>
            <a:r>
              <a:rPr lang="en-US" sz="2000" b="1" dirty="0">
                <a:latin typeface="+mn-lt"/>
              </a:rPr>
              <a:t>	</a:t>
            </a:r>
          </a:p>
        </p:txBody>
      </p:sp>
      <p:sp>
        <p:nvSpPr>
          <p:cNvPr id="4" name="Date Placeholder 3"/>
          <p:cNvSpPr>
            <a:spLocks noGrp="1"/>
          </p:cNvSpPr>
          <p:nvPr>
            <p:ph type="dt" sz="half" idx="10"/>
          </p:nvPr>
        </p:nvSpPr>
        <p:spPr/>
        <p:txBody>
          <a:bodyPr/>
          <a:lstStyle/>
          <a:p>
            <a:pPr>
              <a:defRPr/>
            </a:pPr>
            <a:fld id="{C75C4851-2362-47A2-B875-B7B51B6B5C5A}" type="datetime1">
              <a:rPr lang="en-US" smtClean="0"/>
              <a:t>7/15/2016</a:t>
            </a:fld>
            <a:endParaRPr lang="en-US" dirty="0"/>
          </a:p>
        </p:txBody>
      </p:sp>
      <p:sp>
        <p:nvSpPr>
          <p:cNvPr id="5" name="Slide Number Placeholder 4"/>
          <p:cNvSpPr>
            <a:spLocks noGrp="1"/>
          </p:cNvSpPr>
          <p:nvPr>
            <p:ph type="sldNum" sz="quarter" idx="12"/>
          </p:nvPr>
        </p:nvSpPr>
        <p:spPr/>
        <p:txBody>
          <a:bodyPr/>
          <a:lstStyle/>
          <a:p>
            <a:pPr>
              <a:defRPr/>
            </a:pPr>
            <a:fld id="{D55D5A5F-F07D-40B6-BD32-F26C2D2198C4}" type="slidenum">
              <a:rPr lang="en-US" smtClean="0"/>
              <a:pPr>
                <a:defRPr/>
              </a:pPr>
              <a:t>12</a:t>
            </a:fld>
            <a:endParaRPr lang="en-US" dirty="0"/>
          </a:p>
        </p:txBody>
      </p:sp>
    </p:spTree>
    <p:extLst>
      <p:ext uri="{BB962C8B-B14F-4D97-AF65-F5344CB8AC3E}">
        <p14:creationId xmlns:p14="http://schemas.microsoft.com/office/powerpoint/2010/main" val="96258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j-lt"/>
              </a:rPr>
              <a:t>FERA </a:t>
            </a:r>
            <a:r>
              <a:rPr lang="en-US" sz="2400" b="1" dirty="0" smtClean="0">
                <a:latin typeface="+mj-lt"/>
              </a:rPr>
              <a:t>Program Highlights</a:t>
            </a:r>
            <a:endParaRPr lang="en-US" sz="2400" b="1" dirty="0">
              <a:latin typeface="+mj-lt"/>
            </a:endParaRPr>
          </a:p>
        </p:txBody>
      </p:sp>
      <p:sp>
        <p:nvSpPr>
          <p:cNvPr id="4" name="Date Placeholder 3"/>
          <p:cNvSpPr>
            <a:spLocks noGrp="1"/>
          </p:cNvSpPr>
          <p:nvPr>
            <p:ph type="dt" sz="half" idx="10"/>
          </p:nvPr>
        </p:nvSpPr>
        <p:spPr/>
        <p:txBody>
          <a:bodyPr/>
          <a:lstStyle/>
          <a:p>
            <a:pPr>
              <a:defRPr/>
            </a:pPr>
            <a:fld id="{3AD852E1-6D23-4118-947B-69DE08EEC3A0}"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06410230"/>
              </p:ext>
            </p:extLst>
          </p:nvPr>
        </p:nvGraphicFramePr>
        <p:xfrm>
          <a:off x="914400" y="3657600"/>
          <a:ext cx="7239000" cy="1112520"/>
        </p:xfrm>
        <a:graphic>
          <a:graphicData uri="http://schemas.openxmlformats.org/drawingml/2006/table">
            <a:tbl>
              <a:tblPr firstRow="1" bandRow="1"/>
              <a:tblGrid>
                <a:gridCol w="5410200"/>
                <a:gridCol w="1828800"/>
              </a:tblGrid>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b="1" dirty="0" smtClean="0"/>
                        <a:t>Average Monthly Discount per Participant</a:t>
                      </a:r>
                      <a:endParaRPr lang="en-US" b="1"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1800" b="1" i="0" u="none" strike="noStrike" kern="1200" baseline="0" dirty="0" smtClean="0">
                          <a:solidFill>
                            <a:schemeClr val="tx1"/>
                          </a:solidFill>
                          <a:latin typeface="+mn-lt"/>
                          <a:ea typeface="+mn-ea"/>
                          <a:cs typeface="+mn-cs"/>
                        </a:rPr>
                        <a:t>$22.70</a:t>
                      </a:r>
                      <a:endParaRPr lang="en-US"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t>2015 Cumulative Discount</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1800" b="0" i="0" u="none" strike="noStrike" kern="1200" baseline="0" dirty="0" smtClean="0">
                          <a:solidFill>
                            <a:schemeClr val="tx1"/>
                          </a:solidFill>
                          <a:latin typeface="+mn-lt"/>
                          <a:ea typeface="+mn-ea"/>
                          <a:cs typeface="+mn-cs"/>
                        </a:rPr>
                        <a:t>$ 984,738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pPr algn="l"/>
                      <a:r>
                        <a:rPr lang="en-US" b="0" dirty="0" smtClean="0"/>
                        <a:t>Total</a:t>
                      </a:r>
                      <a:r>
                        <a:rPr lang="en-US" b="0" baseline="0" dirty="0" smtClean="0"/>
                        <a:t> Administrative Costs</a:t>
                      </a:r>
                      <a:endParaRPr lang="en-US" b="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b="0" dirty="0" smtClean="0"/>
                        <a:t>$47,023</a:t>
                      </a:r>
                      <a:endParaRPr lang="en-US" b="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85401321"/>
              </p:ext>
            </p:extLst>
          </p:nvPr>
        </p:nvGraphicFramePr>
        <p:xfrm>
          <a:off x="1295400" y="1981200"/>
          <a:ext cx="6477000" cy="741680"/>
        </p:xfrm>
        <a:graphic>
          <a:graphicData uri="http://schemas.openxmlformats.org/drawingml/2006/table">
            <a:tbl>
              <a:tblPr firstRow="1" bandRow="1">
                <a:tableStyleId>{5C22544A-7EE6-4342-B048-85BDC9FD1C3A}</a:tableStyleId>
              </a:tblPr>
              <a:tblGrid>
                <a:gridCol w="2159000"/>
                <a:gridCol w="2159000"/>
                <a:gridCol w="2159000"/>
              </a:tblGrid>
              <a:tr h="370840">
                <a:tc>
                  <a:txBody>
                    <a:bodyPr/>
                    <a:lstStyle/>
                    <a:p>
                      <a:pPr algn="ctr"/>
                      <a:r>
                        <a:rPr lang="en-US" dirty="0" smtClean="0"/>
                        <a:t>Estimated Eligible</a:t>
                      </a:r>
                      <a:endParaRPr lang="en-US" dirty="0"/>
                    </a:p>
                  </a:txBody>
                  <a:tcPr/>
                </a:tc>
                <a:tc>
                  <a:txBody>
                    <a:bodyPr/>
                    <a:lstStyle/>
                    <a:p>
                      <a:pPr algn="ctr"/>
                      <a:r>
                        <a:rPr lang="en-US" dirty="0" smtClean="0"/>
                        <a:t># Participants</a:t>
                      </a:r>
                      <a:endParaRPr lang="en-US" dirty="0"/>
                    </a:p>
                  </a:txBody>
                  <a:tcPr/>
                </a:tc>
                <a:tc>
                  <a:txBody>
                    <a:bodyPr/>
                    <a:lstStyle/>
                    <a:p>
                      <a:pPr algn="ctr"/>
                      <a:r>
                        <a:rPr lang="en-US" dirty="0" smtClean="0"/>
                        <a:t>Penetration Rate</a:t>
                      </a:r>
                      <a:endParaRPr lang="en-US" dirty="0"/>
                    </a:p>
                  </a:txBody>
                  <a:tcPr/>
                </a:tc>
              </a:tr>
              <a:tr h="370840">
                <a:tc>
                  <a:txBody>
                    <a:bodyPr/>
                    <a:lstStyle/>
                    <a:p>
                      <a:pPr algn="r"/>
                      <a:r>
                        <a:rPr lang="en-US" dirty="0" smtClean="0"/>
                        <a:t>47,109</a:t>
                      </a:r>
                      <a:endParaRPr lang="en-US" dirty="0"/>
                    </a:p>
                  </a:txBody>
                  <a:tcPr/>
                </a:tc>
                <a:tc>
                  <a:txBody>
                    <a:bodyPr/>
                    <a:lstStyle/>
                    <a:p>
                      <a:pPr algn="r"/>
                      <a:r>
                        <a:rPr lang="en-US" dirty="0" smtClean="0"/>
                        <a:t>5,799</a:t>
                      </a:r>
                      <a:endParaRPr lang="en-US" dirty="0"/>
                    </a:p>
                  </a:txBody>
                  <a:tcPr/>
                </a:tc>
                <a:tc>
                  <a:txBody>
                    <a:bodyPr/>
                    <a:lstStyle/>
                    <a:p>
                      <a:pPr algn="r"/>
                      <a:r>
                        <a:rPr lang="en-US" dirty="0" smtClean="0"/>
                        <a:t>12%</a:t>
                      </a:r>
                      <a:endParaRPr lang="en-US" dirty="0"/>
                    </a:p>
                  </a:txBody>
                  <a:tcPr/>
                </a:tc>
              </a:tr>
            </a:tbl>
          </a:graphicData>
        </a:graphic>
      </p:graphicFrame>
      <p:sp>
        <p:nvSpPr>
          <p:cNvPr id="8" name="TextBox 7"/>
          <p:cNvSpPr txBox="1"/>
          <p:nvPr/>
        </p:nvSpPr>
        <p:spPr>
          <a:xfrm>
            <a:off x="1371600" y="6221693"/>
            <a:ext cx="6934200" cy="276999"/>
          </a:xfrm>
          <a:prstGeom prst="rect">
            <a:avLst/>
          </a:prstGeom>
          <a:noFill/>
        </p:spPr>
        <p:txBody>
          <a:bodyPr wrap="square" rtlCol="0">
            <a:spAutoFit/>
          </a:bodyPr>
          <a:lstStyle/>
          <a:p>
            <a:r>
              <a:rPr lang="en-US" sz="1200" dirty="0" smtClean="0">
                <a:latin typeface="+mn-lt"/>
              </a:rPr>
              <a:t>*San Diego Gas and Electric FERA Program changed to a 12% line item discount effective September 1, 2015. </a:t>
            </a:r>
            <a:endParaRPr lang="en-US" sz="1200" dirty="0">
              <a:latin typeface="+mn-lt"/>
            </a:endParaRPr>
          </a:p>
        </p:txBody>
      </p:sp>
    </p:spTree>
    <p:extLst>
      <p:ext uri="{BB962C8B-B14F-4D97-AF65-F5344CB8AC3E}">
        <p14:creationId xmlns:p14="http://schemas.microsoft.com/office/powerpoint/2010/main" val="28751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75734" cy="563563"/>
          </a:xfrm>
        </p:spPr>
        <p:txBody>
          <a:bodyPr/>
          <a:lstStyle/>
          <a:p>
            <a:r>
              <a:rPr lang="en-US" dirty="0"/>
              <a:t>CARE/FERA &amp; ESA </a:t>
            </a:r>
            <a:r>
              <a:rPr lang="en-US" dirty="0" smtClean="0"/>
              <a:t>Marketing &amp; Outreach</a:t>
            </a:r>
            <a:r>
              <a:rPr lang="en-US" dirty="0"/>
              <a:t/>
            </a:r>
            <a:br>
              <a:rPr lang="en-US" dirty="0"/>
            </a:br>
            <a:r>
              <a:rPr lang="en-US" sz="1600" dirty="0" smtClean="0"/>
              <a:t>2015 </a:t>
            </a:r>
            <a:r>
              <a:rPr lang="en-US" sz="1600" dirty="0"/>
              <a:t>Highlights</a:t>
            </a:r>
            <a:endParaRPr lang="en-US" dirty="0"/>
          </a:p>
        </p:txBody>
      </p:sp>
      <p:sp>
        <p:nvSpPr>
          <p:cNvPr id="4" name="Slide Number Placeholder 3"/>
          <p:cNvSpPr>
            <a:spLocks noGrp="1"/>
          </p:cNvSpPr>
          <p:nvPr>
            <p:ph type="sldNum" sz="quarter" idx="12"/>
          </p:nvPr>
        </p:nvSpPr>
        <p:spPr/>
        <p:txBody>
          <a:bodyPr/>
          <a:lstStyle/>
          <a:p>
            <a:pPr>
              <a:defRPr/>
            </a:pPr>
            <a:fld id="{D374F17D-E16A-444A-9260-973F46044178}" type="slidenum">
              <a:rPr lang="en-US" smtClean="0"/>
              <a:pPr>
                <a:defRPr/>
              </a:pPr>
              <a:t>14</a:t>
            </a:fld>
            <a:endParaRPr lang="en-US" dirty="0"/>
          </a:p>
        </p:txBody>
      </p:sp>
      <p:cxnSp>
        <p:nvCxnSpPr>
          <p:cNvPr id="6" name="Straight Connector 5"/>
          <p:cNvCxnSpPr/>
          <p:nvPr/>
        </p:nvCxnSpPr>
        <p:spPr>
          <a:xfrm>
            <a:off x="4535213" y="1193279"/>
            <a:ext cx="15766" cy="3063169"/>
          </a:xfrm>
          <a:prstGeom prst="line">
            <a:avLst/>
          </a:prstGeom>
          <a:ln w="762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3581400"/>
            <a:ext cx="5334000" cy="0"/>
          </a:xfrm>
          <a:prstGeom prst="line">
            <a:avLst/>
          </a:prstGeom>
          <a:ln w="762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4" descr="mail,message,new,envelop,email,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532" y="3799248"/>
            <a:ext cx="1097279"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046" y="1262811"/>
            <a:ext cx="968772" cy="968772"/>
          </a:xfrm>
          <a:prstGeom prst="rect">
            <a:avLst/>
          </a:prstGeom>
        </p:spPr>
      </p:pic>
      <p:sp>
        <p:nvSpPr>
          <p:cNvPr id="9" name="TextBox 8"/>
          <p:cNvSpPr txBox="1"/>
          <p:nvPr/>
        </p:nvSpPr>
        <p:spPr>
          <a:xfrm>
            <a:off x="5158709" y="3972477"/>
            <a:ext cx="1905000" cy="830997"/>
          </a:xfrm>
          <a:prstGeom prst="rect">
            <a:avLst/>
          </a:prstGeom>
          <a:noFill/>
        </p:spPr>
        <p:txBody>
          <a:bodyPr wrap="square" rtlCol="0">
            <a:spAutoFit/>
          </a:bodyPr>
          <a:lstStyle/>
          <a:p>
            <a:r>
              <a:rPr lang="en-US" sz="2400" b="1" dirty="0" smtClean="0">
                <a:latin typeface="Calibri Light" panose="020F0302020204030204" pitchFamily="34" charset="0"/>
              </a:rPr>
              <a:t>Direct Marketing</a:t>
            </a:r>
            <a:endParaRPr lang="en-US" sz="2400" b="1" dirty="0">
              <a:latin typeface="Calibri Light" panose="020F0302020204030204" pitchFamily="34" charset="0"/>
            </a:endParaRPr>
          </a:p>
        </p:txBody>
      </p:sp>
      <p:sp>
        <p:nvSpPr>
          <p:cNvPr id="10" name="TextBox 9"/>
          <p:cNvSpPr txBox="1"/>
          <p:nvPr/>
        </p:nvSpPr>
        <p:spPr>
          <a:xfrm>
            <a:off x="5125641" y="4871484"/>
            <a:ext cx="3124200"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Light" panose="020F0302020204030204" pitchFamily="34" charset="0"/>
              </a:rPr>
              <a:t>Electronic/Direct mail</a:t>
            </a:r>
          </a:p>
          <a:p>
            <a:pPr marL="285750" indent="-285750">
              <a:buFont typeface="Wingdings" panose="05000000000000000000" pitchFamily="2" charset="2"/>
              <a:buChar char="§"/>
            </a:pPr>
            <a:r>
              <a:rPr lang="en-US" dirty="0" smtClean="0">
                <a:latin typeface="Calibri Light" panose="020F0302020204030204" pitchFamily="34" charset="0"/>
              </a:rPr>
              <a:t>Outbound calls</a:t>
            </a:r>
          </a:p>
          <a:p>
            <a:pPr marL="285750" indent="-285750">
              <a:buFont typeface="Wingdings" panose="05000000000000000000" pitchFamily="2" charset="2"/>
              <a:buChar char="§"/>
            </a:pPr>
            <a:r>
              <a:rPr lang="en-US" dirty="0">
                <a:latin typeface="Calibri Light" panose="020F0302020204030204" pitchFamily="34" charset="0"/>
              </a:rPr>
              <a:t>Door-to-door canvassing</a:t>
            </a:r>
          </a:p>
          <a:p>
            <a:pPr marL="285750" indent="-285750">
              <a:buFont typeface="Wingdings" panose="05000000000000000000" pitchFamily="2" charset="2"/>
              <a:buChar char="§"/>
            </a:pPr>
            <a:endParaRPr lang="en-US" dirty="0">
              <a:latin typeface="Calibri Light" panose="020F0302020204030204" pitchFamily="34" charset="0"/>
            </a:endParaRPr>
          </a:p>
        </p:txBody>
      </p:sp>
      <p:sp>
        <p:nvSpPr>
          <p:cNvPr id="16" name="TextBox 15"/>
          <p:cNvSpPr txBox="1"/>
          <p:nvPr/>
        </p:nvSpPr>
        <p:spPr>
          <a:xfrm>
            <a:off x="304800" y="1262811"/>
            <a:ext cx="1905000" cy="830997"/>
          </a:xfrm>
          <a:prstGeom prst="rect">
            <a:avLst/>
          </a:prstGeom>
          <a:noFill/>
        </p:spPr>
        <p:txBody>
          <a:bodyPr wrap="square" rtlCol="0">
            <a:spAutoFit/>
          </a:bodyPr>
          <a:lstStyle/>
          <a:p>
            <a:r>
              <a:rPr lang="en-US" sz="2400" b="1" dirty="0" smtClean="0">
                <a:latin typeface="Calibri Light" panose="020F0302020204030204" pitchFamily="34" charset="0"/>
              </a:rPr>
              <a:t>General Awareness</a:t>
            </a:r>
            <a:endParaRPr lang="en-US" sz="2400" b="1" dirty="0">
              <a:latin typeface="Calibri Light" panose="020F0302020204030204" pitchFamily="34" charset="0"/>
            </a:endParaRPr>
          </a:p>
        </p:txBody>
      </p:sp>
      <p:sp>
        <p:nvSpPr>
          <p:cNvPr id="20" name="TextBox 19"/>
          <p:cNvSpPr txBox="1"/>
          <p:nvPr/>
        </p:nvSpPr>
        <p:spPr>
          <a:xfrm>
            <a:off x="462126" y="2132714"/>
            <a:ext cx="3224573"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Light" panose="020F0302020204030204" pitchFamily="34" charset="0"/>
              </a:rPr>
              <a:t>TV, print, online advertising</a:t>
            </a:r>
          </a:p>
          <a:p>
            <a:pPr marL="285750" indent="-285750">
              <a:buFont typeface="Wingdings" panose="05000000000000000000" pitchFamily="2" charset="2"/>
              <a:buChar char="§"/>
            </a:pPr>
            <a:r>
              <a:rPr lang="en-US" dirty="0" smtClean="0">
                <a:latin typeface="Calibri Light" panose="020F0302020204030204" pitchFamily="34" charset="0"/>
              </a:rPr>
              <a:t>Social media</a:t>
            </a:r>
          </a:p>
          <a:p>
            <a:pPr marL="285750" indent="-285750">
              <a:buFont typeface="Wingdings" panose="05000000000000000000" pitchFamily="2" charset="2"/>
              <a:buChar char="§"/>
            </a:pPr>
            <a:r>
              <a:rPr lang="en-US" dirty="0">
                <a:latin typeface="Calibri Light" panose="020F0302020204030204" pitchFamily="34" charset="0"/>
              </a:rPr>
              <a:t>Bill package</a:t>
            </a:r>
          </a:p>
          <a:p>
            <a:pPr marL="285750" indent="-285750">
              <a:buFont typeface="Wingdings" panose="05000000000000000000" pitchFamily="2" charset="2"/>
              <a:buChar char="§"/>
            </a:pPr>
            <a:r>
              <a:rPr lang="en-US" dirty="0" smtClean="0">
                <a:latin typeface="Calibri Light" panose="020F0302020204030204" pitchFamily="34" charset="0"/>
              </a:rPr>
              <a:t>SDG&amp;E app and website</a:t>
            </a:r>
          </a:p>
        </p:txBody>
      </p:sp>
      <p:sp>
        <p:nvSpPr>
          <p:cNvPr id="21" name="TextBox 20"/>
          <p:cNvSpPr txBox="1"/>
          <p:nvPr/>
        </p:nvSpPr>
        <p:spPr>
          <a:xfrm>
            <a:off x="4816624" y="1301717"/>
            <a:ext cx="2536676" cy="830997"/>
          </a:xfrm>
          <a:prstGeom prst="rect">
            <a:avLst/>
          </a:prstGeom>
          <a:noFill/>
        </p:spPr>
        <p:txBody>
          <a:bodyPr wrap="square" rtlCol="0">
            <a:spAutoFit/>
          </a:bodyPr>
          <a:lstStyle/>
          <a:p>
            <a:r>
              <a:rPr lang="en-US" sz="2400" b="1" dirty="0" smtClean="0">
                <a:latin typeface="Calibri Light" panose="020F0302020204030204" pitchFamily="34" charset="0"/>
              </a:rPr>
              <a:t>Partner Education &amp; Outreach</a:t>
            </a:r>
            <a:endParaRPr lang="en-US" sz="2400" b="1" dirty="0">
              <a:latin typeface="Calibri Light" panose="020F0302020204030204" pitchFamily="34" charset="0"/>
            </a:endParaRPr>
          </a:p>
        </p:txBody>
      </p:sp>
      <p:sp>
        <p:nvSpPr>
          <p:cNvPr id="22" name="TextBox 21"/>
          <p:cNvSpPr txBox="1"/>
          <p:nvPr/>
        </p:nvSpPr>
        <p:spPr>
          <a:xfrm>
            <a:off x="5190339" y="2227435"/>
            <a:ext cx="3685190" cy="92333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Light" panose="020F0302020204030204" pitchFamily="34" charset="0"/>
              </a:rPr>
              <a:t>CARE capitation agencies</a:t>
            </a:r>
          </a:p>
          <a:p>
            <a:pPr marL="285750" indent="-285750">
              <a:buFont typeface="Wingdings" panose="05000000000000000000" pitchFamily="2" charset="2"/>
              <a:buChar char="§"/>
            </a:pPr>
            <a:r>
              <a:rPr lang="en-US" dirty="0" smtClean="0">
                <a:latin typeface="Calibri Light" panose="020F0302020204030204" pitchFamily="34" charset="0"/>
              </a:rPr>
              <a:t>Energy Solutions Partner Network</a:t>
            </a:r>
          </a:p>
          <a:p>
            <a:pPr marL="285750" indent="-285750">
              <a:buFont typeface="Wingdings" panose="05000000000000000000" pitchFamily="2" charset="2"/>
              <a:buChar char="§"/>
            </a:pPr>
            <a:r>
              <a:rPr lang="en-US" dirty="0" smtClean="0">
                <a:latin typeface="Calibri Light" panose="020F0302020204030204" pitchFamily="34" charset="0"/>
              </a:rPr>
              <a:t>Multifamily outreach</a:t>
            </a:r>
          </a:p>
        </p:txBody>
      </p:sp>
      <p:sp>
        <p:nvSpPr>
          <p:cNvPr id="23" name="TextBox 22"/>
          <p:cNvSpPr txBox="1"/>
          <p:nvPr/>
        </p:nvSpPr>
        <p:spPr>
          <a:xfrm>
            <a:off x="357352" y="3962399"/>
            <a:ext cx="1776248" cy="830997"/>
          </a:xfrm>
          <a:prstGeom prst="rect">
            <a:avLst/>
          </a:prstGeom>
          <a:noFill/>
        </p:spPr>
        <p:txBody>
          <a:bodyPr wrap="square" rtlCol="0">
            <a:spAutoFit/>
          </a:bodyPr>
          <a:lstStyle/>
          <a:p>
            <a:r>
              <a:rPr lang="en-US" sz="2400" b="1" dirty="0" smtClean="0">
                <a:latin typeface="Calibri Light" panose="020F0302020204030204" pitchFamily="34" charset="0"/>
              </a:rPr>
              <a:t>Community Engagement</a:t>
            </a:r>
            <a:endParaRPr lang="en-US" sz="2400" b="1" dirty="0">
              <a:latin typeface="Calibri Light" panose="020F0302020204030204" pitchFamily="34" charset="0"/>
            </a:endParaRPr>
          </a:p>
        </p:txBody>
      </p:sp>
      <p:pic>
        <p:nvPicPr>
          <p:cNvPr id="24" name="Picture 8" descr="http://thehelpprogram.com/wp-content/uploads/2011/03/handshak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614" y="3616368"/>
            <a:ext cx="1280159" cy="12801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62125" y="4936867"/>
            <a:ext cx="4073087"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Light" panose="020F0302020204030204" pitchFamily="34" charset="0"/>
              </a:rPr>
              <a:t>Events, presentations &amp; workshops</a:t>
            </a:r>
          </a:p>
          <a:p>
            <a:pPr marL="285750" indent="-285750">
              <a:buFont typeface="Wingdings" panose="05000000000000000000" pitchFamily="2" charset="2"/>
              <a:buChar char="§"/>
            </a:pPr>
            <a:r>
              <a:rPr lang="en-US" dirty="0" smtClean="0">
                <a:latin typeface="Calibri Light" panose="020F0302020204030204" pitchFamily="34" charset="0"/>
              </a:rPr>
              <a:t>Multicultural and rural outreach</a:t>
            </a:r>
          </a:p>
          <a:p>
            <a:pPr marL="285750" indent="-285750">
              <a:buFont typeface="Wingdings" panose="05000000000000000000" pitchFamily="2" charset="2"/>
              <a:buChar char="§"/>
            </a:pPr>
            <a:r>
              <a:rPr lang="en-US" dirty="0" smtClean="0">
                <a:latin typeface="Calibri Light" panose="020F0302020204030204" pitchFamily="34" charset="0"/>
              </a:rPr>
              <a:t>Seniors and special needs outreach</a:t>
            </a:r>
          </a:p>
          <a:p>
            <a:pPr marL="285750" indent="-285750">
              <a:buFont typeface="Wingdings" panose="05000000000000000000" pitchFamily="2" charset="2"/>
              <a:buChar char="§"/>
            </a:pPr>
            <a:r>
              <a:rPr lang="en-US" dirty="0">
                <a:latin typeface="Calibri Light" panose="020F0302020204030204" pitchFamily="34" charset="0"/>
              </a:rPr>
              <a:t>SDG&amp;E </a:t>
            </a:r>
            <a:r>
              <a:rPr lang="en-US" dirty="0" smtClean="0">
                <a:latin typeface="Calibri Light" panose="020F0302020204030204" pitchFamily="34" charset="0"/>
              </a:rPr>
              <a:t>customer contact employees</a:t>
            </a:r>
          </a:p>
        </p:txBody>
      </p:sp>
      <p:cxnSp>
        <p:nvCxnSpPr>
          <p:cNvPr id="26" name="Straight Connector 25"/>
          <p:cNvCxnSpPr/>
          <p:nvPr/>
        </p:nvCxnSpPr>
        <p:spPr>
          <a:xfrm>
            <a:off x="4545724" y="3962399"/>
            <a:ext cx="5255" cy="2759076"/>
          </a:xfrm>
          <a:prstGeom prst="line">
            <a:avLst/>
          </a:prstGeom>
          <a:ln w="762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5190339" y="3581400"/>
            <a:ext cx="3821565" cy="0"/>
          </a:xfrm>
          <a:prstGeom prst="line">
            <a:avLst/>
          </a:prstGeom>
          <a:ln w="762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301717"/>
            <a:ext cx="1025374" cy="9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546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CARE/FERA &amp; ESA </a:t>
            </a:r>
            <a:r>
              <a:rPr lang="en-US" dirty="0" smtClean="0"/>
              <a:t>Marketing </a:t>
            </a:r>
            <a:r>
              <a:rPr lang="en-US" dirty="0"/>
              <a:t>Efforts </a:t>
            </a:r>
            <a:br>
              <a:rPr lang="en-US" dirty="0"/>
            </a:br>
            <a:r>
              <a:rPr lang="en-US" sz="1600" dirty="0" smtClean="0"/>
              <a:t>2015 </a:t>
            </a:r>
            <a:r>
              <a:rPr lang="en-US" sz="1600" dirty="0"/>
              <a:t>Highlights</a:t>
            </a:r>
            <a:endParaRPr lang="en-US" dirty="0"/>
          </a:p>
        </p:txBody>
      </p:sp>
      <p:sp>
        <p:nvSpPr>
          <p:cNvPr id="3" name="Content Placeholder 2"/>
          <p:cNvSpPr>
            <a:spLocks noGrp="1"/>
          </p:cNvSpPr>
          <p:nvPr>
            <p:ph idx="1"/>
          </p:nvPr>
        </p:nvSpPr>
        <p:spPr>
          <a:xfrm>
            <a:off x="304800" y="1371600"/>
            <a:ext cx="3657600" cy="4724400"/>
          </a:xfrm>
        </p:spPr>
        <p:txBody>
          <a:bodyPr/>
          <a:lstStyle/>
          <a:p>
            <a:pPr marL="3175" indent="0">
              <a:buNone/>
            </a:pPr>
            <a:r>
              <a:rPr lang="en-US" b="1" dirty="0" smtClean="0"/>
              <a:t>General Awareness Marketing</a:t>
            </a:r>
            <a:endParaRPr lang="en-US" b="1" dirty="0"/>
          </a:p>
          <a:p>
            <a:pPr marL="288925" indent="-285750">
              <a:spcBef>
                <a:spcPts val="0"/>
              </a:spcBef>
              <a:spcAft>
                <a:spcPts val="0"/>
              </a:spcAft>
            </a:pPr>
            <a:r>
              <a:rPr lang="en-US" dirty="0"/>
              <a:t>P</a:t>
            </a:r>
            <a:r>
              <a:rPr lang="en-US" dirty="0" smtClean="0"/>
              <a:t>rovides </a:t>
            </a:r>
            <a:r>
              <a:rPr lang="en-US" dirty="0"/>
              <a:t>a platform for high-level education </a:t>
            </a:r>
            <a:r>
              <a:rPr lang="en-US" dirty="0" smtClean="0"/>
              <a:t>with broad reach</a:t>
            </a:r>
          </a:p>
          <a:p>
            <a:pPr marL="3175" indent="0">
              <a:spcBef>
                <a:spcPts val="0"/>
              </a:spcBef>
              <a:spcAft>
                <a:spcPts val="0"/>
              </a:spcAft>
              <a:buNone/>
            </a:pPr>
            <a:endParaRPr lang="en-US" dirty="0" smtClean="0"/>
          </a:p>
          <a:p>
            <a:pPr marL="288925" indent="-285750">
              <a:spcBef>
                <a:spcPts val="0"/>
              </a:spcBef>
              <a:spcAft>
                <a:spcPts val="0"/>
              </a:spcAft>
            </a:pPr>
            <a:r>
              <a:rPr lang="en-US" dirty="0" smtClean="0"/>
              <a:t>Helps SDG&amp;E connect with hard-to-reach customers such as rural, seniors, non-English speakers</a:t>
            </a:r>
          </a:p>
          <a:p>
            <a:pPr marL="3175" indent="0">
              <a:spcBef>
                <a:spcPts val="0"/>
              </a:spcBef>
              <a:spcAft>
                <a:spcPts val="0"/>
              </a:spcAft>
              <a:buNone/>
            </a:pPr>
            <a:endParaRPr lang="en-US" dirty="0" smtClean="0"/>
          </a:p>
          <a:p>
            <a:pPr marL="288925" indent="-285750">
              <a:spcBef>
                <a:spcPts val="0"/>
              </a:spcBef>
              <a:spcAft>
                <a:spcPts val="0"/>
              </a:spcAft>
            </a:pPr>
            <a:r>
              <a:rPr lang="en-US" dirty="0"/>
              <a:t>Testimonial approach </a:t>
            </a:r>
            <a:r>
              <a:rPr lang="en-US" dirty="0" smtClean="0"/>
              <a:t>features actual SDG&amp;E CARE and ESA customers</a:t>
            </a:r>
          </a:p>
          <a:p>
            <a:pPr marL="3175" indent="0">
              <a:spcBef>
                <a:spcPts val="0"/>
              </a:spcBef>
              <a:spcAft>
                <a:spcPts val="0"/>
              </a:spcAft>
              <a:buNone/>
            </a:pPr>
            <a:endParaRPr lang="en-US" dirty="0" smtClean="0"/>
          </a:p>
          <a:p>
            <a:pPr marL="288925" indent="-285750">
              <a:spcBef>
                <a:spcPts val="0"/>
              </a:spcBef>
              <a:spcAft>
                <a:spcPts val="0"/>
              </a:spcAft>
            </a:pPr>
            <a:r>
              <a:rPr lang="en-US" dirty="0" smtClean="0"/>
              <a:t>Tactics for 2015 consisted of: print, television, online, social media, SDG&amp;E app and web site</a:t>
            </a:r>
          </a:p>
          <a:p>
            <a:pPr marL="3175" indent="0">
              <a:buNone/>
            </a:pPr>
            <a:endParaRPr lang="en-US" sz="900" b="1" dirty="0"/>
          </a:p>
          <a:p>
            <a:endParaRPr lang="en-US" dirty="0"/>
          </a:p>
        </p:txBody>
      </p:sp>
      <p:sp>
        <p:nvSpPr>
          <p:cNvPr id="4" name="Slide Number Placeholder 3"/>
          <p:cNvSpPr>
            <a:spLocks noGrp="1"/>
          </p:cNvSpPr>
          <p:nvPr>
            <p:ph type="sldNum" sz="quarter" idx="12"/>
          </p:nvPr>
        </p:nvSpPr>
        <p:spPr/>
        <p:txBody>
          <a:bodyPr/>
          <a:lstStyle/>
          <a:p>
            <a:pPr>
              <a:defRPr/>
            </a:pPr>
            <a:fld id="{5E171F66-9357-43B6-A800-21CC2C7A64E0}" type="slidenum">
              <a:rPr lang="en-US" smtClean="0"/>
              <a:pPr>
                <a:defRPr/>
              </a:pPr>
              <a:t>15</a:t>
            </a:fld>
            <a:endParaRPr lang="en-US" dirty="0"/>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5867" t="4642" r="36088" b="17244"/>
          <a:stretch/>
        </p:blipFill>
        <p:spPr bwMode="auto">
          <a:xfrm>
            <a:off x="4537363" y="1274618"/>
            <a:ext cx="3844637" cy="53092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94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CARE/FERA &amp; ESA </a:t>
            </a:r>
            <a:r>
              <a:rPr lang="en-US" dirty="0" smtClean="0"/>
              <a:t>Marketing </a:t>
            </a:r>
            <a:r>
              <a:rPr lang="en-US" dirty="0"/>
              <a:t>Efforts </a:t>
            </a:r>
            <a:br>
              <a:rPr lang="en-US" dirty="0"/>
            </a:br>
            <a:r>
              <a:rPr lang="en-US" sz="1600" dirty="0" smtClean="0"/>
              <a:t>2015 </a:t>
            </a:r>
            <a:r>
              <a:rPr lang="en-US" sz="1600" dirty="0"/>
              <a:t>Highlights</a:t>
            </a:r>
            <a:endParaRPr lang="en-US" dirty="0"/>
          </a:p>
        </p:txBody>
      </p:sp>
      <p:sp>
        <p:nvSpPr>
          <p:cNvPr id="3" name="Content Placeholder 2"/>
          <p:cNvSpPr>
            <a:spLocks noGrp="1"/>
          </p:cNvSpPr>
          <p:nvPr>
            <p:ph idx="1"/>
          </p:nvPr>
        </p:nvSpPr>
        <p:spPr>
          <a:xfrm>
            <a:off x="304800" y="1263770"/>
            <a:ext cx="5476064" cy="2927230"/>
          </a:xfrm>
        </p:spPr>
        <p:txBody>
          <a:bodyPr/>
          <a:lstStyle/>
          <a:p>
            <a:pPr marL="3175" indent="0">
              <a:buNone/>
            </a:pPr>
            <a:r>
              <a:rPr lang="en-US" b="1" dirty="0" smtClean="0"/>
              <a:t>Targeted Marketing</a:t>
            </a:r>
            <a:endParaRPr lang="en-US" b="1" dirty="0"/>
          </a:p>
          <a:p>
            <a:pPr marL="288925" indent="-285750">
              <a:spcBef>
                <a:spcPts val="0"/>
              </a:spcBef>
              <a:spcAft>
                <a:spcPts val="0"/>
              </a:spcAft>
            </a:pPr>
            <a:r>
              <a:rPr lang="en-US" dirty="0"/>
              <a:t>P</a:t>
            </a:r>
            <a:r>
              <a:rPr lang="en-US" dirty="0" smtClean="0"/>
              <a:t>rovides an opportunity to connect with specific customer segments</a:t>
            </a:r>
          </a:p>
          <a:p>
            <a:pPr marL="3175" indent="0">
              <a:spcBef>
                <a:spcPts val="0"/>
              </a:spcBef>
              <a:spcAft>
                <a:spcPts val="0"/>
              </a:spcAft>
              <a:buNone/>
            </a:pPr>
            <a:endParaRPr lang="en-US" dirty="0" smtClean="0"/>
          </a:p>
          <a:p>
            <a:pPr marL="288925" indent="-285750">
              <a:spcBef>
                <a:spcPts val="0"/>
              </a:spcBef>
              <a:spcAft>
                <a:spcPts val="0"/>
              </a:spcAft>
            </a:pPr>
            <a:r>
              <a:rPr lang="en-US" dirty="0" smtClean="0"/>
              <a:t>SDG&amp;E targeted areas with mid-to-high eligibility but historically mid-to-low penetration</a:t>
            </a:r>
          </a:p>
          <a:p>
            <a:pPr marL="3175" indent="0">
              <a:spcBef>
                <a:spcPts val="0"/>
              </a:spcBef>
              <a:spcAft>
                <a:spcPts val="0"/>
              </a:spcAft>
              <a:buNone/>
            </a:pPr>
            <a:endParaRPr lang="en-US" dirty="0" smtClean="0"/>
          </a:p>
          <a:p>
            <a:pPr marL="288925" indent="-285750">
              <a:spcBef>
                <a:spcPts val="0"/>
              </a:spcBef>
              <a:spcAft>
                <a:spcPts val="0"/>
              </a:spcAft>
            </a:pPr>
            <a:r>
              <a:rPr lang="en-US" dirty="0" smtClean="0"/>
              <a:t>Tactics for 2015 consisted of a multi-tactic approach using direct/email, outbound calls and door-to-door canvassing</a:t>
            </a:r>
            <a:endParaRPr lang="en-US" sz="900"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E171F66-9357-43B6-A800-21CC2C7A64E0}" type="slidenum">
              <a:rPr lang="en-US" smtClean="0"/>
              <a:pPr>
                <a:defRPr/>
              </a:pPr>
              <a:t>16</a:t>
            </a:fld>
            <a:endParaRPr lang="en-US"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31" r="28089"/>
          <a:stretch/>
        </p:blipFill>
        <p:spPr bwMode="auto">
          <a:xfrm>
            <a:off x="615421" y="4114800"/>
            <a:ext cx="3956579"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14800" y="5320605"/>
            <a:ext cx="1115291"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smtClean="0"/>
              <a:t>Leveraging new CARE customers for ESA leads &amp; enrollments</a:t>
            </a:r>
            <a:endParaRPr lang="en-US" sz="1400" b="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77" r="35841"/>
          <a:stretch/>
        </p:blipFill>
        <p:spPr bwMode="auto">
          <a:xfrm>
            <a:off x="5867400" y="1370111"/>
            <a:ext cx="2889113" cy="5029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53000" y="3962400"/>
            <a:ext cx="982683" cy="8617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sz="400" b="1" dirty="0" smtClean="0">
              <a:latin typeface="+mn-lt"/>
            </a:endParaRPr>
          </a:p>
          <a:p>
            <a:pPr algn="ctr"/>
            <a:r>
              <a:rPr lang="en-US" sz="1400" b="1" dirty="0" smtClean="0">
                <a:latin typeface="+mn-lt"/>
              </a:rPr>
              <a:t>SDG&amp;E customer bill insert</a:t>
            </a:r>
          </a:p>
          <a:p>
            <a:pPr algn="ctr"/>
            <a:endParaRPr lang="en-US" sz="400" b="1" dirty="0">
              <a:latin typeface="+mn-lt"/>
            </a:endParaRPr>
          </a:p>
        </p:txBody>
      </p:sp>
    </p:spTree>
    <p:extLst>
      <p:ext uri="{BB962C8B-B14F-4D97-AF65-F5344CB8AC3E}">
        <p14:creationId xmlns:p14="http://schemas.microsoft.com/office/powerpoint/2010/main" val="29364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5943600" cy="563563"/>
          </a:xfrm>
        </p:spPr>
        <p:txBody>
          <a:bodyPr/>
          <a:lstStyle/>
          <a:p>
            <a:r>
              <a:rPr lang="en-US" dirty="0" smtClean="0"/>
              <a:t>CARE/FERA &amp; ESA Outreach Efforts </a:t>
            </a:r>
            <a:br>
              <a:rPr lang="en-US" dirty="0" smtClean="0"/>
            </a:br>
            <a:r>
              <a:rPr lang="en-US" sz="1600" dirty="0" smtClean="0"/>
              <a:t>2015 Highlights</a:t>
            </a:r>
            <a:endParaRPr lang="en-US" sz="1600" b="1" i="0" dirty="0"/>
          </a:p>
        </p:txBody>
      </p:sp>
      <p:sp>
        <p:nvSpPr>
          <p:cNvPr id="5" name="Content Placeholder 4"/>
          <p:cNvSpPr>
            <a:spLocks noGrp="1"/>
          </p:cNvSpPr>
          <p:nvPr>
            <p:ph idx="1"/>
          </p:nvPr>
        </p:nvSpPr>
        <p:spPr>
          <a:xfrm>
            <a:off x="304800" y="1219200"/>
            <a:ext cx="6248400" cy="5242035"/>
          </a:xfrm>
        </p:spPr>
        <p:txBody>
          <a:bodyPr/>
          <a:lstStyle/>
          <a:p>
            <a:pPr marL="3175" indent="0">
              <a:buNone/>
            </a:pPr>
            <a:r>
              <a:rPr lang="en-US" b="1" dirty="0" smtClean="0"/>
              <a:t>Door-to-Door Canvassing &amp; Live Call Campaign</a:t>
            </a:r>
          </a:p>
          <a:p>
            <a:pPr marL="288925" indent="-285750">
              <a:spcBef>
                <a:spcPts val="0"/>
              </a:spcBef>
              <a:spcAft>
                <a:spcPts val="0"/>
              </a:spcAft>
            </a:pPr>
            <a:r>
              <a:rPr lang="en-US" sz="1400" dirty="0" smtClean="0"/>
              <a:t>Door-to-door efforts target densely populated, multilingual, multifamily and/or senior populations.</a:t>
            </a:r>
          </a:p>
          <a:p>
            <a:pPr marL="3175" indent="0">
              <a:spcBef>
                <a:spcPts val="0"/>
              </a:spcBef>
              <a:spcAft>
                <a:spcPts val="0"/>
              </a:spcAft>
              <a:buNone/>
            </a:pPr>
            <a:endParaRPr lang="en-US" sz="1400" dirty="0" smtClean="0"/>
          </a:p>
          <a:p>
            <a:pPr marL="288925" indent="-285750">
              <a:spcBef>
                <a:spcPts val="0"/>
              </a:spcBef>
              <a:spcAft>
                <a:spcPts val="0"/>
              </a:spcAft>
            </a:pPr>
            <a:r>
              <a:rPr lang="en-US" sz="1400" dirty="0" smtClean="0"/>
              <a:t>Paired door-to-door with live calls in Q4 2015 with goal to increase CARE, FERA and ESA enrollments.</a:t>
            </a:r>
          </a:p>
          <a:p>
            <a:pPr marL="3175" indent="0">
              <a:spcBef>
                <a:spcPts val="0"/>
              </a:spcBef>
              <a:spcAft>
                <a:spcPts val="0"/>
              </a:spcAft>
              <a:buNone/>
            </a:pPr>
            <a:endParaRPr lang="en-US" sz="1400" dirty="0" smtClean="0"/>
          </a:p>
          <a:p>
            <a:pPr marL="288925" indent="-285750">
              <a:spcBef>
                <a:spcPts val="0"/>
              </a:spcBef>
              <a:spcAft>
                <a:spcPts val="0"/>
              </a:spcAft>
            </a:pPr>
            <a:r>
              <a:rPr lang="en-US" sz="1400" dirty="0" smtClean="0"/>
              <a:t>Results included 8,657 new CARE enrollments, 471 FERA enrollments and nearly 1,000 ESA Program leads.  Additionally, garnered 4,851 CARE and 111 FERA recertifications.</a:t>
            </a:r>
          </a:p>
          <a:p>
            <a:pPr marL="288925" indent="-285750">
              <a:spcBef>
                <a:spcPts val="0"/>
              </a:spcBef>
              <a:spcAft>
                <a:spcPts val="0"/>
              </a:spcAft>
            </a:pPr>
            <a:endParaRPr lang="en-US" sz="1400" dirty="0" smtClean="0"/>
          </a:p>
          <a:p>
            <a:pPr marL="288925" indent="-285750">
              <a:spcBef>
                <a:spcPts val="0"/>
              </a:spcBef>
              <a:spcAft>
                <a:spcPts val="0"/>
              </a:spcAft>
            </a:pPr>
            <a:r>
              <a:rPr lang="en-US" sz="1400" dirty="0" smtClean="0"/>
              <a:t>Increase in new CARE enrollments from 2014 to 2015 with addition of live calls was nearly </a:t>
            </a:r>
            <a:r>
              <a:rPr lang="en-US" sz="1400" b="1" dirty="0" smtClean="0">
                <a:solidFill>
                  <a:srgbClr val="002060"/>
                </a:solidFill>
              </a:rPr>
              <a:t>20%.  </a:t>
            </a:r>
            <a:r>
              <a:rPr lang="en-US" sz="1400" dirty="0" smtClean="0"/>
              <a:t>ESA remained the same.</a:t>
            </a:r>
            <a:endParaRPr lang="en-US" sz="1400" dirty="0"/>
          </a:p>
          <a:p>
            <a:pPr marL="3175" indent="0">
              <a:buNone/>
            </a:pPr>
            <a:endParaRPr lang="en-US" sz="800" b="1" dirty="0" smtClean="0"/>
          </a:p>
          <a:p>
            <a:pPr marL="3175" indent="0">
              <a:buNone/>
            </a:pPr>
            <a:r>
              <a:rPr lang="en-US" b="1" dirty="0" smtClean="0"/>
              <a:t>CARE Partners (Capitation Agencies)</a:t>
            </a:r>
          </a:p>
          <a:p>
            <a:pPr marL="288925" indent="-285750">
              <a:spcBef>
                <a:spcPts val="0"/>
              </a:spcBef>
              <a:spcAft>
                <a:spcPts val="0"/>
              </a:spcAft>
            </a:pPr>
            <a:r>
              <a:rPr lang="en-US" sz="1400" dirty="0" smtClean="0"/>
              <a:t>Leverages social service agencies with charter/mission to    enroll eligible constituent in any assistance program.</a:t>
            </a:r>
          </a:p>
          <a:p>
            <a:pPr marL="3175" indent="0">
              <a:spcBef>
                <a:spcPts val="0"/>
              </a:spcBef>
              <a:spcAft>
                <a:spcPts val="0"/>
              </a:spcAft>
              <a:buNone/>
            </a:pPr>
            <a:endParaRPr lang="en-US" sz="1400" dirty="0" smtClean="0"/>
          </a:p>
          <a:p>
            <a:pPr marL="288925" indent="-285750">
              <a:spcBef>
                <a:spcPts val="0"/>
              </a:spcBef>
              <a:spcAft>
                <a:spcPts val="0"/>
              </a:spcAft>
            </a:pPr>
            <a:r>
              <a:rPr lang="en-US" sz="1400" dirty="0" smtClean="0"/>
              <a:t>20 agencies with nearly 50 county-wide locations.</a:t>
            </a:r>
          </a:p>
          <a:p>
            <a:pPr marL="3175" indent="0">
              <a:spcBef>
                <a:spcPts val="0"/>
              </a:spcBef>
              <a:spcAft>
                <a:spcPts val="0"/>
              </a:spcAft>
              <a:buNone/>
            </a:pPr>
            <a:endParaRPr lang="en-US" sz="1400" dirty="0" smtClean="0"/>
          </a:p>
          <a:p>
            <a:pPr marL="288925" indent="-285750">
              <a:spcBef>
                <a:spcPts val="0"/>
              </a:spcBef>
              <a:spcAft>
                <a:spcPts val="0"/>
              </a:spcAft>
            </a:pPr>
            <a:r>
              <a:rPr lang="en-US" sz="1400" dirty="0" smtClean="0"/>
              <a:t>Contributed nearly 4,000 new CARE enrollments in 2015.</a:t>
            </a:r>
          </a:p>
          <a:p>
            <a:pPr marL="3175" indent="0">
              <a:buNone/>
            </a:pPr>
            <a:endParaRPr lang="en-US" sz="800" b="1" dirty="0" smtClean="0"/>
          </a:p>
        </p:txBody>
      </p:sp>
      <p:sp>
        <p:nvSpPr>
          <p:cNvPr id="2" name="Slide Number Placeholder 1"/>
          <p:cNvSpPr>
            <a:spLocks noGrp="1"/>
          </p:cNvSpPr>
          <p:nvPr>
            <p:ph type="sldNum" sz="quarter" idx="12"/>
          </p:nvPr>
        </p:nvSpPr>
        <p:spPr/>
        <p:txBody>
          <a:bodyPr/>
          <a:lstStyle/>
          <a:p>
            <a:pPr>
              <a:defRPr/>
            </a:pPr>
            <a:fld id="{5E171F66-9357-43B6-A800-21CC2C7A64E0}" type="slidenum">
              <a:rPr lang="en-US" smtClean="0"/>
              <a:pPr>
                <a:defRPr/>
              </a:pPr>
              <a:t>17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5141766"/>
            <a:ext cx="1273369" cy="5836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door-to-door ag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Alliance for African Assistance"/>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514850"/>
            <a:ext cx="990600" cy="1276350"/>
          </a:xfrm>
          <a:prstGeom prst="rect">
            <a:avLst/>
          </a:prstGeom>
          <a:ln>
            <a:noFill/>
          </a:ln>
          <a:effectLst>
            <a:outerShdw blurRad="190500" algn="tl" rotWithShape="0">
              <a:srgbClr val="000000">
                <a:alpha val="70000"/>
              </a:srgbClr>
            </a:outerShdw>
          </a:effectLst>
        </p:spPr>
      </p:pic>
      <p:pic>
        <p:nvPicPr>
          <p:cNvPr id="12" name="Picture 11"/>
          <p:cNvPicPr/>
          <p:nvPr/>
        </p:nvPicPr>
        <p:blipFill rotWithShape="1">
          <a:blip r:embed="rId5"/>
          <a:srcRect l="15065" t="12329" r="15704" b="53990"/>
          <a:stretch/>
        </p:blipFill>
        <p:spPr bwMode="auto">
          <a:xfrm>
            <a:off x="6267450" y="5865123"/>
            <a:ext cx="2495550" cy="73778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8" name="Picture 4" descr="http://asbcouncil.org/sites/default/files/styles/logo_profile/public/naac_logo.jpg?itok=a7L7IQxi"/>
          <p:cNvPicPr>
            <a:picLocks noChangeAspect="1" noChangeArrowheads="1"/>
          </p:cNvPicPr>
          <p:nvPr/>
        </p:nvPicPr>
        <p:blipFill rotWithShape="1">
          <a:blip r:embed="rId6">
            <a:extLst>
              <a:ext uri="{28A0092B-C50C-407E-A947-70E740481C1C}">
                <a14:useLocalDpi xmlns:a14="http://schemas.microsoft.com/office/drawing/2010/main" val="0"/>
              </a:ext>
            </a:extLst>
          </a:blip>
          <a:srcRect t="18355" b="20970"/>
          <a:stretch/>
        </p:blipFill>
        <p:spPr bwMode="auto">
          <a:xfrm>
            <a:off x="6267450" y="4537118"/>
            <a:ext cx="1297615" cy="492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7"/>
          <a:srcRect l="14579" t="38074" r="49340" b="21517"/>
          <a:stretch/>
        </p:blipFill>
        <p:spPr bwMode="auto">
          <a:xfrm>
            <a:off x="6091488" y="1219200"/>
            <a:ext cx="2590621" cy="1381851"/>
          </a:xfrm>
          <a:prstGeom prst="ellipse">
            <a:avLst/>
          </a:prstGeom>
          <a:ln>
            <a:noFill/>
          </a:ln>
          <a:effectLst>
            <a:softEdge rad="112500"/>
          </a:effectLst>
          <a:extLst>
            <a:ext uri="{53640926-AAD7-44D8-BBD7-CCE9431645EC}">
              <a14:shadowObscured xmlns:a14="http://schemas.microsoft.com/office/drawing/2010/main"/>
            </a:ext>
          </a:extLst>
        </p:spPr>
      </p:pic>
      <p:pic>
        <p:nvPicPr>
          <p:cNvPr id="16" name="Picture 15" descr="http://dedwardsbusiness.com/portals/70/Images/operators.jpg"/>
          <p:cNvPicPr/>
          <p:nvPr/>
        </p:nvPicPr>
        <p:blipFill rotWithShape="1">
          <a:blip r:embed="rId8">
            <a:extLst>
              <a:ext uri="{28A0092B-C50C-407E-A947-70E740481C1C}">
                <a14:useLocalDpi xmlns:a14="http://schemas.microsoft.com/office/drawing/2010/main" val="0"/>
              </a:ext>
            </a:extLst>
          </a:blip>
          <a:srcRect l="41186" b="12273"/>
          <a:stretch/>
        </p:blipFill>
        <p:spPr bwMode="auto">
          <a:xfrm>
            <a:off x="7400653" y="2286000"/>
            <a:ext cx="1569552" cy="1819955"/>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65798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096000" cy="563563"/>
          </a:xfrm>
        </p:spPr>
        <p:txBody>
          <a:bodyPr/>
          <a:lstStyle/>
          <a:p>
            <a:r>
              <a:rPr lang="en-US" dirty="0"/>
              <a:t>CARE/FERA &amp; ESA Outreach Efforts </a:t>
            </a:r>
            <a:br>
              <a:rPr lang="en-US" dirty="0"/>
            </a:br>
            <a:r>
              <a:rPr lang="en-US" sz="1600" dirty="0" smtClean="0"/>
              <a:t>2015 </a:t>
            </a:r>
            <a:r>
              <a:rPr lang="en-US" sz="1600" dirty="0"/>
              <a:t>Highlights</a:t>
            </a:r>
            <a:endParaRPr lang="en-US" dirty="0"/>
          </a:p>
        </p:txBody>
      </p:sp>
      <p:sp>
        <p:nvSpPr>
          <p:cNvPr id="3" name="Content Placeholder 2"/>
          <p:cNvSpPr>
            <a:spLocks noGrp="1"/>
          </p:cNvSpPr>
          <p:nvPr>
            <p:ph idx="1"/>
          </p:nvPr>
        </p:nvSpPr>
        <p:spPr>
          <a:xfrm>
            <a:off x="228600" y="1219200"/>
            <a:ext cx="5613400" cy="5257800"/>
          </a:xfrm>
        </p:spPr>
        <p:txBody>
          <a:bodyPr/>
          <a:lstStyle/>
          <a:p>
            <a:pPr marL="3175" indent="0">
              <a:buNone/>
            </a:pPr>
            <a:r>
              <a:rPr lang="en-US" b="1" dirty="0"/>
              <a:t>Branch Offices</a:t>
            </a:r>
          </a:p>
          <a:p>
            <a:pPr marL="288925" indent="-285750">
              <a:spcBef>
                <a:spcPts val="0"/>
              </a:spcBef>
              <a:spcAft>
                <a:spcPts val="0"/>
              </a:spcAft>
            </a:pPr>
            <a:r>
              <a:rPr lang="en-US" sz="1400" dirty="0"/>
              <a:t>Coordinated </a:t>
            </a:r>
            <a:r>
              <a:rPr lang="en-US" sz="1400" dirty="0" smtClean="0">
                <a:solidFill>
                  <a:srgbClr val="002060"/>
                </a:solidFill>
              </a:rPr>
              <a:t>18 </a:t>
            </a:r>
            <a:r>
              <a:rPr lang="en-US" sz="1400" dirty="0"/>
              <a:t>customer solutions fairs </a:t>
            </a:r>
            <a:r>
              <a:rPr lang="en-US" sz="1400" dirty="0" smtClean="0"/>
              <a:t>at Branch Office locations on </a:t>
            </a:r>
            <a:r>
              <a:rPr lang="en-US" sz="1400" dirty="0"/>
              <a:t>high-traffic </a:t>
            </a:r>
            <a:r>
              <a:rPr lang="en-US" sz="1400" dirty="0" smtClean="0"/>
              <a:t>days.</a:t>
            </a:r>
            <a:endParaRPr lang="en-US" sz="1400" dirty="0"/>
          </a:p>
          <a:p>
            <a:pPr marL="288925" indent="-285750">
              <a:spcBef>
                <a:spcPts val="0"/>
              </a:spcBef>
              <a:spcAft>
                <a:spcPts val="0"/>
              </a:spcAft>
            </a:pPr>
            <a:r>
              <a:rPr lang="en-US" sz="1400" dirty="0"/>
              <a:t>Contributed </a:t>
            </a:r>
            <a:r>
              <a:rPr lang="en-US" sz="1400" dirty="0" smtClean="0"/>
              <a:t>5,284 new CARE enrollments, 35 new FERA enrollments and over 750 ESA Program leads.</a:t>
            </a:r>
            <a:endParaRPr lang="en-US" sz="1400" b="1" dirty="0"/>
          </a:p>
          <a:p>
            <a:pPr marL="288925" indent="-285750">
              <a:spcBef>
                <a:spcPts val="0"/>
              </a:spcBef>
              <a:spcAft>
                <a:spcPts val="0"/>
              </a:spcAft>
            </a:pPr>
            <a:endParaRPr lang="en-US" b="1" dirty="0"/>
          </a:p>
          <a:p>
            <a:pPr marL="3175" indent="0">
              <a:buNone/>
            </a:pPr>
            <a:r>
              <a:rPr lang="en-US" b="1" dirty="0" smtClean="0"/>
              <a:t>Energy </a:t>
            </a:r>
            <a:r>
              <a:rPr lang="en-US" b="1" dirty="0"/>
              <a:t>Solutions Partner Network</a:t>
            </a:r>
          </a:p>
          <a:p>
            <a:pPr lvl="0"/>
            <a:r>
              <a:rPr lang="en-US" sz="1400" dirty="0"/>
              <a:t>A network of </a:t>
            </a:r>
            <a:r>
              <a:rPr lang="en-US" sz="1400" dirty="0" smtClean="0"/>
              <a:t>250 </a:t>
            </a:r>
            <a:r>
              <a:rPr lang="en-US" sz="1400" dirty="0"/>
              <a:t>grassroots, community based organizations (most are nonprofits) that serve as storefronts in their zip codes to provide resources to their </a:t>
            </a:r>
            <a:r>
              <a:rPr lang="en-US" sz="1400" dirty="0" smtClean="0"/>
              <a:t>communities </a:t>
            </a:r>
          </a:p>
          <a:p>
            <a:pPr lvl="0"/>
            <a:r>
              <a:rPr lang="en-US" sz="1400" dirty="0" smtClean="0"/>
              <a:t>In 2015, these partners helped to coordinate more than 1,100 activities.  </a:t>
            </a:r>
            <a:endParaRPr lang="en-US" dirty="0" smtClean="0"/>
          </a:p>
        </p:txBody>
      </p:sp>
      <p:sp>
        <p:nvSpPr>
          <p:cNvPr id="4" name="Slide Number Placeholder 3"/>
          <p:cNvSpPr>
            <a:spLocks noGrp="1"/>
          </p:cNvSpPr>
          <p:nvPr>
            <p:ph type="sldNum" sz="quarter" idx="12"/>
          </p:nvPr>
        </p:nvSpPr>
        <p:spPr>
          <a:xfrm>
            <a:off x="6573982" y="6356350"/>
            <a:ext cx="2133600" cy="365125"/>
          </a:xfrm>
        </p:spPr>
        <p:txBody>
          <a:bodyPr/>
          <a:lstStyle/>
          <a:p>
            <a:pPr>
              <a:defRPr/>
            </a:pPr>
            <a:fld id="{5E171F66-9357-43B6-A800-21CC2C7A64E0}" type="slidenum">
              <a:rPr lang="en-US" smtClean="0"/>
              <a:pPr>
                <a:defRPr/>
              </a:pPr>
              <a:t>18</a:t>
            </a:fld>
            <a:endParaRPr lang="en-US" dirty="0"/>
          </a:p>
        </p:txBody>
      </p:sp>
      <p:pic>
        <p:nvPicPr>
          <p:cNvPr id="2050" name="Picture 2" descr="C:\Users\KPrasser\AppData\Local\Microsoft\Windows\Temporary Internet Files\Content.Outlook\2ONE7R1V\IMG_2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1714500"/>
            <a:ext cx="29972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r="2892" b="55675"/>
          <a:stretch/>
        </p:blipFill>
        <p:spPr>
          <a:xfrm>
            <a:off x="304800" y="5018068"/>
            <a:ext cx="4466019" cy="1384458"/>
          </a:xfrm>
          <a:prstGeom prst="rect">
            <a:avLst/>
          </a:prstGeom>
          <a:ln>
            <a:noFill/>
          </a:ln>
          <a:effectLst>
            <a:outerShdw blurRad="190500" algn="tl" rotWithShape="0">
              <a:srgbClr val="000000">
                <a:alpha val="70000"/>
              </a:srgbClr>
            </a:outerShdw>
          </a:effectLst>
        </p:spPr>
      </p:pic>
      <p:pic>
        <p:nvPicPr>
          <p:cNvPr id="12" name="Picture 11"/>
          <p:cNvPicPr/>
          <p:nvPr/>
        </p:nvPicPr>
        <p:blipFill rotWithShape="1">
          <a:blip r:embed="rId4"/>
          <a:srcRect t="35041" r="6942" b="53601"/>
          <a:stretch/>
        </p:blipFill>
        <p:spPr bwMode="auto">
          <a:xfrm>
            <a:off x="4038600" y="4648200"/>
            <a:ext cx="4724400" cy="70421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4"/>
          <a:srcRect l="-1" t="54544" r="-187" b="36087"/>
          <a:stretch/>
        </p:blipFill>
        <p:spPr bwMode="auto">
          <a:xfrm>
            <a:off x="4782253" y="5493633"/>
            <a:ext cx="4209347" cy="43332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TextBox 8"/>
          <p:cNvSpPr txBox="1"/>
          <p:nvPr/>
        </p:nvSpPr>
        <p:spPr>
          <a:xfrm>
            <a:off x="4495800" y="6096000"/>
            <a:ext cx="4267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400" b="1" dirty="0" smtClean="0"/>
          </a:p>
          <a:p>
            <a:pPr algn="ctr"/>
            <a:r>
              <a:rPr lang="en-US" sz="1000" b="1" dirty="0"/>
              <a:t>e</a:t>
            </a:r>
            <a:r>
              <a:rPr lang="en-US" sz="1000" b="1" dirty="0" smtClean="0"/>
              <a:t>vents * workshops * presentations * enrollment days * social media</a:t>
            </a:r>
          </a:p>
          <a:p>
            <a:r>
              <a:rPr lang="en-US" sz="400" b="1" dirty="0" smtClean="0"/>
              <a:t> </a:t>
            </a:r>
            <a:endParaRPr lang="en-US" sz="400" b="1" dirty="0"/>
          </a:p>
        </p:txBody>
      </p:sp>
    </p:spTree>
    <p:extLst>
      <p:ext uri="{BB962C8B-B14F-4D97-AF65-F5344CB8AC3E}">
        <p14:creationId xmlns:p14="http://schemas.microsoft.com/office/powerpoint/2010/main" val="356350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CARE/FERA &amp; ESA Outreach Efforts </a:t>
            </a:r>
            <a:br>
              <a:rPr lang="en-US" dirty="0"/>
            </a:br>
            <a:r>
              <a:rPr lang="en-US" sz="1600" dirty="0" smtClean="0"/>
              <a:t>2015 </a:t>
            </a:r>
            <a:r>
              <a:rPr lang="en-US" sz="1600" dirty="0"/>
              <a:t>Highlights</a:t>
            </a:r>
            <a:endParaRPr lang="en-US" dirty="0"/>
          </a:p>
        </p:txBody>
      </p:sp>
      <p:sp>
        <p:nvSpPr>
          <p:cNvPr id="3" name="Content Placeholder 2"/>
          <p:cNvSpPr>
            <a:spLocks noGrp="1"/>
          </p:cNvSpPr>
          <p:nvPr>
            <p:ph idx="1"/>
          </p:nvPr>
        </p:nvSpPr>
        <p:spPr>
          <a:xfrm>
            <a:off x="228600" y="1447800"/>
            <a:ext cx="6248400" cy="5181600"/>
          </a:xfrm>
        </p:spPr>
        <p:txBody>
          <a:bodyPr/>
          <a:lstStyle/>
          <a:p>
            <a:pPr marL="3175" indent="0">
              <a:buNone/>
            </a:pPr>
            <a:r>
              <a:rPr lang="en-US" b="1" dirty="0"/>
              <a:t>Multicultural </a:t>
            </a:r>
            <a:r>
              <a:rPr lang="en-US" b="1" dirty="0" smtClean="0"/>
              <a:t>&amp; Rural Outreach</a:t>
            </a:r>
            <a:endParaRPr lang="en-US" sz="1400" dirty="0" smtClean="0"/>
          </a:p>
          <a:p>
            <a:pPr marL="288925" indent="-285750">
              <a:spcBef>
                <a:spcPts val="0"/>
              </a:spcBef>
              <a:spcAft>
                <a:spcPts val="0"/>
              </a:spcAft>
            </a:pPr>
            <a:r>
              <a:rPr lang="en-US" sz="1400" dirty="0" smtClean="0"/>
              <a:t>Community partners assist in coordination of activities including events, presentations, workshops, trainings and messaging through a variety of tactics.</a:t>
            </a:r>
          </a:p>
          <a:p>
            <a:pPr marL="288925" indent="-285750">
              <a:spcBef>
                <a:spcPts val="0"/>
              </a:spcBef>
              <a:spcAft>
                <a:spcPts val="0"/>
              </a:spcAft>
            </a:pPr>
            <a:r>
              <a:rPr lang="en-US" sz="1400" dirty="0" smtClean="0"/>
              <a:t>Multicultural contractors also help to identify opportunities and staff with multilingual representatives.</a:t>
            </a:r>
          </a:p>
          <a:p>
            <a:pPr marL="288925" indent="-285750">
              <a:spcBef>
                <a:spcPts val="0"/>
              </a:spcBef>
              <a:spcAft>
                <a:spcPts val="0"/>
              </a:spcAft>
            </a:pPr>
            <a:endParaRPr lang="en-US" sz="1400" dirty="0"/>
          </a:p>
          <a:p>
            <a:pPr marL="3175" indent="0">
              <a:buNone/>
            </a:pPr>
            <a:r>
              <a:rPr lang="en-US" b="1" dirty="0"/>
              <a:t>Seniors &amp; Special Needs Outreach</a:t>
            </a:r>
          </a:p>
          <a:p>
            <a:pPr marL="288925" indent="-285750">
              <a:spcBef>
                <a:spcPts val="0"/>
              </a:spcBef>
              <a:spcAft>
                <a:spcPts val="0"/>
              </a:spcAft>
            </a:pPr>
            <a:r>
              <a:rPr lang="en-US" sz="1400" dirty="0" smtClean="0"/>
              <a:t>Partnered with community-based </a:t>
            </a:r>
            <a:r>
              <a:rPr lang="en-US" sz="1400" dirty="0"/>
              <a:t>organizations to educate and enroll in CARE and ESA </a:t>
            </a:r>
            <a:r>
              <a:rPr lang="en-US" sz="1400" dirty="0" smtClean="0"/>
              <a:t>programs via multi-tactic approach. </a:t>
            </a:r>
          </a:p>
          <a:p>
            <a:pPr marL="288925" indent="-285750">
              <a:spcBef>
                <a:spcPts val="0"/>
              </a:spcBef>
              <a:spcAft>
                <a:spcPts val="0"/>
              </a:spcAft>
            </a:pPr>
            <a:r>
              <a:rPr lang="en-US" sz="1400" dirty="0" smtClean="0"/>
              <a:t>Organizations </a:t>
            </a:r>
            <a:r>
              <a:rPr lang="en-US" sz="1400" dirty="0"/>
              <a:t>include senior and community </a:t>
            </a:r>
            <a:r>
              <a:rPr lang="en-US" sz="1400" dirty="0" smtClean="0"/>
              <a:t>centers and nonprofit organizations like AARP</a:t>
            </a:r>
            <a:r>
              <a:rPr lang="en-US" sz="1400" dirty="0"/>
              <a:t>, Access to Independence, Braille Institute, Deaf Community Services, Meals-on-Wheels and </a:t>
            </a:r>
            <a:r>
              <a:rPr lang="en-US" sz="1400" dirty="0" smtClean="0"/>
              <a:t>more.</a:t>
            </a:r>
          </a:p>
          <a:p>
            <a:pPr marL="3175" indent="0">
              <a:spcBef>
                <a:spcPts val="0"/>
              </a:spcBef>
              <a:spcAft>
                <a:spcPts val="0"/>
              </a:spcAft>
              <a:buNone/>
            </a:pPr>
            <a:endParaRPr lang="en-US" sz="1400" dirty="0"/>
          </a:p>
          <a:p>
            <a:pPr marL="3175" indent="0">
              <a:buNone/>
            </a:pPr>
            <a:r>
              <a:rPr lang="en-US" b="1" dirty="0" smtClean="0"/>
              <a:t>Internal &amp; Integrated Efforts</a:t>
            </a:r>
            <a:endParaRPr lang="en-US" b="1" dirty="0"/>
          </a:p>
          <a:p>
            <a:pPr marL="288925" indent="-285750">
              <a:spcBef>
                <a:spcPts val="0"/>
              </a:spcBef>
              <a:spcAft>
                <a:spcPts val="0"/>
              </a:spcAft>
            </a:pPr>
            <a:r>
              <a:rPr lang="en-US" sz="1400" dirty="0" smtClean="0"/>
              <a:t>Branch Offices </a:t>
            </a:r>
            <a:r>
              <a:rPr lang="en-US" sz="1400" i="1" dirty="0" smtClean="0"/>
              <a:t>(mentioned earlier)</a:t>
            </a:r>
          </a:p>
          <a:p>
            <a:pPr marL="288925" indent="-285750">
              <a:spcBef>
                <a:spcPts val="0"/>
              </a:spcBef>
              <a:spcAft>
                <a:spcPts val="0"/>
              </a:spcAft>
            </a:pPr>
            <a:r>
              <a:rPr lang="en-US" sz="1400" dirty="0" smtClean="0"/>
              <a:t>Customer Contact Center – over 15,000 requests for CARE applications and nearly 4,000 new CARE enrollments</a:t>
            </a:r>
          </a:p>
          <a:p>
            <a:pPr marL="288925" indent="-285750">
              <a:spcBef>
                <a:spcPts val="0"/>
              </a:spcBef>
              <a:spcAft>
                <a:spcPts val="0"/>
              </a:spcAft>
            </a:pPr>
            <a:r>
              <a:rPr lang="en-US" sz="1400" dirty="0" smtClean="0"/>
              <a:t>Field, Collectors and other customer-facing groups</a:t>
            </a:r>
            <a:endParaRPr lang="en-US" sz="1400" dirty="0"/>
          </a:p>
        </p:txBody>
      </p:sp>
      <p:sp>
        <p:nvSpPr>
          <p:cNvPr id="4" name="Slide Number Placeholder 3"/>
          <p:cNvSpPr>
            <a:spLocks noGrp="1"/>
          </p:cNvSpPr>
          <p:nvPr>
            <p:ph type="sldNum" sz="quarter" idx="12"/>
          </p:nvPr>
        </p:nvSpPr>
        <p:spPr/>
        <p:txBody>
          <a:bodyPr/>
          <a:lstStyle/>
          <a:p>
            <a:pPr>
              <a:defRPr/>
            </a:pPr>
            <a:fld id="{5E171F66-9357-43B6-A800-21CC2C7A64E0}" type="slidenum">
              <a:rPr lang="en-US" smtClean="0"/>
              <a:pPr>
                <a:defRPr/>
              </a:pPr>
              <a:t>19</a:t>
            </a:fld>
            <a:endParaRPr lang="en-US" dirty="0"/>
          </a:p>
        </p:txBody>
      </p:sp>
      <p:pic>
        <p:nvPicPr>
          <p:cNvPr id="3074" name="Picture 2" descr="C:\Users\KPrasser\AppData\Local\Microsoft\Windows\Temporary Internet Files\Content.Outlook\2ONE7R1V\IMG_604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5242" t="5455"/>
          <a:stretch/>
        </p:blipFill>
        <p:spPr bwMode="auto">
          <a:xfrm>
            <a:off x="6353794" y="3657600"/>
            <a:ext cx="2714006" cy="2971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KPrasser\AppData\Local\Microsoft\Windows\Temporary Internet Files\Content.Outlook\2ONE7R1V\Escondido Community Wellness Expo - Oct 17 2015 -4.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632" r="20237"/>
          <a:stretch/>
        </p:blipFill>
        <p:spPr bwMode="auto">
          <a:xfrm>
            <a:off x="6248400" y="1143000"/>
            <a:ext cx="2814452" cy="30099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2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sz="2400" b="1" dirty="0">
                <a:latin typeface="+mj-lt"/>
              </a:rPr>
              <a:t>ESA Program Highlights</a:t>
            </a:r>
            <a:endParaRPr lang="en-US" sz="2400" b="1" dirty="0" smtClean="0">
              <a:latin typeface="+mj-lt"/>
            </a:endParaRPr>
          </a:p>
        </p:txBody>
      </p:sp>
      <p:sp>
        <p:nvSpPr>
          <p:cNvPr id="5" name="Content Placeholder 2"/>
          <p:cNvSpPr>
            <a:spLocks noGrp="1"/>
          </p:cNvSpPr>
          <p:nvPr>
            <p:ph idx="1"/>
          </p:nvPr>
        </p:nvSpPr>
        <p:spPr>
          <a:xfrm>
            <a:off x="457200" y="1295400"/>
            <a:ext cx="6858000" cy="4830763"/>
          </a:xfrm>
        </p:spPr>
        <p:txBody>
          <a:bodyPr/>
          <a:lstStyle/>
          <a:p>
            <a:pPr marL="0" indent="0">
              <a:buNone/>
            </a:pPr>
            <a:r>
              <a:rPr lang="en-US" sz="2000" b="1" dirty="0">
                <a:latin typeface="+mn-lt"/>
              </a:rPr>
              <a:t>Homes Treated</a:t>
            </a:r>
          </a:p>
          <a:p>
            <a:pPr marL="163513" indent="-163513" eaLnBrk="1" hangingPunct="1">
              <a:spcAft>
                <a:spcPts val="1200"/>
              </a:spcAft>
              <a:buFont typeface="Arial" charset="0"/>
              <a:buNone/>
            </a:pPr>
            <a:endParaRPr lang="en-US" dirty="0" smtClean="0">
              <a:latin typeface="Verdana" pitchFamily="34" charset="0"/>
              <a:cs typeface="Verdana" pitchFamily="34" charset="0"/>
            </a:endParaRPr>
          </a:p>
        </p:txBody>
      </p:sp>
      <p:sp>
        <p:nvSpPr>
          <p:cNvPr id="2" name="Date Placeholder 1"/>
          <p:cNvSpPr>
            <a:spLocks noGrp="1"/>
          </p:cNvSpPr>
          <p:nvPr>
            <p:ph type="dt" sz="half" idx="10"/>
          </p:nvPr>
        </p:nvSpPr>
        <p:spPr/>
        <p:txBody>
          <a:bodyPr/>
          <a:lstStyle/>
          <a:p>
            <a:pPr>
              <a:defRPr/>
            </a:pPr>
            <a:fld id="{2A56756E-31D3-4DB7-9D50-FD513D8F15EA}" type="datetime1">
              <a:rPr lang="en-US" smtClean="0"/>
              <a:t>7/15/2016</a:t>
            </a:fld>
            <a:endParaRPr lang="en-US" dirty="0"/>
          </a:p>
        </p:txBody>
      </p:sp>
      <p:sp>
        <p:nvSpPr>
          <p:cNvPr id="4" name="Slide Number Placeholder 3"/>
          <p:cNvSpPr>
            <a:spLocks noGrp="1"/>
          </p:cNvSpPr>
          <p:nvPr>
            <p:ph type="sldNum" sz="quarter" idx="12"/>
          </p:nvPr>
        </p:nvSpPr>
        <p:spPr/>
        <p:txBody>
          <a:bodyPr/>
          <a:lstStyle/>
          <a:p>
            <a:pPr>
              <a:defRPr/>
            </a:pPr>
            <a:fld id="{D55D5A5F-F07D-40B6-BD32-F26C2D2198C4}" type="slidenum">
              <a:rPr lang="en-US" smtClean="0"/>
              <a:pPr>
                <a:defRPr/>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99904150"/>
              </p:ext>
            </p:extLst>
          </p:nvPr>
        </p:nvGraphicFramePr>
        <p:xfrm>
          <a:off x="1371600" y="2286000"/>
          <a:ext cx="6477000" cy="2819399"/>
        </p:xfrm>
        <a:graphic>
          <a:graphicData uri="http://schemas.openxmlformats.org/drawingml/2006/table">
            <a:tbl>
              <a:tblPr firstRow="1" bandRow="1">
                <a:tableStyleId>{5C22544A-7EE6-4342-B048-85BDC9FD1C3A}</a:tableStyleId>
              </a:tblPr>
              <a:tblGrid>
                <a:gridCol w="2402758"/>
                <a:gridCol w="1253613"/>
                <a:gridCol w="1462548"/>
                <a:gridCol w="1358081"/>
              </a:tblGrid>
              <a:tr h="849867">
                <a:tc>
                  <a:txBody>
                    <a:bodyPr/>
                    <a:lstStyle/>
                    <a:p>
                      <a:pPr algn="l"/>
                      <a:endParaRPr lang="en-US" dirty="0"/>
                    </a:p>
                  </a:txBody>
                  <a:tcPr anchor="b"/>
                </a:tc>
                <a:tc>
                  <a:txBody>
                    <a:bodyPr/>
                    <a:lstStyle/>
                    <a:p>
                      <a:pPr algn="ctr"/>
                      <a:r>
                        <a:rPr lang="en-US" dirty="0" smtClean="0"/>
                        <a:t>Goal</a:t>
                      </a:r>
                      <a:endParaRPr lang="en-US" dirty="0"/>
                    </a:p>
                  </a:txBody>
                  <a:tcPr anchor="b"/>
                </a:tc>
                <a:tc>
                  <a:txBody>
                    <a:bodyPr/>
                    <a:lstStyle/>
                    <a:p>
                      <a:pPr algn="l"/>
                      <a:r>
                        <a:rPr lang="en-US" dirty="0" smtClean="0"/>
                        <a:t>Actual</a:t>
                      </a:r>
                      <a:endParaRPr lang="en-US" dirty="0"/>
                    </a:p>
                  </a:txBody>
                  <a:tcPr anchor="b"/>
                </a:tc>
                <a:tc>
                  <a:txBody>
                    <a:bodyPr/>
                    <a:lstStyle/>
                    <a:p>
                      <a:pPr algn="ctr"/>
                      <a:r>
                        <a:rPr lang="en-US" dirty="0" smtClean="0"/>
                        <a:t>%</a:t>
                      </a:r>
                      <a:r>
                        <a:rPr lang="en-US" baseline="0" dirty="0" smtClean="0"/>
                        <a:t> of Goal</a:t>
                      </a:r>
                      <a:endParaRPr lang="en-US" dirty="0"/>
                    </a:p>
                  </a:txBody>
                  <a:tcPr anchor="b"/>
                </a:tc>
              </a:tr>
              <a:tr h="492383">
                <a:tc>
                  <a:txBody>
                    <a:bodyPr/>
                    <a:lstStyle/>
                    <a:p>
                      <a:pPr algn="l"/>
                      <a:r>
                        <a:rPr lang="en-US" dirty="0" smtClean="0"/>
                        <a:t>Single</a:t>
                      </a:r>
                      <a:r>
                        <a:rPr lang="en-US" baseline="0" dirty="0" smtClean="0"/>
                        <a:t> Family</a:t>
                      </a:r>
                      <a:endParaRPr lang="en-US" dirty="0"/>
                    </a:p>
                  </a:txBody>
                  <a:tcPr anchor="b"/>
                </a:tc>
                <a:tc>
                  <a:txBody>
                    <a:bodyPr/>
                    <a:lstStyle/>
                    <a:p>
                      <a:pPr algn="r"/>
                      <a:r>
                        <a:rPr lang="en-US" dirty="0" smtClean="0">
                          <a:solidFill>
                            <a:schemeClr val="tx1"/>
                          </a:solidFill>
                        </a:rPr>
                        <a:t>10,397</a:t>
                      </a:r>
                      <a:endParaRPr lang="en-US" dirty="0">
                        <a:solidFill>
                          <a:schemeClr val="tx1"/>
                        </a:solidFill>
                      </a:endParaRPr>
                    </a:p>
                  </a:txBody>
                  <a:tcPr anchor="b"/>
                </a:tc>
                <a:tc>
                  <a:txBody>
                    <a:bodyPr/>
                    <a:lstStyle/>
                    <a:p>
                      <a:pPr algn="r"/>
                      <a:r>
                        <a:rPr lang="en-US" dirty="0" smtClean="0"/>
                        <a:t>9,902</a:t>
                      </a:r>
                      <a:endParaRPr lang="en-US" dirty="0"/>
                    </a:p>
                  </a:txBody>
                  <a:tcPr anchor="b"/>
                </a:tc>
                <a:tc>
                  <a:txBody>
                    <a:bodyPr/>
                    <a:lstStyle/>
                    <a:p>
                      <a:pPr algn="ctr"/>
                      <a:r>
                        <a:rPr lang="en-US" dirty="0" smtClean="0">
                          <a:solidFill>
                            <a:schemeClr val="tx1"/>
                          </a:solidFill>
                        </a:rPr>
                        <a:t>95%</a:t>
                      </a:r>
                      <a:endParaRPr lang="en-US" dirty="0">
                        <a:solidFill>
                          <a:schemeClr val="tx1"/>
                        </a:solidFill>
                      </a:endParaRPr>
                    </a:p>
                  </a:txBody>
                  <a:tcPr anchor="b"/>
                </a:tc>
              </a:tr>
              <a:tr h="492383">
                <a:tc>
                  <a:txBody>
                    <a:bodyPr/>
                    <a:lstStyle/>
                    <a:p>
                      <a:pPr algn="l"/>
                      <a:r>
                        <a:rPr lang="en-US" dirty="0" smtClean="0"/>
                        <a:t>Multi Family</a:t>
                      </a:r>
                      <a:endParaRPr lang="en-US" dirty="0"/>
                    </a:p>
                  </a:txBody>
                  <a:tcPr anchor="b"/>
                </a:tc>
                <a:tc>
                  <a:txBody>
                    <a:bodyPr/>
                    <a:lstStyle/>
                    <a:p>
                      <a:pPr algn="r"/>
                      <a:r>
                        <a:rPr lang="en-US" dirty="0" smtClean="0">
                          <a:solidFill>
                            <a:schemeClr val="tx1"/>
                          </a:solidFill>
                        </a:rPr>
                        <a:t>8,373</a:t>
                      </a:r>
                      <a:endParaRPr lang="en-US" dirty="0">
                        <a:solidFill>
                          <a:schemeClr val="tx1"/>
                        </a:solidFill>
                      </a:endParaRPr>
                    </a:p>
                  </a:txBody>
                  <a:tcPr anchor="b"/>
                </a:tc>
                <a:tc>
                  <a:txBody>
                    <a:bodyPr/>
                    <a:lstStyle/>
                    <a:p>
                      <a:pPr algn="r"/>
                      <a:r>
                        <a:rPr lang="en-US" dirty="0" smtClean="0"/>
                        <a:t>9,687</a:t>
                      </a:r>
                      <a:endParaRPr lang="en-US" dirty="0"/>
                    </a:p>
                  </a:txBody>
                  <a:tcPr anchor="b"/>
                </a:tc>
                <a:tc>
                  <a:txBody>
                    <a:bodyPr/>
                    <a:lstStyle/>
                    <a:p>
                      <a:pPr algn="ctr"/>
                      <a:r>
                        <a:rPr lang="en-US" dirty="0" smtClean="0">
                          <a:solidFill>
                            <a:schemeClr val="tx1"/>
                          </a:solidFill>
                        </a:rPr>
                        <a:t>116%</a:t>
                      </a:r>
                      <a:endParaRPr lang="en-US" dirty="0">
                        <a:solidFill>
                          <a:schemeClr val="tx1"/>
                        </a:solidFill>
                      </a:endParaRPr>
                    </a:p>
                  </a:txBody>
                  <a:tcPr anchor="b"/>
                </a:tc>
              </a:tr>
              <a:tr h="492383">
                <a:tc>
                  <a:txBody>
                    <a:bodyPr/>
                    <a:lstStyle/>
                    <a:p>
                      <a:pPr algn="l"/>
                      <a:r>
                        <a:rPr lang="en-US" dirty="0" smtClean="0"/>
                        <a:t>Mobile Home</a:t>
                      </a:r>
                      <a:endParaRPr lang="en-US" dirty="0"/>
                    </a:p>
                  </a:txBody>
                  <a:tcPr anchor="b"/>
                </a:tc>
                <a:tc>
                  <a:txBody>
                    <a:bodyPr/>
                    <a:lstStyle/>
                    <a:p>
                      <a:pPr algn="r"/>
                      <a:r>
                        <a:rPr lang="en-US" dirty="0" smtClean="0">
                          <a:solidFill>
                            <a:schemeClr val="tx1"/>
                          </a:solidFill>
                        </a:rPr>
                        <a:t>1,546</a:t>
                      </a:r>
                      <a:endParaRPr lang="en-US" dirty="0">
                        <a:solidFill>
                          <a:schemeClr val="tx1"/>
                        </a:solidFill>
                      </a:endParaRPr>
                    </a:p>
                  </a:txBody>
                  <a:tcPr anchor="b"/>
                </a:tc>
                <a:tc>
                  <a:txBody>
                    <a:bodyPr/>
                    <a:lstStyle/>
                    <a:p>
                      <a:pPr algn="r"/>
                      <a:r>
                        <a:rPr lang="en-US" dirty="0" smtClean="0"/>
                        <a:t>620</a:t>
                      </a:r>
                      <a:endParaRPr lang="en-US" dirty="0"/>
                    </a:p>
                  </a:txBody>
                  <a:tcPr anchor="b"/>
                </a:tc>
                <a:tc>
                  <a:txBody>
                    <a:bodyPr/>
                    <a:lstStyle/>
                    <a:p>
                      <a:pPr algn="ctr"/>
                      <a:r>
                        <a:rPr lang="en-US" dirty="0" smtClean="0">
                          <a:solidFill>
                            <a:schemeClr val="tx1"/>
                          </a:solidFill>
                        </a:rPr>
                        <a:t>40%</a:t>
                      </a:r>
                      <a:endParaRPr lang="en-US" dirty="0">
                        <a:solidFill>
                          <a:schemeClr val="tx1"/>
                        </a:solidFill>
                      </a:endParaRPr>
                    </a:p>
                  </a:txBody>
                  <a:tcPr anchor="b"/>
                </a:tc>
              </a:tr>
              <a:tr h="492383">
                <a:tc>
                  <a:txBody>
                    <a:bodyPr/>
                    <a:lstStyle/>
                    <a:p>
                      <a:pPr algn="r"/>
                      <a:r>
                        <a:rPr lang="en-US" b="1" dirty="0" smtClean="0"/>
                        <a:t>Total</a:t>
                      </a:r>
                      <a:endParaRPr lang="en-US" b="1" dirty="0"/>
                    </a:p>
                  </a:txBody>
                  <a:tcPr anchor="b"/>
                </a:tc>
                <a:tc>
                  <a:txBody>
                    <a:bodyPr/>
                    <a:lstStyle/>
                    <a:p>
                      <a:pPr algn="r"/>
                      <a:r>
                        <a:rPr lang="en-US" b="1" dirty="0" smtClean="0"/>
                        <a:t>20,316</a:t>
                      </a:r>
                      <a:endParaRPr lang="en-US" b="1" dirty="0"/>
                    </a:p>
                  </a:txBody>
                  <a:tcPr anchor="b"/>
                </a:tc>
                <a:tc>
                  <a:txBody>
                    <a:bodyPr/>
                    <a:lstStyle/>
                    <a:p>
                      <a:pPr algn="r"/>
                      <a:r>
                        <a:rPr lang="en-US" b="1" dirty="0" smtClean="0"/>
                        <a:t>20,209</a:t>
                      </a:r>
                      <a:endParaRPr lang="en-US" b="1" dirty="0"/>
                    </a:p>
                  </a:txBody>
                  <a:tcPr anchor="b"/>
                </a:tc>
                <a:tc>
                  <a:txBody>
                    <a:bodyPr/>
                    <a:lstStyle/>
                    <a:p>
                      <a:pPr algn="ctr"/>
                      <a:r>
                        <a:rPr lang="en-US" b="1" dirty="0" smtClean="0">
                          <a:solidFill>
                            <a:schemeClr val="tx1"/>
                          </a:solidFill>
                        </a:rPr>
                        <a:t>99%</a:t>
                      </a:r>
                      <a:endParaRPr lang="en-US" b="1" dirty="0">
                        <a:solidFill>
                          <a:schemeClr val="tx1"/>
                        </a:solidFill>
                      </a:endParaRPr>
                    </a:p>
                  </a:txBody>
                  <a:tcPr anchor="b"/>
                </a:tc>
              </a:tr>
            </a:tbl>
          </a:graphicData>
        </a:graphic>
      </p:graphicFrame>
    </p:spTree>
    <p:extLst>
      <p:ext uri="{BB962C8B-B14F-4D97-AF65-F5344CB8AC3E}">
        <p14:creationId xmlns:p14="http://schemas.microsoft.com/office/powerpoint/2010/main" val="237706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ESA Program Highlights</a:t>
            </a:r>
            <a:endParaRPr lang="en-US" sz="2400" b="1" dirty="0">
              <a:latin typeface="+mj-lt"/>
            </a:endParaRPr>
          </a:p>
        </p:txBody>
      </p:sp>
      <p:sp>
        <p:nvSpPr>
          <p:cNvPr id="3" name="Content Placeholder 2"/>
          <p:cNvSpPr>
            <a:spLocks noGrp="1"/>
          </p:cNvSpPr>
          <p:nvPr>
            <p:ph idx="1"/>
          </p:nvPr>
        </p:nvSpPr>
        <p:spPr/>
        <p:txBody>
          <a:bodyPr/>
          <a:lstStyle/>
          <a:p>
            <a:pPr marL="0" indent="0">
              <a:buNone/>
            </a:pPr>
            <a:r>
              <a:rPr lang="en-US" sz="2000" b="1" dirty="0" smtClean="0">
                <a:latin typeface="+mn-lt"/>
              </a:rPr>
              <a:t>Energy Savings Achieved</a:t>
            </a:r>
          </a:p>
          <a:p>
            <a:endParaRPr lang="en-US" dirty="0"/>
          </a:p>
          <a:p>
            <a:endParaRPr lang="en-US" dirty="0"/>
          </a:p>
        </p:txBody>
      </p:sp>
      <p:sp>
        <p:nvSpPr>
          <p:cNvPr id="4" name="Date Placeholder 3"/>
          <p:cNvSpPr>
            <a:spLocks noGrp="1"/>
          </p:cNvSpPr>
          <p:nvPr>
            <p:ph type="dt" sz="half" idx="10"/>
          </p:nvPr>
        </p:nvSpPr>
        <p:spPr/>
        <p:txBody>
          <a:bodyPr/>
          <a:lstStyle/>
          <a:p>
            <a:pPr>
              <a:defRPr/>
            </a:pPr>
            <a:fld id="{C75C4851-2362-47A2-B875-B7B51B6B5C5A}" type="datetime1">
              <a:rPr lang="en-US" smtClean="0"/>
              <a:t>7/15/2016</a:t>
            </a:fld>
            <a:endParaRPr lang="en-US" dirty="0"/>
          </a:p>
        </p:txBody>
      </p:sp>
      <p:sp>
        <p:nvSpPr>
          <p:cNvPr id="5" name="Slide Number Placeholder 4"/>
          <p:cNvSpPr>
            <a:spLocks noGrp="1"/>
          </p:cNvSpPr>
          <p:nvPr>
            <p:ph type="sldNum" sz="quarter" idx="12"/>
          </p:nvPr>
        </p:nvSpPr>
        <p:spPr/>
        <p:txBody>
          <a:bodyPr/>
          <a:lstStyle/>
          <a:p>
            <a:pPr>
              <a:defRPr/>
            </a:pPr>
            <a:fld id="{D55D5A5F-F07D-40B6-BD32-F26C2D2198C4}" type="slidenum">
              <a:rPr lang="en-US" smtClean="0"/>
              <a:pPr>
                <a:defRPr/>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3292404"/>
              </p:ext>
            </p:extLst>
          </p:nvPr>
        </p:nvGraphicFramePr>
        <p:xfrm>
          <a:off x="838200" y="2525395"/>
          <a:ext cx="6324600" cy="1463040"/>
        </p:xfrm>
        <a:graphic>
          <a:graphicData uri="http://schemas.openxmlformats.org/drawingml/2006/table">
            <a:tbl>
              <a:tblPr firstRow="1" bandRow="1">
                <a:tableStyleId>{5C22544A-7EE6-4342-B048-85BDC9FD1C3A}</a:tableStyleId>
              </a:tblPr>
              <a:tblGrid>
                <a:gridCol w="2209800"/>
                <a:gridCol w="1371600"/>
                <a:gridCol w="1371600"/>
                <a:gridCol w="1371600"/>
              </a:tblGrid>
              <a:tr h="274320">
                <a:tc>
                  <a:txBody>
                    <a:bodyPr/>
                    <a:lstStyle/>
                    <a:p>
                      <a:endParaRPr lang="en-US" dirty="0"/>
                    </a:p>
                  </a:txBody>
                  <a:tcPr/>
                </a:tc>
                <a:tc>
                  <a:txBody>
                    <a:bodyPr/>
                    <a:lstStyle/>
                    <a:p>
                      <a:pPr algn="r"/>
                      <a:r>
                        <a:rPr lang="en-US" dirty="0" smtClean="0"/>
                        <a:t>Goal</a:t>
                      </a:r>
                      <a:endParaRPr lang="en-US" dirty="0"/>
                    </a:p>
                  </a:txBody>
                  <a:tcPr/>
                </a:tc>
                <a:tc>
                  <a:txBody>
                    <a:bodyPr/>
                    <a:lstStyle/>
                    <a:p>
                      <a:pPr algn="r"/>
                      <a:r>
                        <a:rPr lang="en-US" dirty="0" smtClean="0"/>
                        <a:t>Actual</a:t>
                      </a:r>
                      <a:endParaRPr lang="en-US" dirty="0"/>
                    </a:p>
                  </a:txBody>
                  <a:tcPr/>
                </a:tc>
                <a:tc>
                  <a:txBody>
                    <a:bodyPr/>
                    <a:lstStyle/>
                    <a:p>
                      <a:pPr algn="r"/>
                      <a:r>
                        <a:rPr lang="en-US" dirty="0" smtClean="0"/>
                        <a:t>%</a:t>
                      </a:r>
                      <a:endParaRPr lang="en-US" dirty="0"/>
                    </a:p>
                  </a:txBody>
                  <a:tcPr/>
                </a:tc>
              </a:tr>
              <a:tr h="274320">
                <a:tc>
                  <a:txBody>
                    <a:bodyPr/>
                    <a:lstStyle/>
                    <a:p>
                      <a:r>
                        <a:rPr lang="en-US" dirty="0" smtClean="0"/>
                        <a:t>kWh</a:t>
                      </a:r>
                      <a:r>
                        <a:rPr lang="en-US" baseline="0" dirty="0" smtClean="0"/>
                        <a:t> Saved</a:t>
                      </a:r>
                      <a:endParaRPr lang="en-US" dirty="0"/>
                    </a:p>
                  </a:txBody>
                  <a:tcPr/>
                </a:tc>
                <a:tc>
                  <a:txBody>
                    <a:bodyPr/>
                    <a:lstStyle/>
                    <a:p>
                      <a:pPr algn="r"/>
                      <a:r>
                        <a:rPr lang="en-US" dirty="0" smtClean="0"/>
                        <a:t>7,886,586</a:t>
                      </a:r>
                      <a:endParaRPr lang="en-US" dirty="0"/>
                    </a:p>
                  </a:txBody>
                  <a:tcPr/>
                </a:tc>
                <a:tc>
                  <a:txBody>
                    <a:bodyPr/>
                    <a:lstStyle/>
                    <a:p>
                      <a:pPr algn="r"/>
                      <a:r>
                        <a:rPr lang="en-US" dirty="0" smtClean="0"/>
                        <a:t>3,760,368</a:t>
                      </a:r>
                      <a:endParaRPr lang="en-US" dirty="0"/>
                    </a:p>
                  </a:txBody>
                  <a:tcPr/>
                </a:tc>
                <a:tc>
                  <a:txBody>
                    <a:bodyPr/>
                    <a:lstStyle/>
                    <a:p>
                      <a:pPr algn="r"/>
                      <a:r>
                        <a:rPr lang="en-US" dirty="0" smtClean="0"/>
                        <a:t>48%</a:t>
                      </a:r>
                      <a:endParaRPr lang="en-US" dirty="0"/>
                    </a:p>
                  </a:txBody>
                  <a:tcPr/>
                </a:tc>
              </a:tr>
              <a:tr h="274320">
                <a:tc>
                  <a:txBody>
                    <a:bodyPr/>
                    <a:lstStyle/>
                    <a:p>
                      <a:r>
                        <a:rPr lang="en-US" dirty="0" smtClean="0"/>
                        <a:t>kW</a:t>
                      </a:r>
                      <a:r>
                        <a:rPr lang="en-US" baseline="0" dirty="0" smtClean="0"/>
                        <a:t> Demand Reduced</a:t>
                      </a:r>
                      <a:endParaRPr lang="en-US" dirty="0"/>
                    </a:p>
                  </a:txBody>
                  <a:tcPr/>
                </a:tc>
                <a:tc>
                  <a:txBody>
                    <a:bodyPr/>
                    <a:lstStyle/>
                    <a:p>
                      <a:pPr algn="r"/>
                      <a:r>
                        <a:rPr lang="en-US" dirty="0" smtClean="0"/>
                        <a:t>697</a:t>
                      </a:r>
                      <a:endParaRPr lang="en-US" dirty="0"/>
                    </a:p>
                  </a:txBody>
                  <a:tcPr/>
                </a:tc>
                <a:tc>
                  <a:txBody>
                    <a:bodyPr/>
                    <a:lstStyle/>
                    <a:p>
                      <a:pPr algn="r"/>
                      <a:r>
                        <a:rPr lang="en-US" dirty="0" smtClean="0"/>
                        <a:t>438</a:t>
                      </a:r>
                      <a:endParaRPr lang="en-US" dirty="0"/>
                    </a:p>
                  </a:txBody>
                  <a:tcPr/>
                </a:tc>
                <a:tc>
                  <a:txBody>
                    <a:bodyPr/>
                    <a:lstStyle/>
                    <a:p>
                      <a:pPr algn="r"/>
                      <a:r>
                        <a:rPr lang="en-US" dirty="0" smtClean="0"/>
                        <a:t>63%</a:t>
                      </a:r>
                      <a:endParaRPr lang="en-US" dirty="0"/>
                    </a:p>
                  </a:txBody>
                  <a:tcPr/>
                </a:tc>
              </a:tr>
              <a:tr h="274320">
                <a:tc>
                  <a:txBody>
                    <a:bodyPr/>
                    <a:lstStyle/>
                    <a:p>
                      <a:r>
                        <a:rPr lang="en-US" dirty="0" smtClean="0"/>
                        <a:t>Therms Saved</a:t>
                      </a:r>
                      <a:endParaRPr lang="en-US" dirty="0"/>
                    </a:p>
                  </a:txBody>
                  <a:tcPr/>
                </a:tc>
                <a:tc>
                  <a:txBody>
                    <a:bodyPr/>
                    <a:lstStyle/>
                    <a:p>
                      <a:pPr algn="r"/>
                      <a:r>
                        <a:rPr lang="en-US" dirty="0" smtClean="0"/>
                        <a:t>366,432</a:t>
                      </a:r>
                      <a:endParaRPr lang="en-US" dirty="0"/>
                    </a:p>
                  </a:txBody>
                  <a:tcPr/>
                </a:tc>
                <a:tc>
                  <a:txBody>
                    <a:bodyPr/>
                    <a:lstStyle/>
                    <a:p>
                      <a:pPr algn="r"/>
                      <a:r>
                        <a:rPr lang="en-US" dirty="0" smtClean="0"/>
                        <a:t>259,237</a:t>
                      </a:r>
                      <a:endParaRPr lang="en-US" dirty="0"/>
                    </a:p>
                  </a:txBody>
                  <a:tcPr/>
                </a:tc>
                <a:tc>
                  <a:txBody>
                    <a:bodyPr/>
                    <a:lstStyle/>
                    <a:p>
                      <a:pPr algn="r"/>
                      <a:r>
                        <a:rPr lang="en-US" dirty="0" smtClean="0"/>
                        <a:t>71%</a:t>
                      </a:r>
                      <a:endParaRPr lang="en-US" dirty="0"/>
                    </a:p>
                  </a:txBody>
                  <a:tcPr/>
                </a:tc>
              </a:tr>
            </a:tbl>
          </a:graphicData>
        </a:graphic>
      </p:graphicFrame>
    </p:spTree>
    <p:extLst>
      <p:ext uri="{BB962C8B-B14F-4D97-AF65-F5344CB8AC3E}">
        <p14:creationId xmlns:p14="http://schemas.microsoft.com/office/powerpoint/2010/main" val="377262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3600" cy="762000"/>
          </a:xfrm>
        </p:spPr>
        <p:txBody>
          <a:bodyPr/>
          <a:lstStyle/>
          <a:p>
            <a:r>
              <a:rPr lang="en-US" sz="2400" b="1" dirty="0">
                <a:latin typeface="+mj-lt"/>
              </a:rPr>
              <a:t>ESA Program </a:t>
            </a:r>
            <a:r>
              <a:rPr lang="en-US" sz="2400" b="1" dirty="0" smtClean="0">
                <a:latin typeface="+mj-lt"/>
              </a:rPr>
              <a:t>Highlights</a:t>
            </a:r>
            <a:br>
              <a:rPr lang="en-US" sz="2400" b="1" dirty="0" smtClean="0">
                <a:latin typeface="+mj-lt"/>
              </a:rPr>
            </a:br>
            <a:r>
              <a:rPr lang="en-US" sz="1800" b="1" dirty="0" smtClean="0">
                <a:latin typeface="+mj-lt"/>
              </a:rPr>
              <a:t>ESA Program Expenditures</a:t>
            </a:r>
            <a:endParaRPr lang="en-US" sz="1800" b="1" dirty="0">
              <a:latin typeface="+mj-lt"/>
            </a:endParaRPr>
          </a:p>
        </p:txBody>
      </p:sp>
      <p:sp>
        <p:nvSpPr>
          <p:cNvPr id="4" name="Date Placeholder 3"/>
          <p:cNvSpPr>
            <a:spLocks noGrp="1"/>
          </p:cNvSpPr>
          <p:nvPr>
            <p:ph type="dt" sz="half" idx="10"/>
          </p:nvPr>
        </p:nvSpPr>
        <p:spPr/>
        <p:txBody>
          <a:bodyPr/>
          <a:lstStyle/>
          <a:p>
            <a:pPr>
              <a:defRPr/>
            </a:pPr>
            <a:fld id="{8304B9DC-9C64-4912-9213-5712BF7BD797}"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77902854"/>
              </p:ext>
            </p:extLst>
          </p:nvPr>
        </p:nvGraphicFramePr>
        <p:xfrm>
          <a:off x="792678" y="1219200"/>
          <a:ext cx="7513122" cy="5181600"/>
        </p:xfrm>
        <a:graphic>
          <a:graphicData uri="http://schemas.openxmlformats.org/drawingml/2006/table">
            <a:tbl>
              <a:tblPr firstRow="1" bandRow="1">
                <a:tableStyleId>{5C22544A-7EE6-4342-B048-85BDC9FD1C3A}</a:tableStyleId>
              </a:tblPr>
              <a:tblGrid>
                <a:gridCol w="3344883"/>
                <a:gridCol w="2058390"/>
                <a:gridCol w="2109849"/>
              </a:tblGrid>
              <a:tr h="294860">
                <a:tc>
                  <a:txBody>
                    <a:bodyPr/>
                    <a:lstStyle/>
                    <a:p>
                      <a:pPr algn="ctr"/>
                      <a:r>
                        <a:rPr lang="en-US" sz="1400" dirty="0" smtClean="0"/>
                        <a:t>Budget Category</a:t>
                      </a:r>
                      <a:endParaRPr lang="en-US" sz="1400" dirty="0"/>
                    </a:p>
                  </a:txBody>
                  <a:tcPr/>
                </a:tc>
                <a:tc>
                  <a:txBody>
                    <a:bodyPr/>
                    <a:lstStyle/>
                    <a:p>
                      <a:pPr algn="ctr"/>
                      <a:r>
                        <a:rPr lang="en-US" sz="1400" dirty="0" smtClean="0"/>
                        <a:t>Authorized</a:t>
                      </a:r>
                      <a:endParaRPr lang="en-US" sz="1400" dirty="0"/>
                    </a:p>
                  </a:txBody>
                  <a:tcPr/>
                </a:tc>
                <a:tc>
                  <a:txBody>
                    <a:bodyPr/>
                    <a:lstStyle/>
                    <a:p>
                      <a:pPr algn="ctr"/>
                      <a:r>
                        <a:rPr lang="en-US" sz="1400" dirty="0" smtClean="0"/>
                        <a:t>Actual</a:t>
                      </a:r>
                      <a:endParaRPr lang="en-US" sz="1400" dirty="0"/>
                    </a:p>
                  </a:txBody>
                  <a:tcPr/>
                </a:tc>
              </a:tr>
              <a:tr h="294860">
                <a:tc>
                  <a:txBody>
                    <a:bodyPr/>
                    <a:lstStyle/>
                    <a:p>
                      <a:r>
                        <a:rPr lang="en-US" sz="1400" dirty="0" smtClean="0"/>
                        <a:t>Appliances</a:t>
                      </a:r>
                      <a:endParaRPr lang="en-US" sz="1400" dirty="0"/>
                    </a:p>
                  </a:txBody>
                  <a:tcPr/>
                </a:tc>
                <a:tc>
                  <a:txBody>
                    <a:bodyPr/>
                    <a:lstStyle/>
                    <a:p>
                      <a:pPr algn="r"/>
                      <a:r>
                        <a:rPr lang="en-US" sz="1400" dirty="0" smtClean="0"/>
                        <a:t>$4,932,533 </a:t>
                      </a:r>
                    </a:p>
                  </a:txBody>
                  <a:tcPr/>
                </a:tc>
                <a:tc>
                  <a:txBody>
                    <a:bodyPr/>
                    <a:lstStyle/>
                    <a:p>
                      <a:pPr algn="r"/>
                      <a:r>
                        <a:rPr lang="en-US" sz="1400" dirty="0" smtClean="0"/>
                        <a:t> $2,094,297 </a:t>
                      </a:r>
                    </a:p>
                  </a:txBody>
                  <a:tcPr/>
                </a:tc>
              </a:tr>
              <a:tr h="294860">
                <a:tc>
                  <a:txBody>
                    <a:bodyPr/>
                    <a:lstStyle/>
                    <a:p>
                      <a:r>
                        <a:rPr lang="en-US" sz="1400" dirty="0" smtClean="0"/>
                        <a:t>Domestic Hot Water</a:t>
                      </a:r>
                      <a:endParaRPr lang="en-US" sz="1400" dirty="0"/>
                    </a:p>
                  </a:txBody>
                  <a:tcPr/>
                </a:tc>
                <a:tc>
                  <a:txBody>
                    <a:bodyPr/>
                    <a:lstStyle/>
                    <a:p>
                      <a:pPr algn="r"/>
                      <a:r>
                        <a:rPr lang="en-US" sz="1400" dirty="0" smtClean="0"/>
                        <a:t> $2,055,518 </a:t>
                      </a:r>
                    </a:p>
                  </a:txBody>
                  <a:tcPr/>
                </a:tc>
                <a:tc>
                  <a:txBody>
                    <a:bodyPr/>
                    <a:lstStyle/>
                    <a:p>
                      <a:pPr algn="r"/>
                      <a:r>
                        <a:rPr lang="en-US" sz="1400" dirty="0" smtClean="0"/>
                        <a:t> $993,059 </a:t>
                      </a:r>
                    </a:p>
                  </a:txBody>
                  <a:tcPr/>
                </a:tc>
              </a:tr>
              <a:tr h="294860">
                <a:tc>
                  <a:txBody>
                    <a:bodyPr/>
                    <a:lstStyle/>
                    <a:p>
                      <a:r>
                        <a:rPr lang="en-US" sz="1400" dirty="0" smtClean="0"/>
                        <a:t>Enclosure</a:t>
                      </a:r>
                      <a:endParaRPr lang="en-US" sz="1400" dirty="0"/>
                    </a:p>
                  </a:txBody>
                  <a:tcPr/>
                </a:tc>
                <a:tc>
                  <a:txBody>
                    <a:bodyPr/>
                    <a:lstStyle/>
                    <a:p>
                      <a:pPr algn="r"/>
                      <a:r>
                        <a:rPr lang="en-US" sz="1400" dirty="0" smtClean="0"/>
                        <a:t>$4,589,847 </a:t>
                      </a:r>
                    </a:p>
                  </a:txBody>
                  <a:tcPr/>
                </a:tc>
                <a:tc>
                  <a:txBody>
                    <a:bodyPr/>
                    <a:lstStyle/>
                    <a:p>
                      <a:pPr algn="r"/>
                      <a:r>
                        <a:rPr lang="en-US" sz="1400" dirty="0" smtClean="0"/>
                        <a:t> $3,214,719 </a:t>
                      </a:r>
                    </a:p>
                  </a:txBody>
                  <a:tcPr/>
                </a:tc>
              </a:tr>
              <a:tr h="294860">
                <a:tc>
                  <a:txBody>
                    <a:bodyPr/>
                    <a:lstStyle/>
                    <a:p>
                      <a:r>
                        <a:rPr lang="en-US" sz="1400" dirty="0" smtClean="0"/>
                        <a:t>HVAC</a:t>
                      </a:r>
                      <a:endParaRPr lang="en-US" sz="1400" dirty="0"/>
                    </a:p>
                  </a:txBody>
                  <a:tcPr/>
                </a:tc>
                <a:tc>
                  <a:txBody>
                    <a:bodyPr/>
                    <a:lstStyle/>
                    <a:p>
                      <a:pPr algn="r"/>
                      <a:r>
                        <a:rPr lang="en-US" sz="1400" dirty="0" smtClean="0"/>
                        <a:t> $3,927,857 </a:t>
                      </a:r>
                    </a:p>
                  </a:txBody>
                  <a:tcPr/>
                </a:tc>
                <a:tc>
                  <a:txBody>
                    <a:bodyPr/>
                    <a:lstStyle/>
                    <a:p>
                      <a:pPr algn="r"/>
                      <a:r>
                        <a:rPr lang="en-US" sz="1400" dirty="0" smtClean="0"/>
                        <a:t> $1,724,513 </a:t>
                      </a:r>
                    </a:p>
                  </a:txBody>
                  <a:tcPr/>
                </a:tc>
              </a:tr>
              <a:tr h="294860">
                <a:tc>
                  <a:txBody>
                    <a:bodyPr/>
                    <a:lstStyle/>
                    <a:p>
                      <a:r>
                        <a:rPr lang="en-US" sz="1400" dirty="0" smtClean="0"/>
                        <a:t>Maintenance</a:t>
                      </a:r>
                      <a:endParaRPr lang="en-US" sz="1400" dirty="0"/>
                    </a:p>
                  </a:txBody>
                  <a:tcPr/>
                </a:tc>
                <a:tc>
                  <a:txBody>
                    <a:bodyPr/>
                    <a:lstStyle/>
                    <a:p>
                      <a:pPr algn="r"/>
                      <a:r>
                        <a:rPr lang="en-US" sz="1400" dirty="0" smtClean="0"/>
                        <a:t> $570,879 </a:t>
                      </a:r>
                    </a:p>
                  </a:txBody>
                  <a:tcPr/>
                </a:tc>
                <a:tc>
                  <a:txBody>
                    <a:bodyPr/>
                    <a:lstStyle/>
                    <a:p>
                      <a:pPr algn="r"/>
                      <a:r>
                        <a:rPr lang="en-US" sz="1400" dirty="0" smtClean="0"/>
                        <a:t> $243,185 </a:t>
                      </a:r>
                    </a:p>
                  </a:txBody>
                  <a:tcPr/>
                </a:tc>
              </a:tr>
              <a:tr h="294860">
                <a:tc>
                  <a:txBody>
                    <a:bodyPr/>
                    <a:lstStyle/>
                    <a:p>
                      <a:r>
                        <a:rPr lang="en-US" sz="1400" dirty="0" smtClean="0"/>
                        <a:t>Lighting</a:t>
                      </a:r>
                      <a:endParaRPr lang="en-US" sz="1400" dirty="0"/>
                    </a:p>
                  </a:txBody>
                  <a:tcPr/>
                </a:tc>
                <a:tc>
                  <a:txBody>
                    <a:bodyPr/>
                    <a:lstStyle/>
                    <a:p>
                      <a:pPr algn="r"/>
                      <a:r>
                        <a:rPr lang="en-US" sz="1400" dirty="0" smtClean="0"/>
                        <a:t> $2,775,286 </a:t>
                      </a:r>
                    </a:p>
                  </a:txBody>
                  <a:tcPr/>
                </a:tc>
                <a:tc>
                  <a:txBody>
                    <a:bodyPr/>
                    <a:lstStyle/>
                    <a:p>
                      <a:pPr algn="r"/>
                      <a:r>
                        <a:rPr lang="en-US" sz="1400" dirty="0" smtClean="0"/>
                        <a:t> $1,754,965 </a:t>
                      </a:r>
                    </a:p>
                  </a:txBody>
                  <a:tcPr/>
                </a:tc>
              </a:tr>
              <a:tr h="294860">
                <a:tc>
                  <a:txBody>
                    <a:bodyPr/>
                    <a:lstStyle/>
                    <a:p>
                      <a:r>
                        <a:rPr lang="en-US" sz="1400" dirty="0" smtClean="0"/>
                        <a:t>Miscellaneous</a:t>
                      </a:r>
                      <a:endParaRPr lang="en-US" sz="1400" dirty="0"/>
                    </a:p>
                  </a:txBody>
                  <a:tcPr/>
                </a:tc>
                <a:tc>
                  <a:txBody>
                    <a:bodyPr/>
                    <a:lstStyle/>
                    <a:p>
                      <a:pPr algn="r"/>
                      <a:r>
                        <a:rPr lang="en-US" sz="1400" dirty="0" smtClean="0"/>
                        <a:t> $484,540 </a:t>
                      </a:r>
                    </a:p>
                  </a:txBody>
                  <a:tcPr/>
                </a:tc>
                <a:tc>
                  <a:txBody>
                    <a:bodyPr/>
                    <a:lstStyle/>
                    <a:p>
                      <a:pPr algn="r"/>
                      <a:r>
                        <a:rPr lang="en-US" sz="1400" dirty="0" smtClean="0"/>
                        <a:t> $526,814 </a:t>
                      </a:r>
                    </a:p>
                  </a:txBody>
                  <a:tcPr/>
                </a:tc>
              </a:tr>
              <a:tr h="294860">
                <a:tc>
                  <a:txBody>
                    <a:bodyPr/>
                    <a:lstStyle/>
                    <a:p>
                      <a:r>
                        <a:rPr lang="en-US" sz="1400" dirty="0" smtClean="0"/>
                        <a:t>Customer Enrollment</a:t>
                      </a:r>
                      <a:endParaRPr lang="en-US" sz="1400" dirty="0"/>
                    </a:p>
                  </a:txBody>
                  <a:tcPr/>
                </a:tc>
                <a:tc>
                  <a:txBody>
                    <a:bodyPr/>
                    <a:lstStyle/>
                    <a:p>
                      <a:pPr algn="r"/>
                      <a:r>
                        <a:rPr lang="en-US" sz="1400" dirty="0" smtClean="0"/>
                        <a:t> $3,385,641 </a:t>
                      </a:r>
                    </a:p>
                  </a:txBody>
                  <a:tcPr/>
                </a:tc>
                <a:tc>
                  <a:txBody>
                    <a:bodyPr/>
                    <a:lstStyle/>
                    <a:p>
                      <a:pPr algn="r"/>
                      <a:r>
                        <a:rPr lang="en-US" sz="1400" dirty="0" smtClean="0"/>
                        <a:t> $3,174,419 </a:t>
                      </a:r>
                    </a:p>
                  </a:txBody>
                  <a:tcPr/>
                </a:tc>
              </a:tr>
              <a:tr h="294860">
                <a:tc>
                  <a:txBody>
                    <a:bodyPr/>
                    <a:lstStyle/>
                    <a:p>
                      <a:r>
                        <a:rPr lang="en-US" sz="1400" dirty="0" smtClean="0"/>
                        <a:t>In-Home Education</a:t>
                      </a:r>
                      <a:endParaRPr lang="en-US" sz="1400" dirty="0"/>
                    </a:p>
                  </a:txBody>
                  <a:tcPr/>
                </a:tc>
                <a:tc>
                  <a:txBody>
                    <a:bodyPr/>
                    <a:lstStyle/>
                    <a:p>
                      <a:pPr algn="r"/>
                      <a:r>
                        <a:rPr lang="en-US" sz="1400" dirty="0" smtClean="0"/>
                        <a:t> $430,334 </a:t>
                      </a:r>
                    </a:p>
                  </a:txBody>
                  <a:tcPr/>
                </a:tc>
                <a:tc>
                  <a:txBody>
                    <a:bodyPr/>
                    <a:lstStyle/>
                    <a:p>
                      <a:pPr algn="r"/>
                      <a:r>
                        <a:rPr lang="en-US" sz="1400" dirty="0" smtClean="0"/>
                        <a:t> $454,774 </a:t>
                      </a:r>
                    </a:p>
                  </a:txBody>
                  <a:tcPr/>
                </a:tc>
              </a:tr>
              <a:tr h="294860">
                <a:tc>
                  <a:txBody>
                    <a:bodyPr/>
                    <a:lstStyle/>
                    <a:p>
                      <a:r>
                        <a:rPr lang="en-US" sz="1400" dirty="0" smtClean="0"/>
                        <a:t>Pilots</a:t>
                      </a:r>
                      <a:endParaRPr lang="en-US" sz="1400" dirty="0"/>
                    </a:p>
                  </a:txBody>
                  <a:tcPr/>
                </a:tc>
                <a:tc>
                  <a:txBody>
                    <a:bodyPr/>
                    <a:lstStyle/>
                    <a:p>
                      <a:pPr algn="r"/>
                      <a:r>
                        <a:rPr lang="en-US" sz="1400" dirty="0" smtClean="0"/>
                        <a:t>--</a:t>
                      </a:r>
                      <a:endParaRPr lang="en-US" sz="1400" dirty="0"/>
                    </a:p>
                  </a:txBody>
                  <a:tcPr/>
                </a:tc>
                <a:tc>
                  <a:txBody>
                    <a:bodyPr/>
                    <a:lstStyle/>
                    <a:p>
                      <a:pPr algn="r"/>
                      <a:r>
                        <a:rPr lang="en-US" sz="1400" dirty="0" smtClean="0"/>
                        <a:t>--</a:t>
                      </a:r>
                      <a:endParaRPr lang="en-US" sz="1400" dirty="0"/>
                    </a:p>
                  </a:txBody>
                  <a:tcPr/>
                </a:tc>
              </a:tr>
              <a:tr h="294860">
                <a:tc>
                  <a:txBody>
                    <a:bodyPr/>
                    <a:lstStyle/>
                    <a:p>
                      <a:r>
                        <a:rPr lang="en-US" sz="1400" dirty="0" smtClean="0"/>
                        <a:t>Training</a:t>
                      </a:r>
                      <a:endParaRPr lang="en-US" sz="1400" dirty="0"/>
                    </a:p>
                  </a:txBody>
                  <a:tcPr/>
                </a:tc>
                <a:tc>
                  <a:txBody>
                    <a:bodyPr/>
                    <a:lstStyle/>
                    <a:p>
                      <a:pPr algn="r"/>
                      <a:r>
                        <a:rPr lang="en-US" sz="1400" dirty="0" smtClean="0"/>
                        <a:t>--</a:t>
                      </a:r>
                      <a:endParaRPr lang="en-US" sz="1400" dirty="0"/>
                    </a:p>
                  </a:txBody>
                  <a:tcPr/>
                </a:tc>
                <a:tc>
                  <a:txBody>
                    <a:bodyPr/>
                    <a:lstStyle/>
                    <a:p>
                      <a:pPr algn="r"/>
                      <a:r>
                        <a:rPr lang="en-US" sz="1400" dirty="0" smtClean="0"/>
                        <a:t>--</a:t>
                      </a:r>
                      <a:endParaRPr lang="en-US" sz="1400" dirty="0"/>
                    </a:p>
                  </a:txBody>
                  <a:tcPr/>
                </a:tc>
              </a:tr>
              <a:tr h="294860">
                <a:tc>
                  <a:txBody>
                    <a:bodyPr/>
                    <a:lstStyle/>
                    <a:p>
                      <a:r>
                        <a:rPr lang="en-US" sz="1400" dirty="0" smtClean="0"/>
                        <a:t>Inspections</a:t>
                      </a:r>
                      <a:endParaRPr lang="en-US" sz="1400" dirty="0"/>
                    </a:p>
                  </a:txBody>
                  <a:tcPr/>
                </a:tc>
                <a:tc>
                  <a:txBody>
                    <a:bodyPr/>
                    <a:lstStyle/>
                    <a:p>
                      <a:pPr algn="r"/>
                      <a:r>
                        <a:rPr lang="en-US" sz="1400" dirty="0" smtClean="0"/>
                        <a:t> $99,206 </a:t>
                      </a:r>
                    </a:p>
                  </a:txBody>
                  <a:tcPr/>
                </a:tc>
                <a:tc>
                  <a:txBody>
                    <a:bodyPr/>
                    <a:lstStyle/>
                    <a:p>
                      <a:pPr algn="r"/>
                      <a:r>
                        <a:rPr lang="en-US" sz="1400" dirty="0" smtClean="0"/>
                        <a:t> $90,807 </a:t>
                      </a:r>
                    </a:p>
                  </a:txBody>
                  <a:tcPr/>
                </a:tc>
              </a:tr>
              <a:tr h="294860">
                <a:tc>
                  <a:txBody>
                    <a:bodyPr/>
                    <a:lstStyle/>
                    <a:p>
                      <a:r>
                        <a:rPr lang="en-US" sz="1400" dirty="0" smtClean="0"/>
                        <a:t>Marketing</a:t>
                      </a:r>
                      <a:endParaRPr lang="en-US" sz="1400" dirty="0"/>
                    </a:p>
                  </a:txBody>
                  <a:tcPr/>
                </a:tc>
                <a:tc>
                  <a:txBody>
                    <a:bodyPr/>
                    <a:lstStyle/>
                    <a:p>
                      <a:pPr algn="r"/>
                      <a:r>
                        <a:rPr lang="en-US" sz="1400" dirty="0" smtClean="0"/>
                        <a:t> $1,164,718 </a:t>
                      </a:r>
                    </a:p>
                  </a:txBody>
                  <a:tcPr/>
                </a:tc>
                <a:tc>
                  <a:txBody>
                    <a:bodyPr/>
                    <a:lstStyle/>
                    <a:p>
                      <a:pPr algn="r"/>
                      <a:r>
                        <a:rPr lang="en-US" sz="1400" dirty="0" smtClean="0"/>
                        <a:t> $1,013,908 </a:t>
                      </a:r>
                    </a:p>
                  </a:txBody>
                  <a:tcPr/>
                </a:tc>
              </a:tr>
              <a:tr h="294860">
                <a:tc>
                  <a:txBody>
                    <a:bodyPr/>
                    <a:lstStyle/>
                    <a:p>
                      <a:r>
                        <a:rPr lang="en-US" sz="1400" dirty="0" smtClean="0"/>
                        <a:t>M&amp;E Studies</a:t>
                      </a:r>
                      <a:endParaRPr lang="en-US" sz="1400" dirty="0"/>
                    </a:p>
                  </a:txBody>
                  <a:tcPr/>
                </a:tc>
                <a:tc>
                  <a:txBody>
                    <a:bodyPr/>
                    <a:lstStyle/>
                    <a:p>
                      <a:pPr algn="r"/>
                      <a:r>
                        <a:rPr lang="en-US" sz="1400" dirty="0" smtClean="0"/>
                        <a:t> $115,000 </a:t>
                      </a:r>
                    </a:p>
                  </a:txBody>
                  <a:tcPr/>
                </a:tc>
                <a:tc>
                  <a:txBody>
                    <a:bodyPr/>
                    <a:lstStyle/>
                    <a:p>
                      <a:pPr algn="r"/>
                      <a:r>
                        <a:rPr lang="en-US" sz="1400" dirty="0" smtClean="0"/>
                        <a:t> --</a:t>
                      </a:r>
                    </a:p>
                  </a:txBody>
                  <a:tcPr/>
                </a:tc>
              </a:tr>
              <a:tr h="294860">
                <a:tc>
                  <a:txBody>
                    <a:bodyPr/>
                    <a:lstStyle/>
                    <a:p>
                      <a:r>
                        <a:rPr lang="en-US" sz="1400" dirty="0" smtClean="0"/>
                        <a:t>*Other Administrative Costs</a:t>
                      </a:r>
                      <a:endParaRPr lang="en-US" sz="1400" dirty="0"/>
                    </a:p>
                  </a:txBody>
                  <a:tcPr/>
                </a:tc>
                <a:tc>
                  <a:txBody>
                    <a:bodyPr/>
                    <a:lstStyle/>
                    <a:p>
                      <a:pPr algn="r"/>
                      <a:r>
                        <a:rPr lang="en-US" sz="1400" dirty="0" smtClean="0"/>
                        <a:t>$2,373,631</a:t>
                      </a:r>
                    </a:p>
                  </a:txBody>
                  <a:tcPr/>
                </a:tc>
                <a:tc>
                  <a:txBody>
                    <a:bodyPr/>
                    <a:lstStyle/>
                    <a:p>
                      <a:pPr algn="r"/>
                      <a:r>
                        <a:rPr lang="en-US" sz="1400" dirty="0" smtClean="0"/>
                        <a:t>$2,070,138</a:t>
                      </a:r>
                      <a:endParaRPr lang="en-US" sz="1400" dirty="0"/>
                    </a:p>
                  </a:txBody>
                  <a:tcPr/>
                </a:tc>
              </a:tr>
              <a:tr h="180268">
                <a:tc>
                  <a:txBody>
                    <a:bodyPr/>
                    <a:lstStyle/>
                    <a:p>
                      <a:pPr algn="r"/>
                      <a:r>
                        <a:rPr lang="en-US" sz="1400" b="1" dirty="0" smtClean="0"/>
                        <a:t>Total</a:t>
                      </a:r>
                      <a:endParaRPr lang="en-US" sz="1400" b="1" dirty="0"/>
                    </a:p>
                  </a:txBody>
                  <a:tcPr/>
                </a:tc>
                <a:tc>
                  <a:txBody>
                    <a:bodyPr/>
                    <a:lstStyle/>
                    <a:p>
                      <a:pPr algn="r"/>
                      <a:r>
                        <a:rPr lang="en-US" sz="1400" b="1" dirty="0" smtClean="0"/>
                        <a:t>26,904,990 </a:t>
                      </a:r>
                    </a:p>
                  </a:txBody>
                  <a:tcPr/>
                </a:tc>
                <a:tc>
                  <a:txBody>
                    <a:bodyPr/>
                    <a:lstStyle/>
                    <a:p>
                      <a:pPr algn="r"/>
                      <a:r>
                        <a:rPr lang="en-US" sz="1400" b="1" dirty="0" smtClean="0"/>
                        <a:t> $17,355,596 </a:t>
                      </a:r>
                    </a:p>
                  </a:txBody>
                  <a:tcPr/>
                </a:tc>
              </a:tr>
            </a:tbl>
          </a:graphicData>
        </a:graphic>
      </p:graphicFrame>
      <p:sp>
        <p:nvSpPr>
          <p:cNvPr id="9" name="TextBox 8"/>
          <p:cNvSpPr txBox="1"/>
          <p:nvPr/>
        </p:nvSpPr>
        <p:spPr>
          <a:xfrm>
            <a:off x="1676400" y="6444476"/>
            <a:ext cx="4724400" cy="276999"/>
          </a:xfrm>
          <a:prstGeom prst="rect">
            <a:avLst/>
          </a:prstGeom>
          <a:noFill/>
        </p:spPr>
        <p:txBody>
          <a:bodyPr wrap="square" rtlCol="0">
            <a:spAutoFit/>
          </a:bodyPr>
          <a:lstStyle/>
          <a:p>
            <a:r>
              <a:rPr lang="en-US" sz="1200" dirty="0" smtClean="0">
                <a:latin typeface="+mn-lt"/>
              </a:rPr>
              <a:t>*Regulatory Compliance, General Administration, Energy Division Costs</a:t>
            </a:r>
            <a:endParaRPr lang="en-US" sz="1200" dirty="0">
              <a:latin typeface="+mn-lt"/>
            </a:endParaRPr>
          </a:p>
        </p:txBody>
      </p:sp>
    </p:spTree>
    <p:extLst>
      <p:ext uri="{BB962C8B-B14F-4D97-AF65-F5344CB8AC3E}">
        <p14:creationId xmlns:p14="http://schemas.microsoft.com/office/powerpoint/2010/main" val="242051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j-lt"/>
              </a:rPr>
              <a:t>ESA Program Highlights</a:t>
            </a:r>
          </a:p>
        </p:txBody>
      </p:sp>
      <p:sp>
        <p:nvSpPr>
          <p:cNvPr id="3" name="Content Placeholder 2"/>
          <p:cNvSpPr>
            <a:spLocks noGrp="1"/>
          </p:cNvSpPr>
          <p:nvPr>
            <p:ph idx="1"/>
          </p:nvPr>
        </p:nvSpPr>
        <p:spPr/>
        <p:txBody>
          <a:bodyPr/>
          <a:lstStyle/>
          <a:p>
            <a:pPr marL="0" indent="0">
              <a:buNone/>
            </a:pPr>
            <a:r>
              <a:rPr lang="en-US" sz="2000" b="1" dirty="0">
                <a:latin typeface="+mn-lt"/>
              </a:rPr>
              <a:t>ESA </a:t>
            </a:r>
            <a:r>
              <a:rPr lang="en-US" sz="2000" b="1" dirty="0" smtClean="0">
                <a:latin typeface="+mn-lt"/>
              </a:rPr>
              <a:t>Program Enrollments</a:t>
            </a:r>
          </a:p>
          <a:p>
            <a:endParaRPr lang="en-US" b="1" dirty="0"/>
          </a:p>
          <a:p>
            <a:endParaRPr lang="en-US" b="1" dirty="0" smtClean="0"/>
          </a:p>
          <a:p>
            <a:endParaRPr lang="en-US" b="1" dirty="0"/>
          </a:p>
          <a:p>
            <a:endParaRPr lang="en-US" b="1" dirty="0" smtClean="0"/>
          </a:p>
          <a:p>
            <a:endParaRPr lang="en-US" b="1" dirty="0"/>
          </a:p>
          <a:p>
            <a:endParaRPr lang="en-US" sz="2000" b="1" dirty="0" smtClean="0">
              <a:latin typeface="+mn-lt"/>
            </a:endParaRPr>
          </a:p>
          <a:p>
            <a:pPr marL="0" indent="0">
              <a:buNone/>
            </a:pPr>
            <a:r>
              <a:rPr lang="en-US" sz="2000" b="1" dirty="0" smtClean="0">
                <a:latin typeface="+mn-lt"/>
              </a:rPr>
              <a:t>Disability Enrollments</a:t>
            </a:r>
          </a:p>
          <a:p>
            <a:endParaRPr lang="en-US" b="1" dirty="0"/>
          </a:p>
          <a:p>
            <a:endParaRPr lang="en-US" b="1" dirty="0"/>
          </a:p>
        </p:txBody>
      </p:sp>
      <p:sp>
        <p:nvSpPr>
          <p:cNvPr id="4" name="Date Placeholder 3"/>
          <p:cNvSpPr>
            <a:spLocks noGrp="1"/>
          </p:cNvSpPr>
          <p:nvPr>
            <p:ph type="dt" sz="half" idx="10"/>
          </p:nvPr>
        </p:nvSpPr>
        <p:spPr/>
        <p:txBody>
          <a:bodyPr/>
          <a:lstStyle/>
          <a:p>
            <a:pPr>
              <a:defRPr/>
            </a:pPr>
            <a:fld id="{1CEA8516-8D45-4641-A088-F487FEAD2B83}"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48800135"/>
              </p:ext>
            </p:extLst>
          </p:nvPr>
        </p:nvGraphicFramePr>
        <p:xfrm>
          <a:off x="885825" y="1981200"/>
          <a:ext cx="6309360" cy="1854200"/>
        </p:xfrm>
        <a:graphic>
          <a:graphicData uri="http://schemas.openxmlformats.org/drawingml/2006/table">
            <a:tbl>
              <a:tblPr firstRow="1" bandRow="1">
                <a:tableStyleId>{5C22544A-7EE6-4342-B048-85BDC9FD1C3A}</a:tableStyleId>
              </a:tblPr>
              <a:tblGrid>
                <a:gridCol w="2651760"/>
                <a:gridCol w="1828800"/>
                <a:gridCol w="1828800"/>
              </a:tblGrid>
              <a:tr h="370840">
                <a:tc>
                  <a:txBody>
                    <a:bodyPr/>
                    <a:lstStyle/>
                    <a:p>
                      <a:r>
                        <a:rPr lang="en-US" dirty="0" smtClean="0"/>
                        <a:t>Type of Enrollment</a:t>
                      </a:r>
                      <a:endParaRPr lang="en-US" dirty="0"/>
                    </a:p>
                  </a:txBody>
                  <a:tcPr anchor="b"/>
                </a:tc>
                <a:tc>
                  <a:txBody>
                    <a:bodyPr/>
                    <a:lstStyle/>
                    <a:p>
                      <a:pPr algn="ctr"/>
                      <a:r>
                        <a:rPr lang="en-US" dirty="0" smtClean="0"/>
                        <a:t># Enrolled</a:t>
                      </a:r>
                      <a:endParaRPr lang="en-US" dirty="0"/>
                    </a:p>
                  </a:txBody>
                  <a:tcPr anchor="b"/>
                </a:tc>
                <a:tc>
                  <a:txBody>
                    <a:bodyPr/>
                    <a:lstStyle/>
                    <a:p>
                      <a:pPr algn="ctr"/>
                      <a:r>
                        <a:rPr lang="en-US" dirty="0" smtClean="0"/>
                        <a:t>% of Total</a:t>
                      </a:r>
                      <a:endParaRPr lang="en-US" dirty="0"/>
                    </a:p>
                  </a:txBody>
                  <a:tcPr anchor="b"/>
                </a:tc>
              </a:tr>
              <a:tr h="370840">
                <a:tc>
                  <a:txBody>
                    <a:bodyPr/>
                    <a:lstStyle/>
                    <a:p>
                      <a:r>
                        <a:rPr lang="en-US" dirty="0" smtClean="0"/>
                        <a:t>Standard</a:t>
                      </a:r>
                      <a:endParaRPr lang="en-US" dirty="0"/>
                    </a:p>
                  </a:txBody>
                  <a:tcPr anchor="b"/>
                </a:tc>
                <a:tc>
                  <a:txBody>
                    <a:bodyPr/>
                    <a:lstStyle/>
                    <a:p>
                      <a:pPr algn="r"/>
                      <a:r>
                        <a:rPr lang="en-US" dirty="0" smtClean="0"/>
                        <a:t>5,849</a:t>
                      </a:r>
                      <a:endParaRPr lang="en-US" dirty="0"/>
                    </a:p>
                  </a:txBody>
                  <a:tcPr anchor="b"/>
                </a:tc>
                <a:tc>
                  <a:txBody>
                    <a:bodyPr/>
                    <a:lstStyle/>
                    <a:p>
                      <a:pPr algn="r"/>
                      <a:r>
                        <a:rPr lang="en-US" dirty="0" smtClean="0"/>
                        <a:t>29%</a:t>
                      </a:r>
                      <a:endParaRPr lang="en-US" dirty="0"/>
                    </a:p>
                  </a:txBody>
                  <a:tcPr anchor="b"/>
                </a:tc>
              </a:tr>
              <a:tr h="370840">
                <a:tc>
                  <a:txBody>
                    <a:bodyPr/>
                    <a:lstStyle/>
                    <a:p>
                      <a:r>
                        <a:rPr lang="en-US" dirty="0" smtClean="0"/>
                        <a:t>Categorical</a:t>
                      </a:r>
                      <a:endParaRPr lang="en-US" dirty="0"/>
                    </a:p>
                  </a:txBody>
                  <a:tcPr anchor="b"/>
                </a:tc>
                <a:tc>
                  <a:txBody>
                    <a:bodyPr/>
                    <a:lstStyle/>
                    <a:p>
                      <a:pPr algn="r"/>
                      <a:r>
                        <a:rPr lang="en-US" dirty="0" smtClean="0"/>
                        <a:t>8,092</a:t>
                      </a:r>
                      <a:endParaRPr lang="en-US" dirty="0"/>
                    </a:p>
                  </a:txBody>
                  <a:tcPr anchor="b"/>
                </a:tc>
                <a:tc>
                  <a:txBody>
                    <a:bodyPr/>
                    <a:lstStyle/>
                    <a:p>
                      <a:pPr algn="r"/>
                      <a:r>
                        <a:rPr lang="en-US" dirty="0" smtClean="0"/>
                        <a:t>40%</a:t>
                      </a:r>
                      <a:endParaRPr lang="en-US" dirty="0"/>
                    </a:p>
                  </a:txBody>
                  <a:tcPr anchor="b"/>
                </a:tc>
              </a:tr>
              <a:tr h="370840">
                <a:tc>
                  <a:txBody>
                    <a:bodyPr/>
                    <a:lstStyle/>
                    <a:p>
                      <a:r>
                        <a:rPr lang="en-US" dirty="0" smtClean="0"/>
                        <a:t>Targeted Self Certification</a:t>
                      </a:r>
                      <a:endParaRPr lang="en-US" dirty="0"/>
                    </a:p>
                  </a:txBody>
                  <a:tcPr anchor="b"/>
                </a:tc>
                <a:tc>
                  <a:txBody>
                    <a:bodyPr/>
                    <a:lstStyle/>
                    <a:p>
                      <a:pPr algn="r"/>
                      <a:r>
                        <a:rPr lang="en-US" dirty="0" smtClean="0"/>
                        <a:t>6,268</a:t>
                      </a:r>
                      <a:endParaRPr lang="en-US" dirty="0"/>
                    </a:p>
                  </a:txBody>
                  <a:tcPr anchor="b"/>
                </a:tc>
                <a:tc>
                  <a:txBody>
                    <a:bodyPr/>
                    <a:lstStyle/>
                    <a:p>
                      <a:pPr algn="r"/>
                      <a:r>
                        <a:rPr lang="en-US" dirty="0" smtClean="0"/>
                        <a:t>31%</a:t>
                      </a:r>
                      <a:endParaRPr lang="en-US" dirty="0"/>
                    </a:p>
                  </a:txBody>
                  <a:tcPr anchor="b"/>
                </a:tc>
              </a:tr>
              <a:tr h="370840">
                <a:tc>
                  <a:txBody>
                    <a:bodyPr/>
                    <a:lstStyle/>
                    <a:p>
                      <a:pPr algn="r"/>
                      <a:r>
                        <a:rPr lang="en-US" b="1" dirty="0" smtClean="0"/>
                        <a:t>Total</a:t>
                      </a:r>
                      <a:endParaRPr lang="en-US" b="1" dirty="0"/>
                    </a:p>
                  </a:txBody>
                  <a:tcPr anchor="b"/>
                </a:tc>
                <a:tc>
                  <a:txBody>
                    <a:bodyPr/>
                    <a:lstStyle/>
                    <a:p>
                      <a:pPr algn="r"/>
                      <a:r>
                        <a:rPr lang="en-US" b="1" dirty="0" smtClean="0"/>
                        <a:t>20,209</a:t>
                      </a:r>
                      <a:endParaRPr lang="en-US" b="1" dirty="0"/>
                    </a:p>
                  </a:txBody>
                  <a:tcPr anchor="b"/>
                </a:tc>
                <a:tc>
                  <a:txBody>
                    <a:bodyPr/>
                    <a:lstStyle/>
                    <a:p>
                      <a:pPr algn="r"/>
                      <a:r>
                        <a:rPr lang="en-US" b="1" dirty="0" smtClean="0"/>
                        <a:t>100%</a:t>
                      </a:r>
                      <a:endParaRPr lang="en-US" b="1" dirty="0"/>
                    </a:p>
                  </a:txBody>
                  <a:tcPr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23735293"/>
              </p:ext>
            </p:extLst>
          </p:nvPr>
        </p:nvGraphicFramePr>
        <p:xfrm>
          <a:off x="1333005" y="5105400"/>
          <a:ext cx="5562600" cy="741680"/>
        </p:xfrm>
        <a:graphic>
          <a:graphicData uri="http://schemas.openxmlformats.org/drawingml/2006/table">
            <a:tbl>
              <a:tblPr firstRow="1" bandRow="1">
                <a:tableStyleId>{5C22544A-7EE6-4342-B048-85BDC9FD1C3A}</a:tableStyleId>
              </a:tblPr>
              <a:tblGrid>
                <a:gridCol w="2781300"/>
                <a:gridCol w="2781300"/>
              </a:tblGrid>
              <a:tr h="370840">
                <a:tc>
                  <a:txBody>
                    <a:bodyPr/>
                    <a:lstStyle/>
                    <a:p>
                      <a:r>
                        <a:rPr lang="en-US" dirty="0" smtClean="0"/>
                        <a:t># Disability Enrollments</a:t>
                      </a:r>
                      <a:endParaRPr lang="en-US" dirty="0"/>
                    </a:p>
                  </a:txBody>
                  <a:tcPr/>
                </a:tc>
                <a:tc>
                  <a:txBody>
                    <a:bodyPr/>
                    <a:lstStyle/>
                    <a:p>
                      <a:r>
                        <a:rPr lang="en-US" dirty="0" smtClean="0"/>
                        <a:t>% Disability Enrollments</a:t>
                      </a:r>
                      <a:endParaRPr lang="en-US" dirty="0"/>
                    </a:p>
                  </a:txBody>
                  <a:tcPr/>
                </a:tc>
              </a:tr>
              <a:tr h="370840">
                <a:tc>
                  <a:txBody>
                    <a:bodyPr/>
                    <a:lstStyle/>
                    <a:p>
                      <a:pPr algn="ctr"/>
                      <a:r>
                        <a:rPr lang="en-US" dirty="0" smtClean="0"/>
                        <a:t>2,078</a:t>
                      </a:r>
                      <a:endParaRPr lang="en-US" dirty="0"/>
                    </a:p>
                  </a:txBody>
                  <a:tcPr/>
                </a:tc>
                <a:tc>
                  <a:txBody>
                    <a:bodyPr/>
                    <a:lstStyle/>
                    <a:p>
                      <a:pPr algn="ctr"/>
                      <a:r>
                        <a:rPr lang="en-US" dirty="0" smtClean="0"/>
                        <a:t>10%</a:t>
                      </a:r>
                      <a:endParaRPr lang="en-US" dirty="0"/>
                    </a:p>
                  </a:txBody>
                  <a:tcPr/>
                </a:tc>
              </a:tr>
            </a:tbl>
          </a:graphicData>
        </a:graphic>
      </p:graphicFrame>
    </p:spTree>
    <p:extLst>
      <p:ext uri="{BB962C8B-B14F-4D97-AF65-F5344CB8AC3E}">
        <p14:creationId xmlns:p14="http://schemas.microsoft.com/office/powerpoint/2010/main" val="408364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ESA Program Highlights</a:t>
            </a:r>
            <a:endParaRPr lang="en-US" sz="2400" b="1" dirty="0">
              <a:latin typeface="+mj-lt"/>
            </a:endParaRPr>
          </a:p>
        </p:txBody>
      </p:sp>
      <p:sp>
        <p:nvSpPr>
          <p:cNvPr id="3" name="Content Placeholder 2"/>
          <p:cNvSpPr>
            <a:spLocks noGrp="1"/>
          </p:cNvSpPr>
          <p:nvPr>
            <p:ph idx="1"/>
          </p:nvPr>
        </p:nvSpPr>
        <p:spPr/>
        <p:txBody>
          <a:bodyPr/>
          <a:lstStyle/>
          <a:p>
            <a:pPr marL="0" indent="0">
              <a:buNone/>
            </a:pPr>
            <a:r>
              <a:rPr lang="en-US" sz="2000" b="1" dirty="0"/>
              <a:t>Leveraging Efforts (External) </a:t>
            </a:r>
            <a:r>
              <a:rPr lang="en-US" b="1" dirty="0"/>
              <a:t>–</a:t>
            </a:r>
          </a:p>
          <a:p>
            <a:pPr lvl="1"/>
            <a:r>
              <a:rPr lang="en-US" sz="1800" b="1" dirty="0"/>
              <a:t>ESA Program/LIHEAP Leveraging – </a:t>
            </a:r>
            <a:r>
              <a:rPr lang="en-US" sz="1800" dirty="0"/>
              <a:t>SDG&amp;E continued work with its two ESA Program/LIHEAP contractors, Campesinos Unidos, Inc. (CUI) &amp; </a:t>
            </a:r>
            <a:r>
              <a:rPr lang="en-US" sz="1800" dirty="0" smtClean="0"/>
              <a:t>Metropolitan Area Advisory Committee </a:t>
            </a:r>
            <a:r>
              <a:rPr lang="en-US" sz="1800" dirty="0"/>
              <a:t>(MAAC) to leverage enrollments.</a:t>
            </a:r>
          </a:p>
          <a:p>
            <a:pPr lvl="2"/>
            <a:r>
              <a:rPr lang="en-US" sz="1400" dirty="0"/>
              <a:t>SDG&amp;E’s primary outreach and assessment contractor, Richard Heath and Associates, entered into a Memorandum of Understanding with the California Department of Community Services and Development (CSD) agencies, Metropolitan Area Advisory Committee (MAAC) and </a:t>
            </a:r>
            <a:r>
              <a:rPr lang="en-US" sz="1400" dirty="0" err="1"/>
              <a:t>Campesinos</a:t>
            </a:r>
            <a:r>
              <a:rPr lang="en-US" sz="1400" dirty="0"/>
              <a:t> Unidos, Inc. (CUI) to enroll eligible Low Income Home Energy Assistance Program’s (LIHEAP) bill assistance customers in the ESA Program.  On site presence at MAAC bill assistance workshops yielded 192 new leads and 109 new enrollments for the ESA Program.  CUI efforts, meanwhile, resulted in 978 new leads and 673 new enrollments. </a:t>
            </a:r>
            <a:endParaRPr lang="en-US" sz="800" dirty="0"/>
          </a:p>
          <a:p>
            <a:pPr lvl="2"/>
            <a:r>
              <a:rPr lang="en-US" sz="1400" dirty="0"/>
              <a:t>Customers whose homes are not eligible for the ESA Program due to inability to meet program requirements are referred to CSD for possible participation in its Weatherization Assistance Program.</a:t>
            </a:r>
          </a:p>
        </p:txBody>
      </p:sp>
      <p:sp>
        <p:nvSpPr>
          <p:cNvPr id="4" name="Date Placeholder 3"/>
          <p:cNvSpPr>
            <a:spLocks noGrp="1"/>
          </p:cNvSpPr>
          <p:nvPr>
            <p:ph type="dt" sz="half" idx="10"/>
          </p:nvPr>
        </p:nvSpPr>
        <p:spPr/>
        <p:txBody>
          <a:bodyPr/>
          <a:lstStyle/>
          <a:p>
            <a:pPr>
              <a:defRPr/>
            </a:pPr>
            <a:fld id="{19D6AA35-A5BE-49AE-BA75-B5382FD9D8EF}" type="datetime1">
              <a:rPr lang="en-US" smtClean="0"/>
              <a:t>7/15/2016</a:t>
            </a:fld>
            <a:endParaRPr lang="en-US" dirty="0"/>
          </a:p>
        </p:txBody>
      </p:sp>
      <p:sp>
        <p:nvSpPr>
          <p:cNvPr id="6" name="Slide Number Placeholder 5"/>
          <p:cNvSpPr>
            <a:spLocks noGrp="1"/>
          </p:cNvSpPr>
          <p:nvPr>
            <p:ph type="sldNum" sz="quarter" idx="12"/>
          </p:nvPr>
        </p:nvSpPr>
        <p:spPr/>
        <p:txBody>
          <a:bodyPr/>
          <a:lstStyle/>
          <a:p>
            <a:pPr>
              <a:defRPr/>
            </a:pPr>
            <a:fld id="{D55D5A5F-F07D-40B6-BD32-F26C2D2198C4}" type="slidenum">
              <a:rPr lang="en-US" smtClean="0"/>
              <a:pPr>
                <a:defRPr/>
              </a:pPr>
              <a:t>6</a:t>
            </a:fld>
            <a:endParaRPr lang="en-US" dirty="0"/>
          </a:p>
        </p:txBody>
      </p:sp>
    </p:spTree>
    <p:extLst>
      <p:ext uri="{BB962C8B-B14F-4D97-AF65-F5344CB8AC3E}">
        <p14:creationId xmlns:p14="http://schemas.microsoft.com/office/powerpoint/2010/main" val="176553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j-lt"/>
              </a:rPr>
              <a:t>ESA Program Highlights</a:t>
            </a:r>
            <a:endParaRPr lang="en-US" sz="2400" b="1" dirty="0">
              <a:latin typeface="+mj-lt"/>
            </a:endParaRPr>
          </a:p>
        </p:txBody>
      </p:sp>
      <p:sp>
        <p:nvSpPr>
          <p:cNvPr id="3" name="Content Placeholder 2"/>
          <p:cNvSpPr>
            <a:spLocks noGrp="1"/>
          </p:cNvSpPr>
          <p:nvPr>
            <p:ph idx="1"/>
          </p:nvPr>
        </p:nvSpPr>
        <p:spPr>
          <a:xfrm>
            <a:off x="152400" y="1066799"/>
            <a:ext cx="8839200" cy="5654675"/>
          </a:xfrm>
        </p:spPr>
        <p:txBody>
          <a:bodyPr/>
          <a:lstStyle/>
          <a:p>
            <a:pPr marL="0" indent="0">
              <a:buNone/>
            </a:pPr>
            <a:r>
              <a:rPr lang="en-US" sz="2000" b="1" dirty="0">
                <a:latin typeface="Verdana" panose="020B0604030504040204" pitchFamily="34" charset="0"/>
                <a:cs typeface="Verdana" panose="020B0604030504040204" pitchFamily="34" charset="0"/>
              </a:rPr>
              <a:t>Leveraging Efforts (External) </a:t>
            </a:r>
            <a:r>
              <a:rPr lang="en-US" b="1" dirty="0">
                <a:latin typeface="Verdana" panose="020B0604030504040204" pitchFamily="34" charset="0"/>
                <a:cs typeface="Verdana" panose="020B0604030504040204" pitchFamily="34" charset="0"/>
              </a:rPr>
              <a:t>– continued</a:t>
            </a:r>
          </a:p>
          <a:p>
            <a:pPr marL="0" lvl="1" indent="0">
              <a:buSzPct val="125000"/>
              <a:buNone/>
            </a:pPr>
            <a:r>
              <a:rPr lang="en-US" sz="1800" b="1" dirty="0">
                <a:latin typeface="Verdana" panose="020B0604030504040204" pitchFamily="34" charset="0"/>
                <a:cs typeface="Verdana" panose="020B0604030504040204" pitchFamily="34" charset="0"/>
              </a:rPr>
              <a:t>- SASH Program </a:t>
            </a:r>
            <a:r>
              <a:rPr lang="en-US" sz="1800" dirty="0">
                <a:latin typeface="Verdana" panose="020B0604030504040204" pitchFamily="34" charset="0"/>
                <a:cs typeface="Verdana" panose="020B0604030504040204" pitchFamily="34" charset="0"/>
              </a:rPr>
              <a:t>– SDG&amp;E has worked closely with GRID Alternatives to identify and serve any ESA Program eligible customers with all feasible measures.   </a:t>
            </a:r>
          </a:p>
          <a:p>
            <a:pPr lvl="1">
              <a:buFont typeface="Arial" panose="020B0604020202020204" pitchFamily="34" charset="0"/>
              <a:buChar char="•"/>
            </a:pPr>
            <a:r>
              <a:rPr lang="en-US" dirty="0">
                <a:latin typeface="Verdana" panose="020B0604030504040204" pitchFamily="34" charset="0"/>
                <a:cs typeface="Verdana" panose="020B0604030504040204" pitchFamily="34" charset="0"/>
              </a:rPr>
              <a:t>In </a:t>
            </a:r>
            <a:r>
              <a:rPr lang="en-US" dirty="0" smtClean="0">
                <a:latin typeface="Verdana" panose="020B0604030504040204" pitchFamily="34" charset="0"/>
                <a:cs typeface="Verdana" panose="020B0604030504040204" pitchFamily="34" charset="0"/>
              </a:rPr>
              <a:t>2015, </a:t>
            </a:r>
            <a:r>
              <a:rPr lang="en-US" dirty="0">
                <a:latin typeface="Verdana" panose="020B0604030504040204" pitchFamily="34" charset="0"/>
                <a:cs typeface="Verdana" panose="020B0604030504040204" pitchFamily="34" charset="0"/>
              </a:rPr>
              <a:t>Grid Alternatives provided SDG&amp;E with 119 referrals, resulting in </a:t>
            </a:r>
            <a:r>
              <a:rPr lang="en-US" dirty="0" smtClean="0">
                <a:latin typeface="Verdana" panose="020B0604030504040204" pitchFamily="34" charset="0"/>
                <a:cs typeface="Verdana" panose="020B0604030504040204" pitchFamily="34" charset="0"/>
              </a:rPr>
              <a:t>two ESA </a:t>
            </a:r>
            <a:r>
              <a:rPr lang="en-US" dirty="0">
                <a:latin typeface="Verdana" panose="020B0604030504040204" pitchFamily="34" charset="0"/>
                <a:cs typeface="Verdana" panose="020B0604030504040204" pitchFamily="34" charset="0"/>
              </a:rPr>
              <a:t>Program </a:t>
            </a:r>
            <a:r>
              <a:rPr lang="en-US" dirty="0" smtClean="0">
                <a:latin typeface="Verdana" panose="020B0604030504040204" pitchFamily="34" charset="0"/>
                <a:cs typeface="Verdana" panose="020B0604030504040204" pitchFamily="34" charset="0"/>
              </a:rPr>
              <a:t>enrollments.</a:t>
            </a:r>
            <a:endParaRPr lang="en-US" b="1" dirty="0" smtClean="0">
              <a:latin typeface="Verdana" panose="020B0604030504040204" pitchFamily="34" charset="0"/>
              <a:cs typeface="Verdana" panose="020B0604030504040204" pitchFamily="34" charset="0"/>
            </a:endParaRPr>
          </a:p>
          <a:p>
            <a:pPr marL="0" indent="0">
              <a:buNone/>
            </a:pPr>
            <a:r>
              <a:rPr lang="en-US" sz="2000" b="1" dirty="0" smtClean="0">
                <a:latin typeface="Verdana" panose="020B0604030504040204" pitchFamily="34" charset="0"/>
                <a:cs typeface="Verdana" panose="020B0604030504040204" pitchFamily="34" charset="0"/>
              </a:rPr>
              <a:t>Integration Efforts (Internal) </a:t>
            </a:r>
            <a:r>
              <a:rPr lang="en-US" sz="1800" b="1" dirty="0" smtClean="0">
                <a:latin typeface="Verdana" panose="020B0604030504040204" pitchFamily="34" charset="0"/>
                <a:cs typeface="Verdana" panose="020B0604030504040204" pitchFamily="34" charset="0"/>
              </a:rPr>
              <a:t>– ESA </a:t>
            </a:r>
            <a:r>
              <a:rPr lang="en-US" sz="1800" b="1" dirty="0">
                <a:latin typeface="Verdana" panose="020B0604030504040204" pitchFamily="34" charset="0"/>
                <a:cs typeface="Verdana" panose="020B0604030504040204" pitchFamily="34" charset="0"/>
              </a:rPr>
              <a:t>Program/CARE </a:t>
            </a:r>
            <a:r>
              <a:rPr lang="en-US" sz="1800" b="1" dirty="0" smtClean="0">
                <a:latin typeface="Verdana" panose="020B0604030504040204" pitchFamily="34" charset="0"/>
                <a:cs typeface="Verdana" panose="020B0604030504040204" pitchFamily="34" charset="0"/>
              </a:rPr>
              <a:t>Integration</a:t>
            </a:r>
            <a:endParaRPr lang="en-US" sz="1800" b="1" dirty="0">
              <a:latin typeface="Verdana" panose="020B0604030504040204" pitchFamily="34" charset="0"/>
              <a:cs typeface="Verdana" panose="020B0604030504040204" pitchFamily="34" charset="0"/>
            </a:endParaRPr>
          </a:p>
          <a:p>
            <a:pPr lvl="1"/>
            <a:r>
              <a:rPr lang="en-US" sz="1600" dirty="0">
                <a:latin typeface="Verdana" panose="020B0604030504040204" pitchFamily="34" charset="0"/>
                <a:cs typeface="Verdana" panose="020B0604030504040204" pitchFamily="34" charset="0"/>
              </a:rPr>
              <a:t>Continued joint efforts to coordinate outreach, awareness, and enrollments/referrals </a:t>
            </a:r>
          </a:p>
          <a:p>
            <a:pPr lvl="1"/>
            <a:r>
              <a:rPr lang="en-US" sz="1600" dirty="0">
                <a:latin typeface="Verdana" panose="020B0604030504040204" pitchFamily="34" charset="0"/>
                <a:cs typeface="Verdana" panose="020B0604030504040204" pitchFamily="34" charset="0"/>
              </a:rPr>
              <a:t>Joint online interest form made it easier for customers to enroll in both CARE and ESA programs</a:t>
            </a:r>
          </a:p>
          <a:p>
            <a:pPr lvl="1"/>
            <a:r>
              <a:rPr lang="en-US" sz="1600" dirty="0">
                <a:latin typeface="Verdana" panose="020B0604030504040204" pitchFamily="34" charset="0"/>
                <a:cs typeface="Verdana" panose="020B0604030504040204" pitchFamily="34" charset="0"/>
              </a:rPr>
              <a:t>CARE high users were referred to ESA program for help in lowering their consumption</a:t>
            </a:r>
          </a:p>
          <a:p>
            <a:pPr lvl="1"/>
            <a:r>
              <a:rPr lang="en-US" sz="1600" dirty="0">
                <a:latin typeface="Verdana" panose="020B0604030504040204" pitchFamily="34" charset="0"/>
                <a:cs typeface="Verdana" panose="020B0604030504040204" pitchFamily="34" charset="0"/>
              </a:rPr>
              <a:t>Joint marketing/advertising </a:t>
            </a:r>
            <a:endParaRPr lang="en-US" dirty="0" smtClean="0">
              <a:latin typeface="Verdana" panose="020B0604030504040204" pitchFamily="34" charset="0"/>
              <a:cs typeface="Verdana" panose="020B0604030504040204" pitchFamily="34" charset="0"/>
            </a:endParaRPr>
          </a:p>
          <a:p>
            <a:pPr marL="457200" lvl="1" indent="0">
              <a:buNone/>
            </a:pPr>
            <a:endParaRPr lang="en-US" b="1" dirty="0" smtClean="0"/>
          </a:p>
          <a:p>
            <a:pPr lvl="1"/>
            <a:endParaRPr lang="en-US" b="1" dirty="0"/>
          </a:p>
        </p:txBody>
      </p:sp>
      <p:sp>
        <p:nvSpPr>
          <p:cNvPr id="4" name="Date Placeholder 3"/>
          <p:cNvSpPr>
            <a:spLocks noGrp="1"/>
          </p:cNvSpPr>
          <p:nvPr>
            <p:ph type="dt" sz="half" idx="10"/>
          </p:nvPr>
        </p:nvSpPr>
        <p:spPr/>
        <p:txBody>
          <a:bodyPr/>
          <a:lstStyle/>
          <a:p>
            <a:pPr>
              <a:defRPr/>
            </a:pPr>
            <a:fld id="{D8B3E78C-345E-44D8-9985-A24D725C904D}" type="datetime1">
              <a:rPr lang="en-US" smtClean="0"/>
              <a:t>7/15/2016</a:t>
            </a:fld>
            <a:endParaRPr lang="en-US" dirty="0"/>
          </a:p>
        </p:txBody>
      </p:sp>
      <p:sp>
        <p:nvSpPr>
          <p:cNvPr id="6" name="Slide Number Placeholder 5"/>
          <p:cNvSpPr>
            <a:spLocks noGrp="1"/>
          </p:cNvSpPr>
          <p:nvPr>
            <p:ph type="sldNum" sz="quarter" idx="12"/>
          </p:nvPr>
        </p:nvSpPr>
        <p:spPr>
          <a:xfrm>
            <a:off x="8077200" y="6356350"/>
            <a:ext cx="609600" cy="365125"/>
          </a:xfrm>
        </p:spPr>
        <p:txBody>
          <a:bodyPr/>
          <a:lstStyle/>
          <a:p>
            <a:pPr>
              <a:defRPr/>
            </a:pPr>
            <a:fld id="{D55D5A5F-F07D-40B6-BD32-F26C2D2198C4}" type="slidenum">
              <a:rPr lang="en-US" smtClean="0"/>
              <a:pPr>
                <a:defRPr/>
              </a:pPr>
              <a:t>7</a:t>
            </a:fld>
            <a:endParaRPr lang="en-US" dirty="0"/>
          </a:p>
        </p:txBody>
      </p:sp>
    </p:spTree>
    <p:extLst>
      <p:ext uri="{BB962C8B-B14F-4D97-AF65-F5344CB8AC3E}">
        <p14:creationId xmlns:p14="http://schemas.microsoft.com/office/powerpoint/2010/main" val="284971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j-lt"/>
              </a:rPr>
              <a:t>ESA Program Highlights</a:t>
            </a:r>
            <a:endParaRPr lang="en-US" sz="2400" dirty="0">
              <a:latin typeface="+mj-lt"/>
            </a:endParaRPr>
          </a:p>
        </p:txBody>
      </p:sp>
      <p:sp>
        <p:nvSpPr>
          <p:cNvPr id="3" name="Content Placeholder 2"/>
          <p:cNvSpPr>
            <a:spLocks noGrp="1"/>
          </p:cNvSpPr>
          <p:nvPr>
            <p:ph idx="1"/>
          </p:nvPr>
        </p:nvSpPr>
        <p:spPr>
          <a:xfrm>
            <a:off x="448294" y="1143000"/>
            <a:ext cx="8229600" cy="4953000"/>
          </a:xfrm>
        </p:spPr>
        <p:txBody>
          <a:bodyPr/>
          <a:lstStyle/>
          <a:p>
            <a:pPr marL="0" indent="0">
              <a:buNone/>
            </a:pPr>
            <a:r>
              <a:rPr lang="en-US" sz="2000" b="1" dirty="0"/>
              <a:t>Integration Efforts (Internal) - continued</a:t>
            </a:r>
          </a:p>
          <a:p>
            <a:pPr marL="0" indent="0">
              <a:buNone/>
            </a:pPr>
            <a:r>
              <a:rPr lang="en-US" sz="1800" b="1" dirty="0">
                <a:latin typeface="Verdana" panose="020B0604030504040204" pitchFamily="34" charset="0"/>
                <a:cs typeface="Verdana" panose="020B0604030504040204" pitchFamily="34" charset="0"/>
              </a:rPr>
              <a:t>ESA Program/EE Program </a:t>
            </a:r>
            <a:r>
              <a:rPr lang="en-US" sz="1800" b="1" dirty="0" smtClean="0">
                <a:latin typeface="Verdana" panose="020B0604030504040204" pitchFamily="34" charset="0"/>
                <a:cs typeface="Verdana" panose="020B0604030504040204" pitchFamily="34" charset="0"/>
              </a:rPr>
              <a:t>Integration </a:t>
            </a:r>
          </a:p>
          <a:p>
            <a:pPr lvl="1"/>
            <a:r>
              <a:rPr lang="en-US" sz="1600" dirty="0" smtClean="0">
                <a:latin typeface="Verdana" panose="020B0604030504040204" pitchFamily="34" charset="0"/>
                <a:cs typeface="Verdana" panose="020B0604030504040204" pitchFamily="34" charset="0"/>
              </a:rPr>
              <a:t>Integrated program messaging where feasible</a:t>
            </a:r>
          </a:p>
          <a:p>
            <a:pPr lvl="1"/>
            <a:r>
              <a:rPr lang="en-US" sz="1600" dirty="0" smtClean="0">
                <a:latin typeface="Verdana" panose="020B0604030504040204" pitchFamily="34" charset="0"/>
                <a:cs typeface="Verdana" panose="020B0604030504040204" pitchFamily="34" charset="0"/>
              </a:rPr>
              <a:t>Guide for Energy Experts – Includes information on CARE &amp; ESA Programs</a:t>
            </a:r>
            <a:endParaRPr lang="en-US" sz="1600" dirty="0">
              <a:latin typeface="Verdana" panose="020B0604030504040204" pitchFamily="34" charset="0"/>
              <a:cs typeface="Verdana" panose="020B0604030504040204" pitchFamily="34" charset="0"/>
            </a:endParaRPr>
          </a:p>
          <a:p>
            <a:pPr lvl="1"/>
            <a:r>
              <a:rPr lang="en-US" sz="1600" dirty="0" smtClean="0">
                <a:latin typeface="Verdana" panose="020B0604030504040204" pitchFamily="34" charset="0"/>
                <a:cs typeface="Verdana" panose="020B0604030504040204" pitchFamily="34" charset="0"/>
              </a:rPr>
              <a:t>Integrated marketing team</a:t>
            </a:r>
            <a:endParaRPr lang="en-US" sz="1600" dirty="0">
              <a:latin typeface="Verdana" panose="020B0604030504040204" pitchFamily="34" charset="0"/>
              <a:cs typeface="Verdana" panose="020B0604030504040204" pitchFamily="34" charset="0"/>
            </a:endParaRPr>
          </a:p>
          <a:p>
            <a:pPr lvl="1"/>
            <a:r>
              <a:rPr lang="en-US" sz="1600" dirty="0" smtClean="0">
                <a:latin typeface="Verdana" panose="020B0604030504040204" pitchFamily="34" charset="0"/>
                <a:cs typeface="Verdana" panose="020B0604030504040204" pitchFamily="34" charset="0"/>
              </a:rPr>
              <a:t>Joint community outreach (CBO’s, other community partners/organizations, branch offices)</a:t>
            </a:r>
          </a:p>
        </p:txBody>
      </p:sp>
      <p:sp>
        <p:nvSpPr>
          <p:cNvPr id="4" name="Date Placeholder 3"/>
          <p:cNvSpPr>
            <a:spLocks noGrp="1"/>
          </p:cNvSpPr>
          <p:nvPr>
            <p:ph type="dt" sz="half" idx="10"/>
          </p:nvPr>
        </p:nvSpPr>
        <p:spPr/>
        <p:txBody>
          <a:bodyPr/>
          <a:lstStyle/>
          <a:p>
            <a:pPr>
              <a:defRPr/>
            </a:pPr>
            <a:fld id="{C75C4851-2362-47A2-B875-B7B51B6B5C5A}" type="datetime1">
              <a:rPr lang="en-US" smtClean="0"/>
              <a:t>7/15/2016</a:t>
            </a:fld>
            <a:endParaRPr lang="en-US" dirty="0"/>
          </a:p>
        </p:txBody>
      </p:sp>
      <p:sp>
        <p:nvSpPr>
          <p:cNvPr id="5" name="Slide Number Placeholder 4"/>
          <p:cNvSpPr>
            <a:spLocks noGrp="1"/>
          </p:cNvSpPr>
          <p:nvPr>
            <p:ph type="sldNum" sz="quarter" idx="12"/>
          </p:nvPr>
        </p:nvSpPr>
        <p:spPr/>
        <p:txBody>
          <a:bodyPr/>
          <a:lstStyle/>
          <a:p>
            <a:pPr>
              <a:defRPr/>
            </a:pPr>
            <a:fld id="{D55D5A5F-F07D-40B6-BD32-F26C2D2198C4}" type="slidenum">
              <a:rPr lang="en-US" smtClean="0"/>
              <a:pPr>
                <a:defRPr/>
              </a:pPr>
              <a:t>8</a:t>
            </a:fld>
            <a:endParaRPr lang="en-US" dirty="0"/>
          </a:p>
        </p:txBody>
      </p:sp>
    </p:spTree>
    <p:extLst>
      <p:ext uri="{BB962C8B-B14F-4D97-AF65-F5344CB8AC3E}">
        <p14:creationId xmlns:p14="http://schemas.microsoft.com/office/powerpoint/2010/main" val="3790529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ESA Program Highlights</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Verdana" panose="020B0604030504040204" pitchFamily="34" charset="0"/>
                <a:cs typeface="Verdana" panose="020B0604030504040204" pitchFamily="34" charset="0"/>
              </a:rPr>
              <a:t>ESA Program/EE Program Integration </a:t>
            </a:r>
          </a:p>
          <a:p>
            <a:pPr marL="0" indent="0">
              <a:buNone/>
            </a:pPr>
            <a:r>
              <a:rPr lang="en-US" sz="1800" b="1" dirty="0" smtClean="0">
                <a:latin typeface="Verdana" panose="020B0604030504040204" pitchFamily="34" charset="0"/>
                <a:cs typeface="Verdana" panose="020B0604030504040204" pitchFamily="34" charset="0"/>
              </a:rPr>
              <a:t>Energy Upgrade California (EUC)</a:t>
            </a:r>
            <a:endParaRPr lang="en-US" sz="1800" dirty="0" smtClean="0">
              <a:latin typeface="Verdana" panose="020B0604030504040204" pitchFamily="34" charset="0"/>
              <a:cs typeface="Verdana" panose="020B0604030504040204" pitchFamily="34" charset="0"/>
            </a:endParaRPr>
          </a:p>
          <a:p>
            <a:r>
              <a:rPr lang="en-US" dirty="0" smtClean="0">
                <a:latin typeface="Verdana" panose="020B0604030504040204" pitchFamily="34" charset="0"/>
                <a:cs typeface="Verdana" panose="020B0604030504040204" pitchFamily="34" charset="0"/>
              </a:rPr>
              <a:t>In 2015, </a:t>
            </a:r>
            <a:r>
              <a:rPr lang="en-US" dirty="0">
                <a:latin typeface="Verdana" panose="020B0604030504040204" pitchFamily="34" charset="0"/>
                <a:cs typeface="Verdana" panose="020B0604030504040204" pitchFamily="34" charset="0"/>
              </a:rPr>
              <a:t>the ESA Program staff worked with the EUC staff to develop an integrated strategy targeted to property managers and owners for the 2015-2017 program cycle.  This strategy includes:</a:t>
            </a:r>
          </a:p>
          <a:p>
            <a:pPr lvl="1"/>
            <a:r>
              <a:rPr lang="en-US" sz="1600" dirty="0">
                <a:latin typeface="Verdana" panose="020B0604030504040204" pitchFamily="34" charset="0"/>
                <a:cs typeface="Verdana" panose="020B0604030504040204" pitchFamily="34" charset="0"/>
              </a:rPr>
              <a:t>Hiring an internal resource to act as the single point of contact for property managers and </a:t>
            </a:r>
            <a:r>
              <a:rPr lang="en-US" sz="1600" dirty="0" smtClean="0">
                <a:latin typeface="Verdana" panose="020B0604030504040204" pitchFamily="34" charset="0"/>
                <a:cs typeface="Verdana" panose="020B0604030504040204" pitchFamily="34" charset="0"/>
              </a:rPr>
              <a:t>owners</a:t>
            </a:r>
            <a:endParaRPr lang="en-US" sz="1600" dirty="0">
              <a:latin typeface="Verdana" panose="020B0604030504040204" pitchFamily="34" charset="0"/>
              <a:cs typeface="Verdana" panose="020B0604030504040204" pitchFamily="34" charset="0"/>
            </a:endParaRPr>
          </a:p>
          <a:p>
            <a:pPr lvl="1"/>
            <a:r>
              <a:rPr lang="en-US" sz="1600" dirty="0">
                <a:latin typeface="Verdana" panose="020B0604030504040204" pitchFamily="34" charset="0"/>
                <a:cs typeface="Verdana" panose="020B0604030504040204" pitchFamily="34" charset="0"/>
              </a:rPr>
              <a:t>Implementing a layered program approach for property owners/managers through the single point of contact to reduce </a:t>
            </a:r>
            <a:r>
              <a:rPr lang="en-US" sz="1600" dirty="0" smtClean="0">
                <a:latin typeface="Verdana" panose="020B0604030504040204" pitchFamily="34" charset="0"/>
                <a:cs typeface="Verdana" panose="020B0604030504040204" pitchFamily="34" charset="0"/>
              </a:rPr>
              <a:t>confusion</a:t>
            </a:r>
            <a:endParaRPr lang="en-US" sz="1600" dirty="0">
              <a:latin typeface="Verdana" panose="020B0604030504040204" pitchFamily="34" charset="0"/>
              <a:cs typeface="Verdana" panose="020B0604030504040204" pitchFamily="34" charset="0"/>
            </a:endParaRPr>
          </a:p>
          <a:p>
            <a:pPr lvl="1"/>
            <a:r>
              <a:rPr lang="en-US" sz="1600" dirty="0">
                <a:latin typeface="Verdana" panose="020B0604030504040204" pitchFamily="34" charset="0"/>
                <a:cs typeface="Verdana" panose="020B0604030504040204" pitchFamily="34" charset="0"/>
              </a:rPr>
              <a:t>Consolidate and redesign program processes to reduce duplication and </a:t>
            </a:r>
            <a:r>
              <a:rPr lang="en-US" sz="1600" dirty="0" smtClean="0">
                <a:latin typeface="Verdana" panose="020B0604030504040204" pitchFamily="34" charset="0"/>
                <a:cs typeface="Verdana" panose="020B0604030504040204" pitchFamily="34" charset="0"/>
              </a:rPr>
              <a:t>complexity</a:t>
            </a:r>
            <a:endParaRPr lang="en-US" sz="1600" dirty="0">
              <a:latin typeface="Verdana" panose="020B0604030504040204" pitchFamily="34" charset="0"/>
              <a:cs typeface="Verdana" panose="020B0604030504040204" pitchFamily="34" charset="0"/>
            </a:endParaRPr>
          </a:p>
          <a:p>
            <a:pPr lvl="1"/>
            <a:r>
              <a:rPr lang="en-US" sz="1600" dirty="0">
                <a:latin typeface="Verdana" panose="020B0604030504040204" pitchFamily="34" charset="0"/>
                <a:cs typeface="Verdana" panose="020B0604030504040204" pitchFamily="34" charset="0"/>
              </a:rPr>
              <a:t>Educate property owners/managers and renters on how to get the most energy savings from the program investment</a:t>
            </a:r>
          </a:p>
          <a:p>
            <a:pPr lvl="1"/>
            <a:endParaRPr lang="en-US" sz="1600" b="1" dirty="0" smtClean="0"/>
          </a:p>
          <a:p>
            <a:pPr lvl="1"/>
            <a:endParaRPr lang="en-US" sz="1600" b="1" dirty="0"/>
          </a:p>
        </p:txBody>
      </p:sp>
      <p:sp>
        <p:nvSpPr>
          <p:cNvPr id="4" name="Date Placeholder 3"/>
          <p:cNvSpPr>
            <a:spLocks noGrp="1"/>
          </p:cNvSpPr>
          <p:nvPr>
            <p:ph type="dt" sz="half" idx="10"/>
          </p:nvPr>
        </p:nvSpPr>
        <p:spPr/>
        <p:txBody>
          <a:bodyPr/>
          <a:lstStyle/>
          <a:p>
            <a:pPr>
              <a:defRPr/>
            </a:pPr>
            <a:fld id="{C75C4851-2362-47A2-B875-B7B51B6B5C5A}" type="datetime1">
              <a:rPr lang="en-US" smtClean="0"/>
              <a:t>7/15/2016</a:t>
            </a:fld>
            <a:endParaRPr lang="en-US" dirty="0"/>
          </a:p>
        </p:txBody>
      </p:sp>
      <p:sp>
        <p:nvSpPr>
          <p:cNvPr id="5" name="Slide Number Placeholder 4"/>
          <p:cNvSpPr>
            <a:spLocks noGrp="1"/>
          </p:cNvSpPr>
          <p:nvPr>
            <p:ph type="sldNum" sz="quarter" idx="12"/>
          </p:nvPr>
        </p:nvSpPr>
        <p:spPr/>
        <p:txBody>
          <a:bodyPr/>
          <a:lstStyle/>
          <a:p>
            <a:pPr>
              <a:defRPr/>
            </a:pPr>
            <a:fld id="{D55D5A5F-F07D-40B6-BD32-F26C2D2198C4}" type="slidenum">
              <a:rPr lang="en-US" smtClean="0"/>
              <a:pPr>
                <a:defRPr/>
              </a:pPr>
              <a:t>9</a:t>
            </a:fld>
            <a:endParaRPr lang="en-US" dirty="0"/>
          </a:p>
        </p:txBody>
      </p:sp>
    </p:spTree>
    <p:extLst>
      <p:ext uri="{BB962C8B-B14F-4D97-AF65-F5344CB8AC3E}">
        <p14:creationId xmlns:p14="http://schemas.microsoft.com/office/powerpoint/2010/main" val="51464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FEEC100252E44FB9BACF31BCC995F3" ma:contentTypeVersion="0" ma:contentTypeDescription="Create a new document." ma:contentTypeScope="" ma:versionID="5a3a5c87dd7c008eefae3395ffc4958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7AE85-2923-4204-9C18-403AB5EB7A1A}"/>
</file>

<file path=customXml/itemProps2.xml><?xml version="1.0" encoding="utf-8"?>
<ds:datastoreItem xmlns:ds="http://schemas.openxmlformats.org/officeDocument/2006/customXml" ds:itemID="{882208F5-53CF-4871-AC4B-BAB30F806A37}"/>
</file>

<file path=customXml/itemProps3.xml><?xml version="1.0" encoding="utf-8"?>
<ds:datastoreItem xmlns:ds="http://schemas.openxmlformats.org/officeDocument/2006/customXml" ds:itemID="{24DD42A4-13FF-4959-8C6F-7DF340C1ED4A}"/>
</file>

<file path=docProps/app.xml><?xml version="1.0" encoding="utf-8"?>
<Properties xmlns="http://schemas.openxmlformats.org/officeDocument/2006/extended-properties" xmlns:vt="http://schemas.openxmlformats.org/officeDocument/2006/docPropsVTypes">
  <TotalTime>1947</TotalTime>
  <Words>1624</Words>
  <Application>Microsoft Office PowerPoint</Application>
  <PresentationFormat>On-screen Show (4:3)</PresentationFormat>
  <Paragraphs>351</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Joint Utility Public Meeting </vt:lpstr>
      <vt:lpstr>ESA Program Highlights</vt:lpstr>
      <vt:lpstr>ESA Program Highlights</vt:lpstr>
      <vt:lpstr>ESA Program Highlights ESA Program Expenditures</vt:lpstr>
      <vt:lpstr>ESA Program Highlights</vt:lpstr>
      <vt:lpstr>ESA Program Highlights</vt:lpstr>
      <vt:lpstr>ESA Program Highlights</vt:lpstr>
      <vt:lpstr>ESA Program Highlights</vt:lpstr>
      <vt:lpstr>ESA Program Highlights</vt:lpstr>
      <vt:lpstr>CARE Program Highlights</vt:lpstr>
      <vt:lpstr>CARE Program Highlights</vt:lpstr>
      <vt:lpstr>CARE Program Highlights</vt:lpstr>
      <vt:lpstr>FERA Program Highlights</vt:lpstr>
      <vt:lpstr>CARE/FERA &amp; ESA Marketing &amp; Outreach 2015 Highlights</vt:lpstr>
      <vt:lpstr>CARE/FERA &amp; ESA Marketing Efforts  2015 Highlights</vt:lpstr>
      <vt:lpstr>CARE/FERA &amp; ESA Marketing Efforts  2015 Highlights</vt:lpstr>
      <vt:lpstr>CARE/FERA &amp; ESA Outreach Efforts  2015 Highlights</vt:lpstr>
      <vt:lpstr>CARE/FERA &amp; ESA Outreach Efforts  2015 Highlights</vt:lpstr>
      <vt:lpstr>CARE/FERA &amp; ESA Outreach Efforts  2015 Highlights</vt:lpstr>
    </vt:vector>
  </TitlesOfParts>
  <Company>viadesign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Zaida Amaya</cp:lastModifiedBy>
  <cp:revision>176</cp:revision>
  <cp:lastPrinted>2014-05-30T01:04:45Z</cp:lastPrinted>
  <dcterms:created xsi:type="dcterms:W3CDTF">2011-12-12T20:39:02Z</dcterms:created>
  <dcterms:modified xsi:type="dcterms:W3CDTF">2016-07-15T17:40:13Z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0x0101000BFEEC100252E44FB9BACF31BCC995F3</vt:lpwstr>
  </property>
</Properties>
</file>