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413" r:id="rId5"/>
    <p:sldId id="429" r:id="rId6"/>
    <p:sldId id="435" r:id="rId7"/>
    <p:sldId id="438" r:id="rId8"/>
    <p:sldId id="431" r:id="rId9"/>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20">
          <p15:clr>
            <a:srgbClr val="A4A3A4"/>
          </p15:clr>
        </p15:guide>
        <p15:guide id="4"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bbs, Syreeta" initials="G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9B"/>
    <a:srgbClr val="E8E6C6"/>
    <a:srgbClr val="51DE61"/>
    <a:srgbClr val="FFCC99"/>
    <a:srgbClr val="59EDD1"/>
    <a:srgbClr val="FF0000"/>
    <a:srgbClr val="3333FF"/>
    <a:srgbClr val="333399"/>
    <a:srgbClr val="DDDD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0" autoAdjust="0"/>
    <p:restoredTop sz="86055" autoAdjust="0"/>
  </p:normalViewPr>
  <p:slideViewPr>
    <p:cSldViewPr>
      <p:cViewPr varScale="1">
        <p:scale>
          <a:sx n="108" d="100"/>
          <a:sy n="108" d="100"/>
        </p:scale>
        <p:origin x="114" y="18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0" y="-102"/>
      </p:cViewPr>
      <p:guideLst>
        <p:guide orient="horz" pos="2928"/>
        <p:guide pos="2208"/>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142" cy="463706"/>
          </a:xfrm>
          <a:prstGeom prst="rect">
            <a:avLst/>
          </a:prstGeom>
        </p:spPr>
        <p:txBody>
          <a:bodyPr vert="horz" lIns="92873" tIns="46437" rIns="92873" bIns="46437" rtlCol="0"/>
          <a:lstStyle>
            <a:lvl1pPr algn="l">
              <a:defRPr sz="1200"/>
            </a:lvl1pPr>
          </a:lstStyle>
          <a:p>
            <a:pPr>
              <a:defRPr/>
            </a:pPr>
            <a:endParaRPr lang="en-US" dirty="0"/>
          </a:p>
        </p:txBody>
      </p:sp>
      <p:sp>
        <p:nvSpPr>
          <p:cNvPr id="3" name="Date Placeholder 2"/>
          <p:cNvSpPr>
            <a:spLocks noGrp="1"/>
          </p:cNvSpPr>
          <p:nvPr>
            <p:ph type="dt" sz="quarter" idx="1"/>
          </p:nvPr>
        </p:nvSpPr>
        <p:spPr>
          <a:xfrm>
            <a:off x="3956313" y="1"/>
            <a:ext cx="3027142" cy="463706"/>
          </a:xfrm>
          <a:prstGeom prst="rect">
            <a:avLst/>
          </a:prstGeom>
        </p:spPr>
        <p:txBody>
          <a:bodyPr vert="horz" lIns="92873" tIns="46437" rIns="92873" bIns="46437" rtlCol="0"/>
          <a:lstStyle>
            <a:lvl1pPr algn="r">
              <a:defRPr sz="1200"/>
            </a:lvl1pPr>
          </a:lstStyle>
          <a:p>
            <a:pPr>
              <a:defRPr/>
            </a:pPr>
            <a:fld id="{EB499BAC-35D5-45CA-94F6-542EF6B3D240}" type="datetimeFigureOut">
              <a:rPr lang="en-US"/>
              <a:pPr>
                <a:defRPr/>
              </a:pPr>
              <a:t>2/28/2019</a:t>
            </a:fld>
            <a:endParaRPr lang="en-US" dirty="0"/>
          </a:p>
        </p:txBody>
      </p:sp>
      <p:sp>
        <p:nvSpPr>
          <p:cNvPr id="4" name="Footer Placeholder 3"/>
          <p:cNvSpPr>
            <a:spLocks noGrp="1"/>
          </p:cNvSpPr>
          <p:nvPr>
            <p:ph type="ftr" sz="quarter" idx="2"/>
          </p:nvPr>
        </p:nvSpPr>
        <p:spPr>
          <a:xfrm>
            <a:off x="1" y="8805739"/>
            <a:ext cx="3027142" cy="463706"/>
          </a:xfrm>
          <a:prstGeom prst="rect">
            <a:avLst/>
          </a:prstGeom>
        </p:spPr>
        <p:txBody>
          <a:bodyPr vert="horz" lIns="92873" tIns="46437" rIns="92873" bIns="46437"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56313" y="8805739"/>
            <a:ext cx="3027142" cy="463706"/>
          </a:xfrm>
          <a:prstGeom prst="rect">
            <a:avLst/>
          </a:prstGeom>
        </p:spPr>
        <p:txBody>
          <a:bodyPr vert="horz" lIns="92873" tIns="46437" rIns="92873" bIns="46437" rtlCol="0" anchor="b"/>
          <a:lstStyle>
            <a:lvl1pPr algn="r">
              <a:defRPr sz="1200"/>
            </a:lvl1pPr>
          </a:lstStyle>
          <a:p>
            <a:pPr>
              <a:defRPr/>
            </a:pPr>
            <a:fld id="{AB63B67E-863C-4D2D-9307-228C170A00A4}" type="slidenum">
              <a:rPr lang="en-US"/>
              <a:pPr>
                <a:defRPr/>
              </a:pPr>
              <a:t>‹#›</a:t>
            </a:fld>
            <a:endParaRPr lang="en-US" dirty="0"/>
          </a:p>
        </p:txBody>
      </p:sp>
    </p:spTree>
    <p:extLst>
      <p:ext uri="{BB962C8B-B14F-4D97-AF65-F5344CB8AC3E}">
        <p14:creationId xmlns:p14="http://schemas.microsoft.com/office/powerpoint/2010/main" val="3234810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3027142" cy="463706"/>
          </a:xfrm>
          <a:prstGeom prst="rect">
            <a:avLst/>
          </a:prstGeom>
          <a:noFill/>
          <a:ln>
            <a:noFill/>
          </a:ln>
          <a:effectLst/>
          <a:extLst/>
        </p:spPr>
        <p:txBody>
          <a:bodyPr vert="horz" wrap="square" lIns="92873" tIns="46437" rIns="92873" bIns="46437" numCol="1" anchor="t" anchorCtr="0" compatLnSpc="1">
            <a:prstTxWarp prst="textNoShape">
              <a:avLst/>
            </a:prstTxWarp>
          </a:bodyPr>
          <a:lstStyle>
            <a:lvl1pPr>
              <a:defRPr sz="1200">
                <a:cs typeface="+mn-cs"/>
              </a:defRPr>
            </a:lvl1pPr>
          </a:lstStyle>
          <a:p>
            <a:pPr>
              <a:defRPr/>
            </a:pPr>
            <a:endParaRPr lang="en-US" dirty="0"/>
          </a:p>
        </p:txBody>
      </p:sp>
      <p:sp>
        <p:nvSpPr>
          <p:cNvPr id="21507" name="Rectangle 3"/>
          <p:cNvSpPr>
            <a:spLocks noGrp="1" noChangeArrowheads="1"/>
          </p:cNvSpPr>
          <p:nvPr>
            <p:ph type="dt" idx="1"/>
          </p:nvPr>
        </p:nvSpPr>
        <p:spPr bwMode="auto">
          <a:xfrm>
            <a:off x="3956313" y="1"/>
            <a:ext cx="3027142" cy="463706"/>
          </a:xfrm>
          <a:prstGeom prst="rect">
            <a:avLst/>
          </a:prstGeom>
          <a:noFill/>
          <a:ln>
            <a:noFill/>
          </a:ln>
          <a:effectLst/>
          <a:extLst/>
        </p:spPr>
        <p:txBody>
          <a:bodyPr vert="horz" wrap="square" lIns="92873" tIns="46437" rIns="92873" bIns="46437" numCol="1" anchor="t" anchorCtr="0" compatLnSpc="1">
            <a:prstTxWarp prst="textNoShape">
              <a:avLst/>
            </a:prstTxWarp>
          </a:bodyPr>
          <a:lstStyle>
            <a:lvl1pPr algn="r">
              <a:defRPr sz="1200">
                <a:cs typeface="+mn-cs"/>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98810" y="4403647"/>
            <a:ext cx="5587381" cy="4171794"/>
          </a:xfrm>
          <a:prstGeom prst="rect">
            <a:avLst/>
          </a:prstGeom>
          <a:noFill/>
          <a:ln>
            <a:noFill/>
          </a:ln>
          <a:effectLst/>
          <a:extLst/>
        </p:spPr>
        <p:txBody>
          <a:bodyPr vert="horz" wrap="square" lIns="92873" tIns="46437" rIns="92873" bIns="46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8805739"/>
            <a:ext cx="3027142" cy="463706"/>
          </a:xfrm>
          <a:prstGeom prst="rect">
            <a:avLst/>
          </a:prstGeom>
          <a:noFill/>
          <a:ln>
            <a:noFill/>
          </a:ln>
          <a:effectLst/>
          <a:extLst/>
        </p:spPr>
        <p:txBody>
          <a:bodyPr vert="horz" wrap="square" lIns="92873" tIns="46437" rIns="92873" bIns="46437" numCol="1" anchor="b" anchorCtr="0" compatLnSpc="1">
            <a:prstTxWarp prst="textNoShape">
              <a:avLst/>
            </a:prstTxWarp>
          </a:bodyPr>
          <a:lstStyle>
            <a:lvl1pPr>
              <a:defRPr sz="1200">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3956313" y="8805739"/>
            <a:ext cx="3027142" cy="463706"/>
          </a:xfrm>
          <a:prstGeom prst="rect">
            <a:avLst/>
          </a:prstGeom>
          <a:noFill/>
          <a:ln>
            <a:noFill/>
          </a:ln>
          <a:effectLst/>
          <a:extLst/>
        </p:spPr>
        <p:txBody>
          <a:bodyPr vert="horz" wrap="square" lIns="92873" tIns="46437" rIns="92873" bIns="46437" numCol="1" anchor="b" anchorCtr="0" compatLnSpc="1">
            <a:prstTxWarp prst="textNoShape">
              <a:avLst/>
            </a:prstTxWarp>
          </a:bodyPr>
          <a:lstStyle>
            <a:lvl1pPr algn="r">
              <a:defRPr sz="1200">
                <a:cs typeface="+mn-cs"/>
              </a:defRPr>
            </a:lvl1pPr>
          </a:lstStyle>
          <a:p>
            <a:pPr>
              <a:defRPr/>
            </a:pPr>
            <a:fld id="{81201472-7E79-488F-8DA1-E6A9A0EA1CC8}" type="slidenum">
              <a:rPr lang="en-US"/>
              <a:pPr>
                <a:defRPr/>
              </a:pPr>
              <a:t>‹#›</a:t>
            </a:fld>
            <a:endParaRPr lang="en-US" dirty="0"/>
          </a:p>
        </p:txBody>
      </p:sp>
    </p:spTree>
    <p:extLst>
      <p:ext uri="{BB962C8B-B14F-4D97-AF65-F5344CB8AC3E}">
        <p14:creationId xmlns:p14="http://schemas.microsoft.com/office/powerpoint/2010/main" val="3342237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2</a:t>
            </a:fld>
            <a:endParaRPr lang="en-US" dirty="0"/>
          </a:p>
        </p:txBody>
      </p:sp>
    </p:spTree>
    <p:extLst>
      <p:ext uri="{BB962C8B-B14F-4D97-AF65-F5344CB8AC3E}">
        <p14:creationId xmlns:p14="http://schemas.microsoft.com/office/powerpoint/2010/main" val="374280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D.16-11-022 p.32 </a:t>
            </a: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4</a:t>
            </a:fld>
            <a:endParaRPr lang="en-US" dirty="0"/>
          </a:p>
        </p:txBody>
      </p:sp>
    </p:spTree>
    <p:extLst>
      <p:ext uri="{BB962C8B-B14F-4D97-AF65-F5344CB8AC3E}">
        <p14:creationId xmlns:p14="http://schemas.microsoft.com/office/powerpoint/2010/main" val="373650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1800"/>
              </a:spcBef>
              <a:spcAft>
                <a:spcPct val="0"/>
              </a:spcAft>
              <a:buClrTx/>
              <a:buSzTx/>
              <a:buFontTx/>
              <a:buNone/>
              <a:tabLst/>
              <a:defRPr/>
            </a:pPr>
            <a:r>
              <a:rPr lang="en-US" sz="1600" dirty="0"/>
              <a:t>1. </a:t>
            </a:r>
            <a:r>
              <a:rPr lang="en-US" sz="1600" kern="1200" dirty="0">
                <a:solidFill>
                  <a:schemeClr val="tx1"/>
                </a:solidFill>
                <a:effectLst/>
                <a:latin typeface="Arial" charset="0"/>
                <a:ea typeface="+mn-ea"/>
                <a:cs typeface="+mn-cs"/>
              </a:rPr>
              <a:t>and the consultant is on track to issue a draft this fall and complete the study by EOY.  </a:t>
            </a:r>
            <a:endParaRPr lang="en-US" sz="1600" dirty="0"/>
          </a:p>
          <a:p>
            <a:r>
              <a:rPr lang="en-US" sz="1200" kern="1200" dirty="0">
                <a:solidFill>
                  <a:schemeClr val="tx1"/>
                </a:solidFill>
                <a:effectLst/>
                <a:latin typeface="Arial" charset="0"/>
                <a:ea typeface="+mn-ea"/>
                <a:cs typeface="+mn-cs"/>
              </a:rPr>
              <a:t>Consultant - Research Into Action</a:t>
            </a:r>
          </a:p>
          <a:p>
            <a:r>
              <a:rPr lang="en-US" sz="1200" kern="1200" dirty="0">
                <a:solidFill>
                  <a:schemeClr val="tx1"/>
                </a:solidFill>
                <a:effectLst/>
                <a:latin typeface="Arial" charset="0"/>
                <a:ea typeface="+mn-ea"/>
                <a:cs typeface="+mn-cs"/>
              </a:rPr>
              <a:t>Contracted under - SCE</a:t>
            </a:r>
          </a:p>
          <a:p>
            <a:r>
              <a:rPr lang="en-US" sz="1200" kern="1200" dirty="0">
                <a:solidFill>
                  <a:schemeClr val="tx1"/>
                </a:solidFill>
                <a:effectLst/>
                <a:latin typeface="Arial" charset="0"/>
                <a:ea typeface="+mn-ea"/>
                <a:cs typeface="+mn-cs"/>
              </a:rPr>
              <a:t>Next w/s opportunity- </a:t>
            </a:r>
            <a:r>
              <a:rPr lang="en-US" sz="1200" kern="1200" dirty="0" err="1">
                <a:solidFill>
                  <a:schemeClr val="tx1"/>
                </a:solidFill>
                <a:effectLst/>
                <a:latin typeface="Arial" charset="0"/>
                <a:ea typeface="+mn-ea"/>
                <a:cs typeface="+mn-cs"/>
              </a:rPr>
              <a:t>fall’ish</a:t>
            </a:r>
            <a:r>
              <a:rPr lang="en-US" sz="1200" kern="1200" dirty="0">
                <a:solidFill>
                  <a:schemeClr val="tx1"/>
                </a:solidFill>
                <a:effectLst/>
                <a:latin typeface="Arial" charset="0"/>
                <a:ea typeface="+mn-ea"/>
                <a:cs typeface="+mn-cs"/>
              </a:rPr>
              <a:t> 2019 once the draft report becomes available </a:t>
            </a:r>
          </a:p>
          <a:p>
            <a:pPr>
              <a:spcBef>
                <a:spcPts val="1800"/>
              </a:spcBef>
            </a:pPr>
            <a:endParaRPr lang="en-US" sz="1600" b="1" dirty="0"/>
          </a:p>
          <a:p>
            <a:pPr>
              <a:spcBef>
                <a:spcPts val="1800"/>
              </a:spcBef>
            </a:pPr>
            <a:r>
              <a:rPr lang="en-US" sz="1600" b="1" dirty="0"/>
              <a:t>Study Topic Examine: </a:t>
            </a:r>
          </a:p>
          <a:p>
            <a:pPr lvl="1"/>
            <a:r>
              <a:rPr lang="en-US" dirty="0"/>
              <a:t>1. Eligibility and participation barriers for the CARE Program </a:t>
            </a:r>
          </a:p>
          <a:p>
            <a:pPr lvl="1"/>
            <a:r>
              <a:rPr lang="en-US" dirty="0"/>
              <a:t>2. Impacts of ESA measures on household health, comfort, and safety</a:t>
            </a:r>
          </a:p>
          <a:p>
            <a:pPr lvl="1"/>
            <a:r>
              <a:rPr lang="en-US" dirty="0"/>
              <a:t>3. Hardships experienced by households that rely on alternative fuels</a:t>
            </a:r>
          </a:p>
          <a:p>
            <a:pPr lvl="1"/>
            <a:r>
              <a:rPr lang="en-US" dirty="0"/>
              <a:t>4. Hardships experienced by households in areas of poor electricity reliability </a:t>
            </a:r>
          </a:p>
          <a:p>
            <a:pPr marL="0" indent="0">
              <a:buNone/>
            </a:pPr>
            <a:endParaRPr lang="en-US" sz="1600" dirty="0"/>
          </a:p>
          <a:p>
            <a:r>
              <a:rPr lang="en-US" sz="1600" b="1" dirty="0"/>
              <a:t>Activity:</a:t>
            </a:r>
          </a:p>
          <a:p>
            <a:pPr lvl="1"/>
            <a:r>
              <a:rPr lang="en-US" sz="1600" dirty="0">
                <a:ea typeface="+mn-ea"/>
                <a:cs typeface="+mn-cs"/>
              </a:rPr>
              <a:t>1. Public</a:t>
            </a:r>
            <a:r>
              <a:rPr lang="en-US" sz="1600" b="1" dirty="0">
                <a:ea typeface="+mn-ea"/>
                <a:cs typeface="+mn-cs"/>
              </a:rPr>
              <a:t> </a:t>
            </a:r>
            <a:r>
              <a:rPr lang="en-US" sz="1600" dirty="0"/>
              <a:t>Stakeholder Engagement Webinar - May 19, 2017 </a:t>
            </a:r>
          </a:p>
          <a:p>
            <a:pPr lvl="1"/>
            <a:r>
              <a:rPr lang="en-US" sz="1600" dirty="0"/>
              <a:t>2. Draft Research Plan Webinar – May 29, 2018 </a:t>
            </a:r>
          </a:p>
          <a:p>
            <a:pPr lvl="1"/>
            <a:r>
              <a:rPr lang="en-US" sz="1600" dirty="0"/>
              <a:t>3. Final Research Plan -  June 2018</a:t>
            </a:r>
          </a:p>
          <a:p>
            <a:pPr lvl="1"/>
            <a:r>
              <a:rPr lang="en-US" sz="1600" dirty="0"/>
              <a:t>4. Draft Report Anticipated  - September 2019 </a:t>
            </a:r>
          </a:p>
          <a:p>
            <a:pPr lvl="1"/>
            <a:r>
              <a:rPr lang="en-US" sz="1600" dirty="0"/>
              <a:t>5. Final Report Anticipated - November 2019</a:t>
            </a:r>
          </a:p>
          <a:p>
            <a:endParaRPr lang="en-US" dirty="0"/>
          </a:p>
          <a:p>
            <a:r>
              <a:rPr lang="en-US" b="1" dirty="0"/>
              <a:t>Current Activity </a:t>
            </a:r>
          </a:p>
          <a:p>
            <a:r>
              <a:rPr lang="en-US" b="0" dirty="0"/>
              <a:t>        1. survey instrument development for upcoming contractor and CBO interview (via phone and focus groups)</a:t>
            </a:r>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5</a:t>
            </a:fld>
            <a:endParaRPr lang="en-US" dirty="0"/>
          </a:p>
        </p:txBody>
      </p:sp>
    </p:spTree>
    <p:extLst>
      <p:ext uri="{BB962C8B-B14F-4D97-AF65-F5344CB8AC3E}">
        <p14:creationId xmlns:p14="http://schemas.microsoft.com/office/powerpoint/2010/main" val="374280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726931C-1377-49BA-AF03-A7609034055A}" type="slidenum">
              <a:rPr lang="en-US"/>
              <a:pPr>
                <a:defRPr/>
              </a:pPr>
              <a:t>‹#›</a:t>
            </a:fld>
            <a:endParaRPr lang="en-US" dirty="0"/>
          </a:p>
        </p:txBody>
      </p:sp>
    </p:spTree>
    <p:extLst>
      <p:ext uri="{BB962C8B-B14F-4D97-AF65-F5344CB8AC3E}">
        <p14:creationId xmlns:p14="http://schemas.microsoft.com/office/powerpoint/2010/main" val="17606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1FA25599-B5C0-4B94-BD8E-DAAB1B041BFF}" type="slidenum">
              <a:rPr lang="en-US"/>
              <a:pPr>
                <a:defRPr/>
              </a:pPr>
              <a:t>‹#›</a:t>
            </a:fld>
            <a:endParaRPr lang="en-US" dirty="0"/>
          </a:p>
        </p:txBody>
      </p:sp>
    </p:spTree>
    <p:extLst>
      <p:ext uri="{BB962C8B-B14F-4D97-AF65-F5344CB8AC3E}">
        <p14:creationId xmlns:p14="http://schemas.microsoft.com/office/powerpoint/2010/main" val="135097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0FBBA70-8B4A-4CFE-BFB6-2E3EE9C12928}" type="slidenum">
              <a:rPr lang="en-US"/>
              <a:pPr>
                <a:defRPr/>
              </a:pPr>
              <a:t>‹#›</a:t>
            </a:fld>
            <a:endParaRPr lang="en-US" dirty="0"/>
          </a:p>
        </p:txBody>
      </p:sp>
    </p:spTree>
    <p:extLst>
      <p:ext uri="{BB962C8B-B14F-4D97-AF65-F5344CB8AC3E}">
        <p14:creationId xmlns:p14="http://schemas.microsoft.com/office/powerpoint/2010/main" val="108478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D4F7FEFB-6D41-4D50-8117-DBC37DC0DD79}" type="slidenum">
              <a:rPr lang="en-US"/>
              <a:pPr>
                <a:defRPr/>
              </a:pPr>
              <a:t>‹#›</a:t>
            </a:fld>
            <a:endParaRPr lang="en-US" dirty="0"/>
          </a:p>
        </p:txBody>
      </p:sp>
    </p:spTree>
    <p:extLst>
      <p:ext uri="{BB962C8B-B14F-4D97-AF65-F5344CB8AC3E}">
        <p14:creationId xmlns:p14="http://schemas.microsoft.com/office/powerpoint/2010/main" val="161644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C2AFB16-6E95-4033-926B-13AF11579DF9}" type="slidenum">
              <a:rPr lang="en-US"/>
              <a:pPr>
                <a:defRPr/>
              </a:pPr>
              <a:t>‹#›</a:t>
            </a:fld>
            <a:endParaRPr lang="en-US" dirty="0"/>
          </a:p>
        </p:txBody>
      </p:sp>
    </p:spTree>
    <p:extLst>
      <p:ext uri="{BB962C8B-B14F-4D97-AF65-F5344CB8AC3E}">
        <p14:creationId xmlns:p14="http://schemas.microsoft.com/office/powerpoint/2010/main" val="31714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3898EE00-E70C-4C6E-A16F-684C0E9E967E}" type="slidenum">
              <a:rPr lang="en-US"/>
              <a:pPr>
                <a:defRPr/>
              </a:pPr>
              <a:t>‹#›</a:t>
            </a:fld>
            <a:endParaRPr lang="en-US" dirty="0"/>
          </a:p>
        </p:txBody>
      </p:sp>
    </p:spTree>
    <p:extLst>
      <p:ext uri="{BB962C8B-B14F-4D97-AF65-F5344CB8AC3E}">
        <p14:creationId xmlns:p14="http://schemas.microsoft.com/office/powerpoint/2010/main" val="277795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9EB277E2-880C-471F-80A7-238333063387}" type="slidenum">
              <a:rPr lang="en-US"/>
              <a:pPr>
                <a:defRPr/>
              </a:pPr>
              <a:t>‹#›</a:t>
            </a:fld>
            <a:endParaRPr lang="en-US" dirty="0"/>
          </a:p>
        </p:txBody>
      </p:sp>
    </p:spTree>
    <p:extLst>
      <p:ext uri="{BB962C8B-B14F-4D97-AF65-F5344CB8AC3E}">
        <p14:creationId xmlns:p14="http://schemas.microsoft.com/office/powerpoint/2010/main" val="86692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DCD4EF1E-6950-4B96-B249-F152A81598ED}" type="slidenum">
              <a:rPr lang="en-US"/>
              <a:pPr>
                <a:defRPr/>
              </a:pPr>
              <a:t>‹#›</a:t>
            </a:fld>
            <a:endParaRPr lang="en-US" dirty="0"/>
          </a:p>
        </p:txBody>
      </p:sp>
    </p:spTree>
    <p:extLst>
      <p:ext uri="{BB962C8B-B14F-4D97-AF65-F5344CB8AC3E}">
        <p14:creationId xmlns:p14="http://schemas.microsoft.com/office/powerpoint/2010/main" val="15687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2A64ECB6-59E4-47CC-A335-BDB0C4CB8CFE}" type="slidenum">
              <a:rPr lang="en-US"/>
              <a:pPr>
                <a:defRPr/>
              </a:pPr>
              <a:t>‹#›</a:t>
            </a:fld>
            <a:endParaRPr lang="en-US" dirty="0"/>
          </a:p>
        </p:txBody>
      </p:sp>
    </p:spTree>
    <p:extLst>
      <p:ext uri="{BB962C8B-B14F-4D97-AF65-F5344CB8AC3E}">
        <p14:creationId xmlns:p14="http://schemas.microsoft.com/office/powerpoint/2010/main" val="1124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0E7EA253-E087-4E4E-BF63-8189E61BE02B}" type="slidenum">
              <a:rPr lang="en-US"/>
              <a:pPr>
                <a:defRPr/>
              </a:pPr>
              <a:t>‹#›</a:t>
            </a:fld>
            <a:endParaRPr lang="en-US" dirty="0"/>
          </a:p>
        </p:txBody>
      </p:sp>
    </p:spTree>
    <p:extLst>
      <p:ext uri="{BB962C8B-B14F-4D97-AF65-F5344CB8AC3E}">
        <p14:creationId xmlns:p14="http://schemas.microsoft.com/office/powerpoint/2010/main" val="37228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431A908-05A7-4427-9700-BB19730561F9}" type="slidenum">
              <a:rPr lang="en-US"/>
              <a:pPr>
                <a:defRPr/>
              </a:pPr>
              <a:t>‹#›</a:t>
            </a:fld>
            <a:endParaRPr lang="en-US" dirty="0"/>
          </a:p>
        </p:txBody>
      </p:sp>
    </p:spTree>
    <p:extLst>
      <p:ext uri="{BB962C8B-B14F-4D97-AF65-F5344CB8AC3E}">
        <p14:creationId xmlns:p14="http://schemas.microsoft.com/office/powerpoint/2010/main" val="406116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968CA90-D39C-488D-B7A4-F9231C3F5CF1}" type="slidenum">
              <a:rPr lang="en-US"/>
              <a:pPr>
                <a:defRPr/>
              </a:pPr>
              <a:t>‹#›</a:t>
            </a:fld>
            <a:endParaRPr lang="en-US" dirty="0"/>
          </a:p>
        </p:txBody>
      </p:sp>
    </p:spTree>
    <p:extLst>
      <p:ext uri="{BB962C8B-B14F-4D97-AF65-F5344CB8AC3E}">
        <p14:creationId xmlns:p14="http://schemas.microsoft.com/office/powerpoint/2010/main" val="275858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079C210A-D266-4365-8A05-5B886F95BC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153400" cy="2057400"/>
          </a:xfrm>
        </p:spPr>
        <p:txBody>
          <a:bodyPr>
            <a:normAutofit/>
          </a:bodyPr>
          <a:lstStyle/>
          <a:p>
            <a:br>
              <a:rPr lang="en-US" sz="3600" dirty="0">
                <a:solidFill>
                  <a:schemeClr val="accent1">
                    <a:lumMod val="75000"/>
                  </a:schemeClr>
                </a:solidFill>
              </a:rPr>
            </a:br>
            <a:r>
              <a:rPr lang="en-US" sz="4000" dirty="0">
                <a:solidFill>
                  <a:schemeClr val="accent2"/>
                </a:solidFill>
              </a:rPr>
              <a:t>ESA and CARE Program</a:t>
            </a:r>
            <a:br>
              <a:rPr lang="en-US" sz="4000" dirty="0">
                <a:solidFill>
                  <a:schemeClr val="accent2"/>
                </a:solidFill>
              </a:rPr>
            </a:br>
            <a:r>
              <a:rPr lang="en-US" sz="4000" dirty="0">
                <a:solidFill>
                  <a:schemeClr val="accent2"/>
                </a:solidFill>
              </a:rPr>
              <a:t>Proceeding Updates</a:t>
            </a:r>
          </a:p>
        </p:txBody>
      </p:sp>
      <p:sp>
        <p:nvSpPr>
          <p:cNvPr id="3" name="Subtitle 2"/>
          <p:cNvSpPr>
            <a:spLocks noGrp="1"/>
          </p:cNvSpPr>
          <p:nvPr>
            <p:ph type="subTitle" idx="1"/>
          </p:nvPr>
        </p:nvSpPr>
        <p:spPr>
          <a:xfrm>
            <a:off x="1257300" y="4343400"/>
            <a:ext cx="6743700" cy="1219200"/>
          </a:xfrm>
        </p:spPr>
        <p:txBody>
          <a:bodyPr>
            <a:normAutofit/>
          </a:bodyPr>
          <a:lstStyle/>
          <a:p>
            <a:r>
              <a:rPr lang="en-US" altLang="en-US" b="1" dirty="0"/>
              <a:t>Staff Briefing for the Low Income Oversight Board (LIOB) Meeting</a:t>
            </a:r>
            <a:endParaRPr lang="en-US" altLang="en-US" sz="2400" b="1" dirty="0"/>
          </a:p>
          <a:p>
            <a:r>
              <a:rPr lang="en-US" altLang="en-US" b="1"/>
              <a:t>March 6</a:t>
            </a:r>
            <a:r>
              <a:rPr lang="en-US" altLang="en-US" b="1" baseline="30000"/>
              <a:t>th</a:t>
            </a:r>
            <a:r>
              <a:rPr lang="en-US" altLang="en-US" b="1"/>
              <a:t>, 2019</a:t>
            </a:r>
            <a:endParaRPr lang="en-US" altLang="en-US" b="1" dirty="0"/>
          </a:p>
          <a:p>
            <a:endParaRPr lang="en-US" altLang="en-US" b="1" dirty="0">
              <a:solidFill>
                <a:schemeClr val="accent2"/>
              </a:solidFill>
            </a:endParaRPr>
          </a:p>
          <a:p>
            <a:endParaRPr lang="en-US" altLang="en-US" b="1" dirty="0">
              <a:solidFill>
                <a:schemeClr val="accent2"/>
              </a:solidFill>
            </a:endParaRPr>
          </a:p>
          <a:p>
            <a:endParaRPr lang="en-US" b="1" dirty="0"/>
          </a:p>
        </p:txBody>
      </p:sp>
      <p:sp>
        <p:nvSpPr>
          <p:cNvPr id="4" name="Slide Number Placeholder 3"/>
          <p:cNvSpPr>
            <a:spLocks noGrp="1"/>
          </p:cNvSpPr>
          <p:nvPr>
            <p:ph type="sldNum" sz="quarter" idx="12"/>
          </p:nvPr>
        </p:nvSpPr>
        <p:spPr/>
        <p:txBody>
          <a:bodyPr/>
          <a:lstStyle/>
          <a:p>
            <a:pPr>
              <a:defRPr/>
            </a:pPr>
            <a:fld id="{C726931C-1377-49BA-AF03-A7609034055A}" type="slidenum">
              <a:rPr lang="en-US" smtClean="0"/>
              <a:pPr>
                <a:defRPr/>
              </a:pPr>
              <a:t>1</a:t>
            </a:fld>
            <a:endParaRPr lang="en-US" dirty="0"/>
          </a:p>
        </p:txBody>
      </p:sp>
      <p:sp>
        <p:nvSpPr>
          <p:cNvPr id="5" name="Text Box 4"/>
          <p:cNvSpPr txBox="1">
            <a:spLocks noChangeArrowheads="1"/>
          </p:cNvSpPr>
          <p:nvPr/>
        </p:nvSpPr>
        <p:spPr bwMode="auto">
          <a:xfrm>
            <a:off x="1870075" y="5867400"/>
            <a:ext cx="517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chemeClr val="accent2"/>
                </a:solidFill>
              </a:rPr>
              <a:t>Energy Division</a:t>
            </a:r>
          </a:p>
          <a:p>
            <a:pPr algn="ctr" eaLnBrk="1" hangingPunct="1">
              <a:spcBef>
                <a:spcPct val="0"/>
              </a:spcBef>
              <a:buFontTx/>
              <a:buNone/>
            </a:pPr>
            <a:r>
              <a:rPr lang="en-US" altLang="en-US" sz="1800" b="1" dirty="0">
                <a:solidFill>
                  <a:schemeClr val="accent2"/>
                </a:solidFill>
              </a:rPr>
              <a:t>California Public Utilities Commission (CPUC)</a:t>
            </a:r>
            <a:endParaRPr lang="en-US" altLang="en-US" sz="1800" dirty="0"/>
          </a:p>
        </p:txBody>
      </p:sp>
    </p:spTree>
    <p:extLst>
      <p:ext uri="{BB962C8B-B14F-4D97-AF65-F5344CB8AC3E}">
        <p14:creationId xmlns:p14="http://schemas.microsoft.com/office/powerpoint/2010/main" val="368700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4058"/>
            <a:ext cx="8229600" cy="1066800"/>
          </a:xfrm>
          <a:solidFill>
            <a:schemeClr val="accent1">
              <a:lumMod val="60000"/>
              <a:lumOff val="40000"/>
            </a:schemeClr>
          </a:solidFill>
        </p:spPr>
        <p:txBody>
          <a:bodyPr/>
          <a:lstStyle/>
          <a:p>
            <a:pPr marL="342900" indent="-342900">
              <a:buFont typeface="Wingdings" panose="05000000000000000000" pitchFamily="2" charset="2"/>
              <a:buChar char="v"/>
            </a:pPr>
            <a:r>
              <a:rPr lang="en-US" dirty="0">
                <a:solidFill>
                  <a:schemeClr val="bg1"/>
                </a:solidFill>
              </a:rPr>
              <a:t>Low Income Needs Assessment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2</a:t>
            </a:fld>
            <a:endParaRPr lang="en-US" dirty="0"/>
          </a:p>
        </p:txBody>
      </p:sp>
      <p:sp>
        <p:nvSpPr>
          <p:cNvPr id="6" name="Title 1"/>
          <p:cNvSpPr txBox="1">
            <a:spLocks/>
          </p:cNvSpPr>
          <p:nvPr/>
        </p:nvSpPr>
        <p:spPr bwMode="auto">
          <a:xfrm>
            <a:off x="457200" y="1485106"/>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rPr>
              <a:t>Disconnection OIR Update</a:t>
            </a:r>
          </a:p>
        </p:txBody>
      </p:sp>
      <p:sp>
        <p:nvSpPr>
          <p:cNvPr id="8" name="Title 1">
            <a:extLst>
              <a:ext uri="{FF2B5EF4-FFF2-40B4-BE49-F238E27FC236}">
                <a16:creationId xmlns:a16="http://schemas.microsoft.com/office/drawing/2014/main" id="{B4044435-1799-410E-B8D5-8B60EECD08C0}"/>
              </a:ext>
            </a:extLst>
          </p:cNvPr>
          <p:cNvSpPr txBox="1">
            <a:spLocks/>
          </p:cNvSpPr>
          <p:nvPr/>
        </p:nvSpPr>
        <p:spPr bwMode="auto">
          <a:xfrm>
            <a:off x="457200" y="3080543"/>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rPr>
              <a:t>CARE/ESA Post 2020 Guidance </a:t>
            </a:r>
          </a:p>
        </p:txBody>
      </p:sp>
    </p:spTree>
    <p:extLst>
      <p:ext uri="{BB962C8B-B14F-4D97-AF65-F5344CB8AC3E}">
        <p14:creationId xmlns:p14="http://schemas.microsoft.com/office/powerpoint/2010/main" val="4077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1"/>
            <a:ext cx="8229600" cy="3810000"/>
          </a:xfrm>
        </p:spPr>
        <p:txBody>
          <a:bodyPr>
            <a:normAutofit fontScale="92500" lnSpcReduction="10000"/>
          </a:bodyPr>
          <a:lstStyle/>
          <a:p>
            <a:r>
              <a:rPr lang="en-US" sz="1600" dirty="0"/>
              <a:t>Phase 1 will examine current policies and changes that can be made to reduce disconnections to a target by January 1 2024. Proposed decision in Phase 1 by 3</a:t>
            </a:r>
            <a:r>
              <a:rPr lang="en-US" sz="1600" baseline="30000" dirty="0"/>
              <a:t>rd</a:t>
            </a:r>
            <a:r>
              <a:rPr lang="en-US" sz="1600" dirty="0"/>
              <a:t> quarter 2019.</a:t>
            </a:r>
          </a:p>
          <a:p>
            <a:pPr lvl="1"/>
            <a:r>
              <a:rPr lang="en-US" sz="1600" dirty="0"/>
              <a:t>D.18-12-013 created interim measures to reduce disconnections as proceeding continues</a:t>
            </a:r>
          </a:p>
          <a:p>
            <a:pPr lvl="2"/>
            <a:r>
              <a:rPr lang="en-US" sz="1200" dirty="0"/>
              <a:t>Prevents disconnections of elderly and medical baseline customers (subject to payment plan)</a:t>
            </a:r>
          </a:p>
          <a:p>
            <a:pPr lvl="2"/>
            <a:r>
              <a:rPr lang="en-US" sz="1200" dirty="0"/>
              <a:t>Prevents disconnections during extreme weather</a:t>
            </a:r>
          </a:p>
          <a:p>
            <a:pPr lvl="2"/>
            <a:r>
              <a:rPr lang="en-US" sz="1200" dirty="0"/>
              <a:t>Provides a goal for each utility of maintaining disconnections at 2017 level</a:t>
            </a:r>
          </a:p>
          <a:p>
            <a:r>
              <a:rPr lang="en-US" sz="1600" dirty="0"/>
              <a:t>Phase II will take a broader look at the disconnection process and ways to completely prevent it. </a:t>
            </a:r>
          </a:p>
          <a:p>
            <a:pPr marL="0" indent="0">
              <a:buNone/>
            </a:pPr>
            <a:endParaRPr lang="en-US" sz="1600" dirty="0"/>
          </a:p>
          <a:p>
            <a:r>
              <a:rPr lang="en-US" sz="1600" dirty="0"/>
              <a:t>Upcoming Pre-hearing conference on disconnections for small and multi-jurisdictional utilities</a:t>
            </a:r>
          </a:p>
          <a:p>
            <a:pPr lvl="1"/>
            <a:r>
              <a:rPr lang="en-US" sz="1600" dirty="0"/>
              <a:t>3/8 at CPUC</a:t>
            </a:r>
          </a:p>
          <a:p>
            <a:pPr lvl="1"/>
            <a:endParaRPr lang="en-US" sz="1600" dirty="0"/>
          </a:p>
          <a:p>
            <a:r>
              <a:rPr lang="en-US" sz="1600" dirty="0"/>
              <a:t>Energy Division will provide a workshop report </a:t>
            </a:r>
            <a:r>
              <a:rPr lang="en-US" sz="1600"/>
              <a:t>in April </a:t>
            </a:r>
            <a:r>
              <a:rPr lang="en-US" sz="1600" dirty="0"/>
              <a:t>2019.</a:t>
            </a:r>
          </a:p>
          <a:p>
            <a:endParaRPr lang="en-US" dirty="0"/>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3</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r>
              <a:rPr lang="en-US" dirty="0">
                <a:solidFill>
                  <a:schemeClr val="bg1"/>
                </a:solidFill>
              </a:rPr>
              <a:t>Disconnection OIR Update </a:t>
            </a:r>
          </a:p>
        </p:txBody>
      </p:sp>
    </p:spTree>
    <p:extLst>
      <p:ext uri="{BB962C8B-B14F-4D97-AF65-F5344CB8AC3E}">
        <p14:creationId xmlns:p14="http://schemas.microsoft.com/office/powerpoint/2010/main" val="406290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sz="2400" dirty="0"/>
              <a:t>The Commission’s Guidance Decision is targeted for spring 2019 in preparation for the IOU budget application filings which are due (by Decision) June 1, 2019.   </a:t>
            </a:r>
          </a:p>
          <a:p>
            <a:endParaRPr lang="en-US" sz="2400" dirty="0"/>
          </a:p>
          <a:p>
            <a:r>
              <a:rPr lang="en-US" sz="2400" dirty="0"/>
              <a:t>A Commission Decision addressing the Budget Applications and post 2020 low income programs is anticipated 4th quarter 2020.</a:t>
            </a:r>
          </a:p>
          <a:p>
            <a:pPr marL="0" indent="0">
              <a:buNone/>
            </a:pPr>
            <a:r>
              <a:rPr lang="en-US" sz="2400" dirty="0"/>
              <a:t> </a:t>
            </a:r>
          </a:p>
          <a:p>
            <a:endParaRPr lang="en-US"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4</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br>
              <a:rPr lang="en-US" dirty="0">
                <a:solidFill>
                  <a:schemeClr val="bg1"/>
                </a:solidFill>
              </a:rPr>
            </a:br>
            <a:r>
              <a:rPr lang="en-US" dirty="0">
                <a:solidFill>
                  <a:schemeClr val="bg1"/>
                </a:solidFill>
              </a:rPr>
              <a:t>CARE/ESA Post 2020 Guidance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85504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a:solidFill>
            <a:schemeClr val="accent1">
              <a:lumMod val="60000"/>
              <a:lumOff val="40000"/>
            </a:schemeClr>
          </a:solidFill>
        </p:spPr>
        <p:txBody>
          <a:bodyPr/>
          <a:lstStyle/>
          <a:p>
            <a:r>
              <a:rPr lang="en-US" dirty="0">
                <a:solidFill>
                  <a:schemeClr val="bg1"/>
                </a:solidFill>
              </a:rPr>
              <a:t>2019 Low Income Needs Assessment</a:t>
            </a:r>
            <a:br>
              <a:rPr lang="en-US" dirty="0">
                <a:solidFill>
                  <a:schemeClr val="bg1"/>
                </a:solidFill>
              </a:rPr>
            </a:br>
            <a:r>
              <a:rPr lang="en-US" dirty="0">
                <a:solidFill>
                  <a:schemeClr val="bg1"/>
                </a:solidFill>
              </a:rPr>
              <a:t>(LINA) Timeline</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228600" y="1964365"/>
            <a:ext cx="8458200" cy="4360235"/>
          </a:xfrm>
        </p:spPr>
        <p:txBody>
          <a:bodyPr/>
          <a:lstStyle/>
          <a:p>
            <a:pPr marL="457200" lvl="1" indent="0">
              <a:buNone/>
            </a:pPr>
            <a:r>
              <a:rPr lang="en-US" sz="1400" dirty="0"/>
              <a: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5</a:t>
            </a:fld>
            <a:endParaRPr lang="en-US" dirty="0"/>
          </a:p>
        </p:txBody>
      </p:sp>
      <p:pic>
        <p:nvPicPr>
          <p:cNvPr id="5" name="Picture 4">
            <a:extLst>
              <a:ext uri="{FF2B5EF4-FFF2-40B4-BE49-F238E27FC236}">
                <a16:creationId xmlns:a16="http://schemas.microsoft.com/office/drawing/2014/main" id="{40455C9D-0F77-4A33-80DD-2BCFB875F3A1}"/>
              </a:ext>
            </a:extLst>
          </p:cNvPr>
          <p:cNvPicPr>
            <a:picLocks noChangeAspect="1"/>
          </p:cNvPicPr>
          <p:nvPr/>
        </p:nvPicPr>
        <p:blipFill>
          <a:blip r:embed="rId3"/>
          <a:stretch>
            <a:fillRect/>
          </a:stretch>
        </p:blipFill>
        <p:spPr>
          <a:xfrm>
            <a:off x="228600" y="1964364"/>
            <a:ext cx="8610600" cy="3883985"/>
          </a:xfrm>
          <a:prstGeom prst="rect">
            <a:avLst/>
          </a:prstGeom>
          <a:ln>
            <a:solidFill>
              <a:schemeClr val="tx1">
                <a:lumMod val="50000"/>
                <a:lumOff val="50000"/>
              </a:schemeClr>
            </a:solidFill>
          </a:ln>
        </p:spPr>
      </p:pic>
    </p:spTree>
    <p:extLst>
      <p:ext uri="{BB962C8B-B14F-4D97-AF65-F5344CB8AC3E}">
        <p14:creationId xmlns:p14="http://schemas.microsoft.com/office/powerpoint/2010/main" val="2433429304"/>
      </p:ext>
    </p:extLst>
  </p:cSld>
  <p:clrMapOvr>
    <a:masterClrMapping/>
  </p:clrMapOvr>
</p:sld>
</file>

<file path=ppt/theme/theme1.xml><?xml version="1.0" encoding="utf-8"?>
<a:theme xmlns:a="http://schemas.openxmlformats.org/drawingml/2006/main" name="Default Design">
  <a:themeElements>
    <a:clrScheme name="CPUC Bright Blue">
      <a:dk1>
        <a:srgbClr val="000000"/>
      </a:dk1>
      <a:lt1>
        <a:srgbClr val="FFFFFF"/>
      </a:lt1>
      <a:dk2>
        <a:srgbClr val="000000"/>
      </a:dk2>
      <a:lt2>
        <a:srgbClr val="FFFFFF"/>
      </a:lt2>
      <a:accent1>
        <a:srgbClr val="3333FF"/>
      </a:accent1>
      <a:accent2>
        <a:srgbClr val="6565FF"/>
      </a:accent2>
      <a:accent3>
        <a:srgbClr val="8585FF"/>
      </a:accent3>
      <a:accent4>
        <a:srgbClr val="A1A1FF"/>
      </a:accent4>
      <a:accent5>
        <a:srgbClr val="BFBFFF"/>
      </a:accent5>
      <a:accent6>
        <a:srgbClr val="DDDDFF"/>
      </a:accent6>
      <a:hlink>
        <a:srgbClr val="3333FF"/>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2019-03-06T08:00:00+00:00</MeetingDate>
    <ReleaseDate xmlns="d2749cae-3b09-4902-b2fe-48dfe8b9c04c">2019-02-27T08:00:00+00:00</ReleaseDate>
  </documentManagement>
</p:properties>
</file>

<file path=customXml/itemProps1.xml><?xml version="1.0" encoding="utf-8"?>
<ds:datastoreItem xmlns:ds="http://schemas.openxmlformats.org/officeDocument/2006/customXml" ds:itemID="{B7BAA8AE-18C6-4716-89D4-3D98B563C7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749cae-3b09-4902-b2fe-48dfe8b9c0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894EB1-0F9F-4538-85E3-9FC480841ADD}">
  <ds:schemaRefs>
    <ds:schemaRef ds:uri="http://schemas.microsoft.com/sharepoint/v3/contenttype/forms"/>
  </ds:schemaRefs>
</ds:datastoreItem>
</file>

<file path=customXml/itemProps3.xml><?xml version="1.0" encoding="utf-8"?>
<ds:datastoreItem xmlns:ds="http://schemas.openxmlformats.org/officeDocument/2006/customXml" ds:itemID="{89D97B15-785D-4A55-9EFB-7EBD987FEE78}">
  <ds:schemaRefs>
    <ds:schemaRef ds:uri="http://schemas.microsoft.com/office/2006/metadata/properties"/>
    <ds:schemaRef ds:uri="http://schemas.microsoft.com/office/2006/documentManagement/types"/>
    <ds:schemaRef ds:uri="http://purl.org/dc/terms/"/>
    <ds:schemaRef ds:uri="d2749cae-3b09-4902-b2fe-48dfe8b9c04c"/>
    <ds:schemaRef ds:uri="http://purl.org/dc/dcmitype/"/>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22722</TotalTime>
  <Words>248</Words>
  <Application>Microsoft Office PowerPoint</Application>
  <PresentationFormat>On-screen Show (4:3)</PresentationFormat>
  <Paragraphs>60</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 ESA and CARE Program Proceeding Updates</vt:lpstr>
      <vt:lpstr>Low Income Needs Assessment </vt:lpstr>
      <vt:lpstr>Disconnection OIR Update </vt:lpstr>
      <vt:lpstr> CARE/ESA Post 2020 Guidance  </vt:lpstr>
      <vt:lpstr>2019 Low Income Needs Assessment (LINA) Timeline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11c. Energy Division Updates</dc:title>
  <dc:creator>Lee Jennie</dc:creator>
  <cp:lastModifiedBy>Amaya,  Zaida C.</cp:lastModifiedBy>
  <cp:revision>762</cp:revision>
  <cp:lastPrinted>2018-02-26T17:51:43Z</cp:lastPrinted>
  <dcterms:created xsi:type="dcterms:W3CDTF">2013-01-29T09:06:24Z</dcterms:created>
  <dcterms:modified xsi:type="dcterms:W3CDTF">2019-02-28T15:37:09Z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DownloadAsset.aspx?id=3713</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2012-06-14T16:05:11Z</vt:filetime>
  </property>
  <property fmtid="{D5CDD505-2E9C-101B-9397-08002B2CF9AE}" pid="10" name="EktDateModified">
    <vt:filetime>2012-06-14T16:05:12Z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1611264</vt:i4>
  </property>
  <property fmtid="{D5CDD505-2E9C-101B-9397-08002B2CF9AE}" pid="14" name="EktSearchable">
    <vt:i4>1</vt:i4>
  </property>
  <property fmtid="{D5CDD505-2E9C-101B-9397-08002B2CF9AE}" pid="15" name="EktEDescription">
    <vt:lpwstr>CPUC PowerPoint Style Guide</vt:lpwstr>
  </property>
  <property fmtid="{D5CDD505-2E9C-101B-9397-08002B2CF9AE}" pid="16" name="ContentTypeId">
    <vt:lpwstr>0x010100FF3DADF49424734DB6BAE4E8EDF84CCB</vt:lpwstr>
  </property>
</Properties>
</file>