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wmf" ContentType="image/x-wmf"/>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charts/chart1.xml" ContentType="application/vnd.openxmlformats-officedocument.drawingml.char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469" r:id="rId2"/>
    <p:sldId id="473" r:id="rId3"/>
    <p:sldId id="482" r:id="rId4"/>
    <p:sldId id="478" r:id="rId5"/>
    <p:sldId id="486" r:id="rId6"/>
    <p:sldId id="479" r:id="rId7"/>
    <p:sldId id="468" r:id="rId8"/>
    <p:sldId id="487" r:id="rId9"/>
    <p:sldId id="488" r:id="rId10"/>
    <p:sldId id="485" r:id="rId11"/>
    <p:sldId id="490" r:id="rId12"/>
    <p:sldId id="489" r:id="rId13"/>
    <p:sldId id="474" r:id="rId14"/>
  </p:sldIdLst>
  <p:sldSz cx="9144000" cy="6858000" type="screen4x3"/>
  <p:notesSz cx="9283700" cy="6985000"/>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0">
          <p15:clr>
            <a:srgbClr val="A4A3A4"/>
          </p15:clr>
        </p15:guide>
        <p15:guide id="2" pos="29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87FF"/>
    <a:srgbClr val="6699FF"/>
    <a:srgbClr val="3333FF"/>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4D7E0B-C825-449C-9A66-1473DBA30052}" v="159" dt="2019-02-23T01:17:44.0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9898" autoAdjust="0"/>
    <p:restoredTop sz="94617" autoAdjust="0"/>
  </p:normalViewPr>
  <p:slideViewPr>
    <p:cSldViewPr>
      <p:cViewPr varScale="1">
        <p:scale>
          <a:sx n="83" d="100"/>
          <a:sy n="83" d="100"/>
        </p:scale>
        <p:origin x="102" y="58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p:cViewPr varScale="1">
        <p:scale>
          <a:sx n="75" d="100"/>
          <a:sy n="75" d="100"/>
        </p:scale>
        <p:origin x="-2844" y="-78"/>
      </p:cViewPr>
      <p:guideLst>
        <p:guide orient="horz" pos="2200"/>
        <p:guide pos="29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charts/_rels/chart1.xml.rels><?xml version="1.0" encoding="UTF-8" standalone="yes"?>
<Relationships xmlns="http://schemas.openxmlformats.org/package/2006/relationships"><Relationship Id="rId1" Type="http://schemas.openxmlformats.org/officeDocument/2006/relationships/oleObject" Target="https://capuc-my.sharepoint.com/personal/viet_truong_cpuc_ca_gov/Documents/6.%20SWRCB/School%20Lead%20Testing/School%20Lead%20Testing%20Char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doughnutChart>
        <c:varyColors val="1"/>
        <c:ser>
          <c:idx val="0"/>
          <c:order val="0"/>
          <c:explosion val="5"/>
          <c:dPt>
            <c:idx val="0"/>
            <c:bubble3D val="0"/>
            <c:explosion val="0"/>
            <c:spPr>
              <a:solidFill>
                <a:schemeClr val="accent1">
                  <a:lumMod val="75000"/>
                </a:schemeClr>
              </a:solidFill>
            </c:spPr>
            <c:extLst>
              <c:ext xmlns:c16="http://schemas.microsoft.com/office/drawing/2014/chart" uri="{C3380CC4-5D6E-409C-BE32-E72D297353CC}">
                <c16:uniqueId val="{00000001-8D8E-4E1A-B13E-FC72021E45B3}"/>
              </c:ext>
            </c:extLst>
          </c:dPt>
          <c:dPt>
            <c:idx val="1"/>
            <c:bubble3D val="0"/>
            <c:explosion val="20"/>
            <c:spPr>
              <a:solidFill>
                <a:schemeClr val="accent1">
                  <a:lumMod val="50000"/>
                </a:schemeClr>
              </a:solidFill>
            </c:spPr>
            <c:extLst>
              <c:ext xmlns:c16="http://schemas.microsoft.com/office/drawing/2014/chart" uri="{C3380CC4-5D6E-409C-BE32-E72D297353CC}">
                <c16:uniqueId val="{00000003-8D8E-4E1A-B13E-FC72021E45B3}"/>
              </c:ext>
            </c:extLst>
          </c:dPt>
          <c:dPt>
            <c:idx val="2"/>
            <c:bubble3D val="0"/>
            <c:explosion val="0"/>
            <c:spPr>
              <a:solidFill>
                <a:schemeClr val="accent1">
                  <a:lumMod val="60000"/>
                  <a:lumOff val="40000"/>
                </a:schemeClr>
              </a:solidFill>
            </c:spPr>
            <c:extLst>
              <c:ext xmlns:c16="http://schemas.microsoft.com/office/drawing/2014/chart" uri="{C3380CC4-5D6E-409C-BE32-E72D297353CC}">
                <c16:uniqueId val="{00000005-8D8E-4E1A-B13E-FC72021E45B3}"/>
              </c:ext>
            </c:extLst>
          </c:dPt>
          <c:val>
            <c:numRef>
              <c:f>Sheet1!$B$1:$B$3</c:f>
              <c:numCache>
                <c:formatCode>General</c:formatCode>
                <c:ptCount val="3"/>
                <c:pt idx="0">
                  <c:v>1610</c:v>
                </c:pt>
                <c:pt idx="1">
                  <c:v>19</c:v>
                </c:pt>
                <c:pt idx="2">
                  <c:v>381</c:v>
                </c:pt>
              </c:numCache>
            </c:numRef>
          </c:val>
          <c:extLst>
            <c:ext xmlns:c16="http://schemas.microsoft.com/office/drawing/2014/chart" uri="{C3380CC4-5D6E-409C-BE32-E72D297353CC}">
              <c16:uniqueId val="{00000006-8D8E-4E1A-B13E-FC72021E45B3}"/>
            </c:ext>
          </c:extLst>
        </c:ser>
        <c:dLbls>
          <c:showLegendKey val="0"/>
          <c:showVal val="0"/>
          <c:showCatName val="0"/>
          <c:showSerName val="0"/>
          <c:showPercent val="0"/>
          <c:showBubbleSize val="0"/>
          <c:showLeaderLines val="1"/>
        </c:dLbls>
        <c:firstSliceAng val="180"/>
        <c:holeSize val="50"/>
      </c:doughnutChart>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23641" cy="3492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257952" y="0"/>
            <a:ext cx="4023641" cy="349250"/>
          </a:xfrm>
          <a:prstGeom prst="rect">
            <a:avLst/>
          </a:prstGeom>
        </p:spPr>
        <p:txBody>
          <a:bodyPr vert="horz" lIns="91440" tIns="45720" rIns="91440" bIns="45720" rtlCol="0"/>
          <a:lstStyle>
            <a:lvl1pPr algn="r">
              <a:defRPr sz="1200"/>
            </a:lvl1pPr>
          </a:lstStyle>
          <a:p>
            <a:fld id="{72446390-A4F3-4FD5-ACB9-4C46888FEB11}" type="datetimeFigureOut">
              <a:rPr lang="en-US" smtClean="0"/>
              <a:t>2/26/2019</a:t>
            </a:fld>
            <a:endParaRPr lang="en-US" dirty="0"/>
          </a:p>
        </p:txBody>
      </p:sp>
      <p:sp>
        <p:nvSpPr>
          <p:cNvPr id="4" name="Footer Placeholder 3"/>
          <p:cNvSpPr>
            <a:spLocks noGrp="1"/>
          </p:cNvSpPr>
          <p:nvPr>
            <p:ph type="ftr" sz="quarter" idx="2"/>
          </p:nvPr>
        </p:nvSpPr>
        <p:spPr>
          <a:xfrm>
            <a:off x="2" y="6634555"/>
            <a:ext cx="4023641" cy="3492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57952" y="6634555"/>
            <a:ext cx="4023641" cy="349250"/>
          </a:xfrm>
          <a:prstGeom prst="rect">
            <a:avLst/>
          </a:prstGeom>
        </p:spPr>
        <p:txBody>
          <a:bodyPr vert="horz" lIns="91440" tIns="45720" rIns="91440" bIns="45720" rtlCol="0" anchor="b"/>
          <a:lstStyle>
            <a:lvl1pPr algn="r">
              <a:defRPr sz="1200"/>
            </a:lvl1pPr>
          </a:lstStyle>
          <a:p>
            <a:fld id="{2B36E8A7-B6FC-45D6-99BB-2AE2BDB0B433}" type="slidenum">
              <a:rPr lang="en-US" smtClean="0"/>
              <a:t>‹#›</a:t>
            </a:fld>
            <a:endParaRPr lang="en-US" dirty="0"/>
          </a:p>
        </p:txBody>
      </p:sp>
    </p:spTree>
    <p:extLst>
      <p:ext uri="{BB962C8B-B14F-4D97-AF65-F5344CB8AC3E}">
        <p14:creationId xmlns:p14="http://schemas.microsoft.com/office/powerpoint/2010/main" val="319266337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1" y="1"/>
            <a:ext cx="4023778" cy="348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23" tIns="46362" rIns="92723" bIns="46362" numCol="1" anchor="t" anchorCtr="0" compatLnSpc="1">
            <a:prstTxWarp prst="textNoShape">
              <a:avLst/>
            </a:prstTxWarp>
          </a:bodyPr>
          <a:lstStyle>
            <a:lvl1pPr defTabSz="927199">
              <a:defRPr sz="1200">
                <a:latin typeface="Arial" charset="0"/>
                <a:ea typeface="+mn-ea"/>
                <a:cs typeface="+mn-cs"/>
              </a:defRPr>
            </a:lvl1pPr>
          </a:lstStyle>
          <a:p>
            <a:pPr>
              <a:defRPr/>
            </a:pPr>
            <a:endParaRPr lang="en-US" dirty="0"/>
          </a:p>
        </p:txBody>
      </p:sp>
      <p:sp>
        <p:nvSpPr>
          <p:cNvPr id="21507" name="Rectangle 3"/>
          <p:cNvSpPr>
            <a:spLocks noGrp="1" noChangeArrowheads="1"/>
          </p:cNvSpPr>
          <p:nvPr>
            <p:ph type="dt" idx="1"/>
          </p:nvPr>
        </p:nvSpPr>
        <p:spPr bwMode="auto">
          <a:xfrm>
            <a:off x="5257821" y="1"/>
            <a:ext cx="4023778" cy="348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23" tIns="46362" rIns="92723" bIns="46362" numCol="1" anchor="t" anchorCtr="0" compatLnSpc="1">
            <a:prstTxWarp prst="textNoShape">
              <a:avLst/>
            </a:prstTxWarp>
          </a:bodyPr>
          <a:lstStyle>
            <a:lvl1pPr algn="r" defTabSz="927199">
              <a:defRPr sz="1200">
                <a:latin typeface="Arial" charset="0"/>
                <a:ea typeface="+mn-ea"/>
                <a:cs typeface="+mn-cs"/>
              </a:defRPr>
            </a:lvl1pPr>
          </a:lstStyle>
          <a:p>
            <a:pPr>
              <a:defRPr/>
            </a:pPr>
            <a:endParaRPr lang="en-US" dirty="0"/>
          </a:p>
        </p:txBody>
      </p:sp>
      <p:sp>
        <p:nvSpPr>
          <p:cNvPr id="45060" name="Rectangle 4"/>
          <p:cNvSpPr>
            <a:spLocks noGrp="1" noRot="1" noChangeAspect="1" noChangeArrowheads="1" noTextEdit="1"/>
          </p:cNvSpPr>
          <p:nvPr>
            <p:ph type="sldImg" idx="2"/>
          </p:nvPr>
        </p:nvSpPr>
        <p:spPr bwMode="auto">
          <a:xfrm>
            <a:off x="2895600" y="525463"/>
            <a:ext cx="3492500" cy="26193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53640926-AAD7-44D8-BBD7-CCE9431645EC}">
              <a14:shadowObscured xmlns:a14="http://schemas.microsoft.com/office/drawing/2010/main" val="1"/>
            </a:ext>
            <a:ext uri="{FAA26D3D-D897-4be2-8F04-BA451C77F1D7}"/>
          </a:extLst>
        </p:spPr>
      </p:sp>
      <p:sp>
        <p:nvSpPr>
          <p:cNvPr id="21509" name="Rectangle 5"/>
          <p:cNvSpPr>
            <a:spLocks noGrp="1" noChangeArrowheads="1"/>
          </p:cNvSpPr>
          <p:nvPr>
            <p:ph type="body" sz="quarter" idx="3"/>
          </p:nvPr>
        </p:nvSpPr>
        <p:spPr bwMode="auto">
          <a:xfrm>
            <a:off x="929213" y="3318353"/>
            <a:ext cx="7425279" cy="3141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23" tIns="46362" rIns="92723" bIns="4636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510" name="Rectangle 6"/>
          <p:cNvSpPr>
            <a:spLocks noGrp="1" noChangeArrowheads="1"/>
          </p:cNvSpPr>
          <p:nvPr>
            <p:ph type="ftr" sz="quarter" idx="4"/>
          </p:nvPr>
        </p:nvSpPr>
        <p:spPr bwMode="auto">
          <a:xfrm>
            <a:off x="1" y="6635512"/>
            <a:ext cx="4023778" cy="348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23" tIns="46362" rIns="92723" bIns="46362" numCol="1" anchor="b" anchorCtr="0" compatLnSpc="1">
            <a:prstTxWarp prst="textNoShape">
              <a:avLst/>
            </a:prstTxWarp>
          </a:bodyPr>
          <a:lstStyle>
            <a:lvl1pPr defTabSz="927199">
              <a:defRPr sz="1200">
                <a:latin typeface="Arial" charset="0"/>
                <a:ea typeface="+mn-ea"/>
                <a:cs typeface="+mn-cs"/>
              </a:defRPr>
            </a:lvl1pPr>
          </a:lstStyle>
          <a:p>
            <a:pPr>
              <a:defRPr/>
            </a:pPr>
            <a:endParaRPr lang="en-US" dirty="0"/>
          </a:p>
        </p:txBody>
      </p:sp>
      <p:sp>
        <p:nvSpPr>
          <p:cNvPr id="21511" name="Rectangle 7"/>
          <p:cNvSpPr>
            <a:spLocks noGrp="1" noChangeArrowheads="1"/>
          </p:cNvSpPr>
          <p:nvPr>
            <p:ph type="sldNum" sz="quarter" idx="5"/>
          </p:nvPr>
        </p:nvSpPr>
        <p:spPr bwMode="auto">
          <a:xfrm>
            <a:off x="5257821" y="6635512"/>
            <a:ext cx="4023778" cy="348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23" tIns="46362" rIns="92723" bIns="46362" numCol="1" anchor="b" anchorCtr="0" compatLnSpc="1">
            <a:prstTxWarp prst="textNoShape">
              <a:avLst/>
            </a:prstTxWarp>
          </a:bodyPr>
          <a:lstStyle>
            <a:lvl1pPr algn="r" defTabSz="927199">
              <a:defRPr sz="1200">
                <a:latin typeface="Arial" pitchFamily="34" charset="0"/>
              </a:defRPr>
            </a:lvl1pPr>
          </a:lstStyle>
          <a:p>
            <a:pPr>
              <a:defRPr/>
            </a:pPr>
            <a:fld id="{794C2BF8-3077-46D3-85C0-B4965EA9629C}" type="slidenum">
              <a:rPr lang="en-US" altLang="en-US"/>
              <a:pPr>
                <a:defRPr/>
              </a:pPr>
              <a:t>‹#›</a:t>
            </a:fld>
            <a:endParaRPr lang="en-US" altLang="en-US" dirty="0"/>
          </a:p>
        </p:txBody>
      </p:sp>
    </p:spTree>
    <p:extLst>
      <p:ext uri="{BB962C8B-B14F-4D97-AF65-F5344CB8AC3E}">
        <p14:creationId xmlns:p14="http://schemas.microsoft.com/office/powerpoint/2010/main" val="967758083"/>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dirty="0">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5259925" y="6634319"/>
            <a:ext cx="4021676" cy="349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38" tIns="46870" rIns="93738" bIns="46870" anchor="b"/>
          <a:lstStyle>
            <a:lvl1pPr defTabSz="939800" eaLnBrk="0" hangingPunct="0">
              <a:spcBef>
                <a:spcPct val="30000"/>
              </a:spcBef>
              <a:defRPr sz="1200">
                <a:solidFill>
                  <a:schemeClr val="tx1"/>
                </a:solidFill>
                <a:latin typeface="Arial" charset="0"/>
                <a:ea typeface="ＭＳ Ｐゴシック" pitchFamily="34" charset="-128"/>
              </a:defRPr>
            </a:lvl1pPr>
            <a:lvl2pPr marL="742950" indent="-285750" defTabSz="939800" eaLnBrk="0" hangingPunct="0">
              <a:spcBef>
                <a:spcPct val="30000"/>
              </a:spcBef>
              <a:defRPr sz="1200">
                <a:solidFill>
                  <a:schemeClr val="tx1"/>
                </a:solidFill>
                <a:latin typeface="Arial" charset="0"/>
                <a:ea typeface="ＭＳ Ｐゴシック" pitchFamily="34" charset="-128"/>
              </a:defRPr>
            </a:lvl2pPr>
            <a:lvl3pPr marL="1143000" indent="-228600" defTabSz="939800" eaLnBrk="0" hangingPunct="0">
              <a:spcBef>
                <a:spcPct val="30000"/>
              </a:spcBef>
              <a:defRPr sz="1200">
                <a:solidFill>
                  <a:schemeClr val="tx1"/>
                </a:solidFill>
                <a:latin typeface="Arial" charset="0"/>
                <a:ea typeface="ＭＳ Ｐゴシック" pitchFamily="34" charset="-128"/>
              </a:defRPr>
            </a:lvl3pPr>
            <a:lvl4pPr marL="1600200" indent="-228600" defTabSz="939800" eaLnBrk="0" hangingPunct="0">
              <a:spcBef>
                <a:spcPct val="30000"/>
              </a:spcBef>
              <a:defRPr sz="1200">
                <a:solidFill>
                  <a:schemeClr val="tx1"/>
                </a:solidFill>
                <a:latin typeface="Arial" charset="0"/>
                <a:ea typeface="ＭＳ Ｐゴシック" pitchFamily="34" charset="-128"/>
              </a:defRPr>
            </a:lvl4pPr>
            <a:lvl5pPr marL="2057400" indent="-228600" defTabSz="939800" eaLnBrk="0" hangingPunct="0">
              <a:spcBef>
                <a:spcPct val="30000"/>
              </a:spcBef>
              <a:defRPr sz="1200">
                <a:solidFill>
                  <a:schemeClr val="tx1"/>
                </a:solidFill>
                <a:latin typeface="Arial" charset="0"/>
                <a:ea typeface="ＭＳ Ｐゴシック" pitchFamily="34" charset="-128"/>
              </a:defRPr>
            </a:lvl5pPr>
            <a:lvl6pPr marL="25146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32928E8-7B92-4B6F-8FA7-004F73C6FF34}" type="slidenum">
              <a:rPr lang="en-US" altLang="en-US"/>
              <a:pPr algn="r" eaLnBrk="1" hangingPunct="1">
                <a:spcBef>
                  <a:spcPct val="0"/>
                </a:spcBef>
              </a:pPr>
              <a:t>10</a:t>
            </a:fld>
            <a:endParaRPr lang="en-US" altLang="en-US" dirty="0"/>
          </a:p>
        </p:txBody>
      </p:sp>
      <p:sp>
        <p:nvSpPr>
          <p:cNvPr id="36867" name="Rectangle 2"/>
          <p:cNvSpPr>
            <a:spLocks noGrp="1" noRot="1" noChangeAspect="1" noChangeArrowheads="1" noTextEdit="1"/>
          </p:cNvSpPr>
          <p:nvPr>
            <p:ph type="sldImg"/>
          </p:nvPr>
        </p:nvSpPr>
        <p:spPr>
          <a:xfrm>
            <a:off x="2895600" y="523875"/>
            <a:ext cx="3492500" cy="2619375"/>
          </a:xfrm>
          <a:ln/>
        </p:spPr>
      </p:sp>
      <p:sp>
        <p:nvSpPr>
          <p:cNvPr id="54276" name="Rectangle 3"/>
          <p:cNvSpPr>
            <a:spLocks noGrp="1" noChangeArrowheads="1"/>
          </p:cNvSpPr>
          <p:nvPr>
            <p:ph type="body" idx="1"/>
          </p:nvPr>
        </p:nvSpPr>
        <p:spPr>
          <a:xfrm>
            <a:off x="927110" y="3318353"/>
            <a:ext cx="7429483" cy="3143012"/>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3738" tIns="46870" rIns="93738" bIns="46870"/>
          <a:lstStyle/>
          <a:p>
            <a:pPr eaLnBrk="1" hangingPunct="1">
              <a:defRPr/>
            </a:pPr>
            <a:endParaRPr lang="en-US" dirty="0"/>
          </a:p>
        </p:txBody>
      </p:sp>
    </p:spTree>
    <p:extLst>
      <p:ext uri="{BB962C8B-B14F-4D97-AF65-F5344CB8AC3E}">
        <p14:creationId xmlns:p14="http://schemas.microsoft.com/office/powerpoint/2010/main" val="33712058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5259925" y="6634319"/>
            <a:ext cx="4021676" cy="349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38" tIns="46870" rIns="93738" bIns="46870" anchor="b"/>
          <a:lstStyle>
            <a:lvl1pPr defTabSz="939800" eaLnBrk="0" hangingPunct="0">
              <a:spcBef>
                <a:spcPct val="30000"/>
              </a:spcBef>
              <a:defRPr sz="1200">
                <a:solidFill>
                  <a:schemeClr val="tx1"/>
                </a:solidFill>
                <a:latin typeface="Arial" charset="0"/>
                <a:ea typeface="ＭＳ Ｐゴシック" pitchFamily="34" charset="-128"/>
              </a:defRPr>
            </a:lvl1pPr>
            <a:lvl2pPr marL="742950" indent="-285750" defTabSz="939800" eaLnBrk="0" hangingPunct="0">
              <a:spcBef>
                <a:spcPct val="30000"/>
              </a:spcBef>
              <a:defRPr sz="1200">
                <a:solidFill>
                  <a:schemeClr val="tx1"/>
                </a:solidFill>
                <a:latin typeface="Arial" charset="0"/>
                <a:ea typeface="ＭＳ Ｐゴシック" pitchFamily="34" charset="-128"/>
              </a:defRPr>
            </a:lvl2pPr>
            <a:lvl3pPr marL="1143000" indent="-228600" defTabSz="939800" eaLnBrk="0" hangingPunct="0">
              <a:spcBef>
                <a:spcPct val="30000"/>
              </a:spcBef>
              <a:defRPr sz="1200">
                <a:solidFill>
                  <a:schemeClr val="tx1"/>
                </a:solidFill>
                <a:latin typeface="Arial" charset="0"/>
                <a:ea typeface="ＭＳ Ｐゴシック" pitchFamily="34" charset="-128"/>
              </a:defRPr>
            </a:lvl3pPr>
            <a:lvl4pPr marL="1600200" indent="-228600" defTabSz="939800" eaLnBrk="0" hangingPunct="0">
              <a:spcBef>
                <a:spcPct val="30000"/>
              </a:spcBef>
              <a:defRPr sz="1200">
                <a:solidFill>
                  <a:schemeClr val="tx1"/>
                </a:solidFill>
                <a:latin typeface="Arial" charset="0"/>
                <a:ea typeface="ＭＳ Ｐゴシック" pitchFamily="34" charset="-128"/>
              </a:defRPr>
            </a:lvl4pPr>
            <a:lvl5pPr marL="2057400" indent="-228600" defTabSz="939800" eaLnBrk="0" hangingPunct="0">
              <a:spcBef>
                <a:spcPct val="30000"/>
              </a:spcBef>
              <a:defRPr sz="1200">
                <a:solidFill>
                  <a:schemeClr val="tx1"/>
                </a:solidFill>
                <a:latin typeface="Arial" charset="0"/>
                <a:ea typeface="ＭＳ Ｐゴシック" pitchFamily="34" charset="-128"/>
              </a:defRPr>
            </a:lvl5pPr>
            <a:lvl6pPr marL="25146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32928E8-7B92-4B6F-8FA7-004F73C6FF34}" type="slidenum">
              <a:rPr lang="en-US" altLang="en-US"/>
              <a:pPr algn="r" eaLnBrk="1" hangingPunct="1">
                <a:spcBef>
                  <a:spcPct val="0"/>
                </a:spcBef>
              </a:pPr>
              <a:t>11</a:t>
            </a:fld>
            <a:endParaRPr lang="en-US" altLang="en-US" dirty="0"/>
          </a:p>
        </p:txBody>
      </p:sp>
      <p:sp>
        <p:nvSpPr>
          <p:cNvPr id="36867" name="Rectangle 2"/>
          <p:cNvSpPr>
            <a:spLocks noGrp="1" noRot="1" noChangeAspect="1" noChangeArrowheads="1" noTextEdit="1"/>
          </p:cNvSpPr>
          <p:nvPr>
            <p:ph type="sldImg"/>
          </p:nvPr>
        </p:nvSpPr>
        <p:spPr>
          <a:xfrm>
            <a:off x="2895600" y="523875"/>
            <a:ext cx="3492500" cy="2619375"/>
          </a:xfrm>
          <a:ln/>
        </p:spPr>
      </p:sp>
      <p:sp>
        <p:nvSpPr>
          <p:cNvPr id="54276" name="Rectangle 3"/>
          <p:cNvSpPr>
            <a:spLocks noGrp="1" noChangeArrowheads="1"/>
          </p:cNvSpPr>
          <p:nvPr>
            <p:ph type="body" idx="1"/>
          </p:nvPr>
        </p:nvSpPr>
        <p:spPr>
          <a:xfrm>
            <a:off x="927110" y="3318353"/>
            <a:ext cx="7429483" cy="3143012"/>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3738" tIns="46870" rIns="93738" bIns="46870"/>
          <a:lstStyle/>
          <a:p>
            <a:pPr eaLnBrk="1" hangingPunct="1">
              <a:defRPr/>
            </a:pPr>
            <a:endParaRPr lang="en-US" dirty="0"/>
          </a:p>
        </p:txBody>
      </p:sp>
    </p:spTree>
    <p:extLst>
      <p:ext uri="{BB962C8B-B14F-4D97-AF65-F5344CB8AC3E}">
        <p14:creationId xmlns:p14="http://schemas.microsoft.com/office/powerpoint/2010/main" val="42059328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5259925" y="6634319"/>
            <a:ext cx="4021676" cy="349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38" tIns="46870" rIns="93738" bIns="46870" anchor="b"/>
          <a:lstStyle>
            <a:lvl1pPr defTabSz="939800" eaLnBrk="0" hangingPunct="0">
              <a:spcBef>
                <a:spcPct val="30000"/>
              </a:spcBef>
              <a:defRPr sz="1200">
                <a:solidFill>
                  <a:schemeClr val="tx1"/>
                </a:solidFill>
                <a:latin typeface="Arial" charset="0"/>
                <a:ea typeface="ＭＳ Ｐゴシック" pitchFamily="34" charset="-128"/>
              </a:defRPr>
            </a:lvl1pPr>
            <a:lvl2pPr marL="742950" indent="-285750" defTabSz="939800" eaLnBrk="0" hangingPunct="0">
              <a:spcBef>
                <a:spcPct val="30000"/>
              </a:spcBef>
              <a:defRPr sz="1200">
                <a:solidFill>
                  <a:schemeClr val="tx1"/>
                </a:solidFill>
                <a:latin typeface="Arial" charset="0"/>
                <a:ea typeface="ＭＳ Ｐゴシック" pitchFamily="34" charset="-128"/>
              </a:defRPr>
            </a:lvl2pPr>
            <a:lvl3pPr marL="1143000" indent="-228600" defTabSz="939800" eaLnBrk="0" hangingPunct="0">
              <a:spcBef>
                <a:spcPct val="30000"/>
              </a:spcBef>
              <a:defRPr sz="1200">
                <a:solidFill>
                  <a:schemeClr val="tx1"/>
                </a:solidFill>
                <a:latin typeface="Arial" charset="0"/>
                <a:ea typeface="ＭＳ Ｐゴシック" pitchFamily="34" charset="-128"/>
              </a:defRPr>
            </a:lvl3pPr>
            <a:lvl4pPr marL="1600200" indent="-228600" defTabSz="939800" eaLnBrk="0" hangingPunct="0">
              <a:spcBef>
                <a:spcPct val="30000"/>
              </a:spcBef>
              <a:defRPr sz="1200">
                <a:solidFill>
                  <a:schemeClr val="tx1"/>
                </a:solidFill>
                <a:latin typeface="Arial" charset="0"/>
                <a:ea typeface="ＭＳ Ｐゴシック" pitchFamily="34" charset="-128"/>
              </a:defRPr>
            </a:lvl4pPr>
            <a:lvl5pPr marL="2057400" indent="-228600" defTabSz="939800" eaLnBrk="0" hangingPunct="0">
              <a:spcBef>
                <a:spcPct val="30000"/>
              </a:spcBef>
              <a:defRPr sz="1200">
                <a:solidFill>
                  <a:schemeClr val="tx1"/>
                </a:solidFill>
                <a:latin typeface="Arial" charset="0"/>
                <a:ea typeface="ＭＳ Ｐゴシック" pitchFamily="34" charset="-128"/>
              </a:defRPr>
            </a:lvl5pPr>
            <a:lvl6pPr marL="25146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32928E8-7B92-4B6F-8FA7-004F73C6FF34}" type="slidenum">
              <a:rPr lang="en-US" altLang="en-US"/>
              <a:pPr algn="r" eaLnBrk="1" hangingPunct="1">
                <a:spcBef>
                  <a:spcPct val="0"/>
                </a:spcBef>
              </a:pPr>
              <a:t>12</a:t>
            </a:fld>
            <a:endParaRPr lang="en-US" altLang="en-US" dirty="0"/>
          </a:p>
        </p:txBody>
      </p:sp>
      <p:sp>
        <p:nvSpPr>
          <p:cNvPr id="36867" name="Rectangle 2"/>
          <p:cNvSpPr>
            <a:spLocks noGrp="1" noRot="1" noChangeAspect="1" noChangeArrowheads="1" noTextEdit="1"/>
          </p:cNvSpPr>
          <p:nvPr>
            <p:ph type="sldImg"/>
          </p:nvPr>
        </p:nvSpPr>
        <p:spPr>
          <a:xfrm>
            <a:off x="2895600" y="523875"/>
            <a:ext cx="3492500" cy="2619375"/>
          </a:xfrm>
          <a:ln/>
        </p:spPr>
      </p:sp>
      <p:sp>
        <p:nvSpPr>
          <p:cNvPr id="54276" name="Rectangle 3"/>
          <p:cNvSpPr>
            <a:spLocks noGrp="1" noChangeArrowheads="1"/>
          </p:cNvSpPr>
          <p:nvPr>
            <p:ph type="body" idx="1"/>
          </p:nvPr>
        </p:nvSpPr>
        <p:spPr>
          <a:xfrm>
            <a:off x="927110" y="3318353"/>
            <a:ext cx="7429483" cy="3143012"/>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3738" tIns="46870" rIns="93738" bIns="46870"/>
          <a:lstStyle/>
          <a:p>
            <a:pPr eaLnBrk="1" hangingPunct="1">
              <a:defRPr/>
            </a:pPr>
            <a:endParaRPr lang="en-US" dirty="0"/>
          </a:p>
        </p:txBody>
      </p:sp>
    </p:spTree>
    <p:extLst>
      <p:ext uri="{BB962C8B-B14F-4D97-AF65-F5344CB8AC3E}">
        <p14:creationId xmlns:p14="http://schemas.microsoft.com/office/powerpoint/2010/main" val="26060193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57422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17411" name="Notes Placeholder 2"/>
          <p:cNvSpPr>
            <a:spLocks noGrp="1"/>
          </p:cNvSpPr>
          <p:nvPr>
            <p:ph type="body" idx="1"/>
          </p:nvPr>
        </p:nvSpPr>
        <p:spPr>
          <a:noFill/>
        </p:spPr>
        <p:txBody>
          <a:bodyPr/>
          <a:lstStyle/>
          <a:p>
            <a:endParaRPr lang="en-US" altLang="en-US" dirty="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5259925" y="6634319"/>
            <a:ext cx="4021676" cy="349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38" tIns="46870" rIns="93738" bIns="46870" anchor="b"/>
          <a:lstStyle>
            <a:lvl1pPr defTabSz="939800" eaLnBrk="0" hangingPunct="0">
              <a:spcBef>
                <a:spcPct val="30000"/>
              </a:spcBef>
              <a:defRPr sz="1200">
                <a:solidFill>
                  <a:schemeClr val="tx1"/>
                </a:solidFill>
                <a:latin typeface="Arial" charset="0"/>
                <a:ea typeface="ＭＳ Ｐゴシック" pitchFamily="34" charset="-128"/>
              </a:defRPr>
            </a:lvl1pPr>
            <a:lvl2pPr marL="742950" indent="-285750" defTabSz="939800" eaLnBrk="0" hangingPunct="0">
              <a:spcBef>
                <a:spcPct val="30000"/>
              </a:spcBef>
              <a:defRPr sz="1200">
                <a:solidFill>
                  <a:schemeClr val="tx1"/>
                </a:solidFill>
                <a:latin typeface="Arial" charset="0"/>
                <a:ea typeface="ＭＳ Ｐゴシック" pitchFamily="34" charset="-128"/>
              </a:defRPr>
            </a:lvl2pPr>
            <a:lvl3pPr marL="1143000" indent="-228600" defTabSz="939800" eaLnBrk="0" hangingPunct="0">
              <a:spcBef>
                <a:spcPct val="30000"/>
              </a:spcBef>
              <a:defRPr sz="1200">
                <a:solidFill>
                  <a:schemeClr val="tx1"/>
                </a:solidFill>
                <a:latin typeface="Arial" charset="0"/>
                <a:ea typeface="ＭＳ Ｐゴシック" pitchFamily="34" charset="-128"/>
              </a:defRPr>
            </a:lvl3pPr>
            <a:lvl4pPr marL="1600200" indent="-228600" defTabSz="939800" eaLnBrk="0" hangingPunct="0">
              <a:spcBef>
                <a:spcPct val="30000"/>
              </a:spcBef>
              <a:defRPr sz="1200">
                <a:solidFill>
                  <a:schemeClr val="tx1"/>
                </a:solidFill>
                <a:latin typeface="Arial" charset="0"/>
                <a:ea typeface="ＭＳ Ｐゴシック" pitchFamily="34" charset="-128"/>
              </a:defRPr>
            </a:lvl4pPr>
            <a:lvl5pPr marL="2057400" indent="-228600" defTabSz="939800" eaLnBrk="0" hangingPunct="0">
              <a:spcBef>
                <a:spcPct val="30000"/>
              </a:spcBef>
              <a:defRPr sz="1200">
                <a:solidFill>
                  <a:schemeClr val="tx1"/>
                </a:solidFill>
                <a:latin typeface="Arial" charset="0"/>
                <a:ea typeface="ＭＳ Ｐゴシック" pitchFamily="34" charset="-128"/>
              </a:defRPr>
            </a:lvl5pPr>
            <a:lvl6pPr marL="25146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32928E8-7B92-4B6F-8FA7-004F73C6FF34}" type="slidenum">
              <a:rPr lang="en-US" altLang="en-US"/>
              <a:pPr algn="r" eaLnBrk="1" hangingPunct="1">
                <a:spcBef>
                  <a:spcPct val="0"/>
                </a:spcBef>
              </a:pPr>
              <a:t>3</a:t>
            </a:fld>
            <a:endParaRPr lang="en-US" altLang="en-US" dirty="0"/>
          </a:p>
        </p:txBody>
      </p:sp>
      <p:sp>
        <p:nvSpPr>
          <p:cNvPr id="36867" name="Rectangle 2"/>
          <p:cNvSpPr>
            <a:spLocks noGrp="1" noRot="1" noChangeAspect="1" noChangeArrowheads="1" noTextEdit="1"/>
          </p:cNvSpPr>
          <p:nvPr>
            <p:ph type="sldImg"/>
          </p:nvPr>
        </p:nvSpPr>
        <p:spPr>
          <a:xfrm>
            <a:off x="2895600" y="523875"/>
            <a:ext cx="3492500" cy="2619375"/>
          </a:xfrm>
          <a:ln/>
        </p:spPr>
      </p:sp>
      <p:sp>
        <p:nvSpPr>
          <p:cNvPr id="54276" name="Rectangle 3"/>
          <p:cNvSpPr>
            <a:spLocks noGrp="1" noChangeArrowheads="1"/>
          </p:cNvSpPr>
          <p:nvPr>
            <p:ph type="body" idx="1"/>
          </p:nvPr>
        </p:nvSpPr>
        <p:spPr>
          <a:xfrm>
            <a:off x="927110" y="3318353"/>
            <a:ext cx="7429483" cy="3143012"/>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3738" tIns="46870" rIns="93738" bIns="46870"/>
          <a:lstStyle/>
          <a:p>
            <a:pPr eaLnBrk="1" hangingPunct="1">
              <a:defRPr/>
            </a:pPr>
            <a:endParaRPr lang="en-US" dirty="0"/>
          </a:p>
        </p:txBody>
      </p:sp>
    </p:spTree>
    <p:extLst>
      <p:ext uri="{BB962C8B-B14F-4D97-AF65-F5344CB8AC3E}">
        <p14:creationId xmlns:p14="http://schemas.microsoft.com/office/powerpoint/2010/main" val="12271005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5259925" y="6634319"/>
            <a:ext cx="4021676" cy="349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38" tIns="46870" rIns="93738" bIns="46870" anchor="b"/>
          <a:lstStyle>
            <a:lvl1pPr defTabSz="939800" eaLnBrk="0" hangingPunct="0">
              <a:spcBef>
                <a:spcPct val="30000"/>
              </a:spcBef>
              <a:defRPr sz="1200">
                <a:solidFill>
                  <a:schemeClr val="tx1"/>
                </a:solidFill>
                <a:latin typeface="Arial" charset="0"/>
                <a:ea typeface="ＭＳ Ｐゴシック" pitchFamily="34" charset="-128"/>
              </a:defRPr>
            </a:lvl1pPr>
            <a:lvl2pPr marL="742950" indent="-285750" defTabSz="939800" eaLnBrk="0" hangingPunct="0">
              <a:spcBef>
                <a:spcPct val="30000"/>
              </a:spcBef>
              <a:defRPr sz="1200">
                <a:solidFill>
                  <a:schemeClr val="tx1"/>
                </a:solidFill>
                <a:latin typeface="Arial" charset="0"/>
                <a:ea typeface="ＭＳ Ｐゴシック" pitchFamily="34" charset="-128"/>
              </a:defRPr>
            </a:lvl2pPr>
            <a:lvl3pPr marL="1143000" indent="-228600" defTabSz="939800" eaLnBrk="0" hangingPunct="0">
              <a:spcBef>
                <a:spcPct val="30000"/>
              </a:spcBef>
              <a:defRPr sz="1200">
                <a:solidFill>
                  <a:schemeClr val="tx1"/>
                </a:solidFill>
                <a:latin typeface="Arial" charset="0"/>
                <a:ea typeface="ＭＳ Ｐゴシック" pitchFamily="34" charset="-128"/>
              </a:defRPr>
            </a:lvl3pPr>
            <a:lvl4pPr marL="1600200" indent="-228600" defTabSz="939800" eaLnBrk="0" hangingPunct="0">
              <a:spcBef>
                <a:spcPct val="30000"/>
              </a:spcBef>
              <a:defRPr sz="1200">
                <a:solidFill>
                  <a:schemeClr val="tx1"/>
                </a:solidFill>
                <a:latin typeface="Arial" charset="0"/>
                <a:ea typeface="ＭＳ Ｐゴシック" pitchFamily="34" charset="-128"/>
              </a:defRPr>
            </a:lvl4pPr>
            <a:lvl5pPr marL="2057400" indent="-228600" defTabSz="939800" eaLnBrk="0" hangingPunct="0">
              <a:spcBef>
                <a:spcPct val="30000"/>
              </a:spcBef>
              <a:defRPr sz="1200">
                <a:solidFill>
                  <a:schemeClr val="tx1"/>
                </a:solidFill>
                <a:latin typeface="Arial" charset="0"/>
                <a:ea typeface="ＭＳ Ｐゴシック" pitchFamily="34" charset="-128"/>
              </a:defRPr>
            </a:lvl5pPr>
            <a:lvl6pPr marL="25146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32928E8-7B92-4B6F-8FA7-004F73C6FF34}" type="slidenum">
              <a:rPr lang="en-US" altLang="en-US"/>
              <a:pPr algn="r" eaLnBrk="1" hangingPunct="1">
                <a:spcBef>
                  <a:spcPct val="0"/>
                </a:spcBef>
              </a:pPr>
              <a:t>4</a:t>
            </a:fld>
            <a:endParaRPr lang="en-US" altLang="en-US" dirty="0"/>
          </a:p>
        </p:txBody>
      </p:sp>
      <p:sp>
        <p:nvSpPr>
          <p:cNvPr id="36867" name="Rectangle 2"/>
          <p:cNvSpPr>
            <a:spLocks noGrp="1" noRot="1" noChangeAspect="1" noChangeArrowheads="1" noTextEdit="1"/>
          </p:cNvSpPr>
          <p:nvPr>
            <p:ph type="sldImg"/>
          </p:nvPr>
        </p:nvSpPr>
        <p:spPr>
          <a:xfrm>
            <a:off x="2895600" y="523875"/>
            <a:ext cx="3492500" cy="2619375"/>
          </a:xfrm>
          <a:ln/>
        </p:spPr>
      </p:sp>
      <p:sp>
        <p:nvSpPr>
          <p:cNvPr id="54276" name="Rectangle 3"/>
          <p:cNvSpPr>
            <a:spLocks noGrp="1" noChangeArrowheads="1"/>
          </p:cNvSpPr>
          <p:nvPr>
            <p:ph type="body" idx="1"/>
          </p:nvPr>
        </p:nvSpPr>
        <p:spPr>
          <a:xfrm>
            <a:off x="927110" y="3318353"/>
            <a:ext cx="7429483" cy="3143012"/>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3738" tIns="46870" rIns="93738" bIns="46870"/>
          <a:lstStyle/>
          <a:p>
            <a:pPr eaLnBrk="1" hangingPunct="1">
              <a:defRPr/>
            </a:pPr>
            <a:endParaRPr lang="en-US" dirty="0"/>
          </a:p>
        </p:txBody>
      </p:sp>
    </p:spTree>
    <p:extLst>
      <p:ext uri="{BB962C8B-B14F-4D97-AF65-F5344CB8AC3E}">
        <p14:creationId xmlns:p14="http://schemas.microsoft.com/office/powerpoint/2010/main" val="261869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5259925" y="6634319"/>
            <a:ext cx="4021676" cy="349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38" tIns="46870" rIns="93738" bIns="46870" anchor="b"/>
          <a:lstStyle>
            <a:lvl1pPr defTabSz="939800" eaLnBrk="0" hangingPunct="0">
              <a:spcBef>
                <a:spcPct val="30000"/>
              </a:spcBef>
              <a:defRPr sz="1200">
                <a:solidFill>
                  <a:schemeClr val="tx1"/>
                </a:solidFill>
                <a:latin typeface="Arial" charset="0"/>
                <a:ea typeface="ＭＳ Ｐゴシック" pitchFamily="34" charset="-128"/>
              </a:defRPr>
            </a:lvl1pPr>
            <a:lvl2pPr marL="742950" indent="-285750" defTabSz="939800" eaLnBrk="0" hangingPunct="0">
              <a:spcBef>
                <a:spcPct val="30000"/>
              </a:spcBef>
              <a:defRPr sz="1200">
                <a:solidFill>
                  <a:schemeClr val="tx1"/>
                </a:solidFill>
                <a:latin typeface="Arial" charset="0"/>
                <a:ea typeface="ＭＳ Ｐゴシック" pitchFamily="34" charset="-128"/>
              </a:defRPr>
            </a:lvl2pPr>
            <a:lvl3pPr marL="1143000" indent="-228600" defTabSz="939800" eaLnBrk="0" hangingPunct="0">
              <a:spcBef>
                <a:spcPct val="30000"/>
              </a:spcBef>
              <a:defRPr sz="1200">
                <a:solidFill>
                  <a:schemeClr val="tx1"/>
                </a:solidFill>
                <a:latin typeface="Arial" charset="0"/>
                <a:ea typeface="ＭＳ Ｐゴシック" pitchFamily="34" charset="-128"/>
              </a:defRPr>
            </a:lvl3pPr>
            <a:lvl4pPr marL="1600200" indent="-228600" defTabSz="939800" eaLnBrk="0" hangingPunct="0">
              <a:spcBef>
                <a:spcPct val="30000"/>
              </a:spcBef>
              <a:defRPr sz="1200">
                <a:solidFill>
                  <a:schemeClr val="tx1"/>
                </a:solidFill>
                <a:latin typeface="Arial" charset="0"/>
                <a:ea typeface="ＭＳ Ｐゴシック" pitchFamily="34" charset="-128"/>
              </a:defRPr>
            </a:lvl4pPr>
            <a:lvl5pPr marL="2057400" indent="-228600" defTabSz="939800" eaLnBrk="0" hangingPunct="0">
              <a:spcBef>
                <a:spcPct val="30000"/>
              </a:spcBef>
              <a:defRPr sz="1200">
                <a:solidFill>
                  <a:schemeClr val="tx1"/>
                </a:solidFill>
                <a:latin typeface="Arial" charset="0"/>
                <a:ea typeface="ＭＳ Ｐゴシック" pitchFamily="34" charset="-128"/>
              </a:defRPr>
            </a:lvl5pPr>
            <a:lvl6pPr marL="25146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32928E8-7B92-4B6F-8FA7-004F73C6FF34}" type="slidenum">
              <a:rPr lang="en-US" altLang="en-US"/>
              <a:pPr algn="r" eaLnBrk="1" hangingPunct="1">
                <a:spcBef>
                  <a:spcPct val="0"/>
                </a:spcBef>
              </a:pPr>
              <a:t>5</a:t>
            </a:fld>
            <a:endParaRPr lang="en-US" altLang="en-US" dirty="0"/>
          </a:p>
        </p:txBody>
      </p:sp>
      <p:sp>
        <p:nvSpPr>
          <p:cNvPr id="36867" name="Rectangle 2"/>
          <p:cNvSpPr>
            <a:spLocks noGrp="1" noRot="1" noChangeAspect="1" noChangeArrowheads="1" noTextEdit="1"/>
          </p:cNvSpPr>
          <p:nvPr>
            <p:ph type="sldImg"/>
          </p:nvPr>
        </p:nvSpPr>
        <p:spPr>
          <a:xfrm>
            <a:off x="2895600" y="523875"/>
            <a:ext cx="3492500" cy="2619375"/>
          </a:xfrm>
          <a:ln/>
        </p:spPr>
      </p:sp>
      <p:sp>
        <p:nvSpPr>
          <p:cNvPr id="54276" name="Rectangle 3"/>
          <p:cNvSpPr>
            <a:spLocks noGrp="1" noChangeArrowheads="1"/>
          </p:cNvSpPr>
          <p:nvPr>
            <p:ph type="body" idx="1"/>
          </p:nvPr>
        </p:nvSpPr>
        <p:spPr>
          <a:xfrm>
            <a:off x="927110" y="3318353"/>
            <a:ext cx="7429483" cy="3143012"/>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3738" tIns="46870" rIns="93738" bIns="46870"/>
          <a:lstStyle/>
          <a:p>
            <a:pPr eaLnBrk="1" hangingPunct="1">
              <a:defRPr/>
            </a:pPr>
            <a:endParaRPr lang="en-US" dirty="0"/>
          </a:p>
        </p:txBody>
      </p:sp>
    </p:spTree>
    <p:extLst>
      <p:ext uri="{BB962C8B-B14F-4D97-AF65-F5344CB8AC3E}">
        <p14:creationId xmlns:p14="http://schemas.microsoft.com/office/powerpoint/2010/main" val="25261456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17411" name="Notes Placeholder 2"/>
          <p:cNvSpPr>
            <a:spLocks noGrp="1"/>
          </p:cNvSpPr>
          <p:nvPr>
            <p:ph type="body" idx="1"/>
          </p:nvPr>
        </p:nvSpPr>
        <p:spPr>
          <a:noFill/>
        </p:spPr>
        <p:txBody>
          <a:bodyPr/>
          <a:lstStyle/>
          <a:p>
            <a:endParaRPr lang="en-US" altLang="en-US" dirty="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5259925" y="6634319"/>
            <a:ext cx="4021676" cy="349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38" tIns="46870" rIns="93738" bIns="46870" anchor="b"/>
          <a:lstStyle>
            <a:lvl1pPr defTabSz="939800" eaLnBrk="0" hangingPunct="0">
              <a:spcBef>
                <a:spcPct val="30000"/>
              </a:spcBef>
              <a:defRPr sz="1200">
                <a:solidFill>
                  <a:schemeClr val="tx1"/>
                </a:solidFill>
                <a:latin typeface="Arial" charset="0"/>
                <a:ea typeface="ＭＳ Ｐゴシック" pitchFamily="34" charset="-128"/>
              </a:defRPr>
            </a:lvl1pPr>
            <a:lvl2pPr marL="742950" indent="-285750" defTabSz="939800" eaLnBrk="0" hangingPunct="0">
              <a:spcBef>
                <a:spcPct val="30000"/>
              </a:spcBef>
              <a:defRPr sz="1200">
                <a:solidFill>
                  <a:schemeClr val="tx1"/>
                </a:solidFill>
                <a:latin typeface="Arial" charset="0"/>
                <a:ea typeface="ＭＳ Ｐゴシック" pitchFamily="34" charset="-128"/>
              </a:defRPr>
            </a:lvl2pPr>
            <a:lvl3pPr marL="1143000" indent="-228600" defTabSz="939800" eaLnBrk="0" hangingPunct="0">
              <a:spcBef>
                <a:spcPct val="30000"/>
              </a:spcBef>
              <a:defRPr sz="1200">
                <a:solidFill>
                  <a:schemeClr val="tx1"/>
                </a:solidFill>
                <a:latin typeface="Arial" charset="0"/>
                <a:ea typeface="ＭＳ Ｐゴシック" pitchFamily="34" charset="-128"/>
              </a:defRPr>
            </a:lvl3pPr>
            <a:lvl4pPr marL="1600200" indent="-228600" defTabSz="939800" eaLnBrk="0" hangingPunct="0">
              <a:spcBef>
                <a:spcPct val="30000"/>
              </a:spcBef>
              <a:defRPr sz="1200">
                <a:solidFill>
                  <a:schemeClr val="tx1"/>
                </a:solidFill>
                <a:latin typeface="Arial" charset="0"/>
                <a:ea typeface="ＭＳ Ｐゴシック" pitchFamily="34" charset="-128"/>
              </a:defRPr>
            </a:lvl4pPr>
            <a:lvl5pPr marL="2057400" indent="-228600" defTabSz="939800" eaLnBrk="0" hangingPunct="0">
              <a:spcBef>
                <a:spcPct val="30000"/>
              </a:spcBef>
              <a:defRPr sz="1200">
                <a:solidFill>
                  <a:schemeClr val="tx1"/>
                </a:solidFill>
                <a:latin typeface="Arial" charset="0"/>
                <a:ea typeface="ＭＳ Ｐゴシック" pitchFamily="34" charset="-128"/>
              </a:defRPr>
            </a:lvl5pPr>
            <a:lvl6pPr marL="25146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32928E8-7B92-4B6F-8FA7-004F73C6FF34}" type="slidenum">
              <a:rPr lang="en-US" altLang="en-US"/>
              <a:pPr algn="r" eaLnBrk="1" hangingPunct="1">
                <a:spcBef>
                  <a:spcPct val="0"/>
                </a:spcBef>
              </a:pPr>
              <a:t>7</a:t>
            </a:fld>
            <a:endParaRPr lang="en-US" altLang="en-US" dirty="0"/>
          </a:p>
        </p:txBody>
      </p:sp>
      <p:sp>
        <p:nvSpPr>
          <p:cNvPr id="36867" name="Rectangle 2"/>
          <p:cNvSpPr>
            <a:spLocks noGrp="1" noRot="1" noChangeAspect="1" noChangeArrowheads="1" noTextEdit="1"/>
          </p:cNvSpPr>
          <p:nvPr>
            <p:ph type="sldImg"/>
          </p:nvPr>
        </p:nvSpPr>
        <p:spPr>
          <a:xfrm>
            <a:off x="2895600" y="523875"/>
            <a:ext cx="3492500" cy="2619375"/>
          </a:xfrm>
          <a:ln/>
        </p:spPr>
      </p:sp>
      <p:sp>
        <p:nvSpPr>
          <p:cNvPr id="54276" name="Rectangle 3"/>
          <p:cNvSpPr>
            <a:spLocks noGrp="1" noChangeArrowheads="1"/>
          </p:cNvSpPr>
          <p:nvPr>
            <p:ph type="body" idx="1"/>
          </p:nvPr>
        </p:nvSpPr>
        <p:spPr>
          <a:xfrm>
            <a:off x="927110" y="3318353"/>
            <a:ext cx="7429483" cy="3143012"/>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3738" tIns="46870" rIns="93738" bIns="46870"/>
          <a:lstStyle/>
          <a:p>
            <a:pPr eaLnBrk="1" hangingPunct="1">
              <a:defRPr/>
            </a:pP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5259925" y="6634319"/>
            <a:ext cx="4021676" cy="349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38" tIns="46870" rIns="93738" bIns="46870" anchor="b"/>
          <a:lstStyle>
            <a:lvl1pPr defTabSz="939800" eaLnBrk="0" hangingPunct="0">
              <a:spcBef>
                <a:spcPct val="30000"/>
              </a:spcBef>
              <a:defRPr sz="1200">
                <a:solidFill>
                  <a:schemeClr val="tx1"/>
                </a:solidFill>
                <a:latin typeface="Arial" charset="0"/>
                <a:ea typeface="ＭＳ Ｐゴシック" pitchFamily="34" charset="-128"/>
              </a:defRPr>
            </a:lvl1pPr>
            <a:lvl2pPr marL="742950" indent="-285750" defTabSz="939800" eaLnBrk="0" hangingPunct="0">
              <a:spcBef>
                <a:spcPct val="30000"/>
              </a:spcBef>
              <a:defRPr sz="1200">
                <a:solidFill>
                  <a:schemeClr val="tx1"/>
                </a:solidFill>
                <a:latin typeface="Arial" charset="0"/>
                <a:ea typeface="ＭＳ Ｐゴシック" pitchFamily="34" charset="-128"/>
              </a:defRPr>
            </a:lvl2pPr>
            <a:lvl3pPr marL="1143000" indent="-228600" defTabSz="939800" eaLnBrk="0" hangingPunct="0">
              <a:spcBef>
                <a:spcPct val="30000"/>
              </a:spcBef>
              <a:defRPr sz="1200">
                <a:solidFill>
                  <a:schemeClr val="tx1"/>
                </a:solidFill>
                <a:latin typeface="Arial" charset="0"/>
                <a:ea typeface="ＭＳ Ｐゴシック" pitchFamily="34" charset="-128"/>
              </a:defRPr>
            </a:lvl3pPr>
            <a:lvl4pPr marL="1600200" indent="-228600" defTabSz="939800" eaLnBrk="0" hangingPunct="0">
              <a:spcBef>
                <a:spcPct val="30000"/>
              </a:spcBef>
              <a:defRPr sz="1200">
                <a:solidFill>
                  <a:schemeClr val="tx1"/>
                </a:solidFill>
                <a:latin typeface="Arial" charset="0"/>
                <a:ea typeface="ＭＳ Ｐゴシック" pitchFamily="34" charset="-128"/>
              </a:defRPr>
            </a:lvl4pPr>
            <a:lvl5pPr marL="2057400" indent="-228600" defTabSz="939800" eaLnBrk="0" hangingPunct="0">
              <a:spcBef>
                <a:spcPct val="30000"/>
              </a:spcBef>
              <a:defRPr sz="1200">
                <a:solidFill>
                  <a:schemeClr val="tx1"/>
                </a:solidFill>
                <a:latin typeface="Arial" charset="0"/>
                <a:ea typeface="ＭＳ Ｐゴシック" pitchFamily="34" charset="-128"/>
              </a:defRPr>
            </a:lvl5pPr>
            <a:lvl6pPr marL="25146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32928E8-7B92-4B6F-8FA7-004F73C6FF34}" type="slidenum">
              <a:rPr lang="en-US" altLang="en-US"/>
              <a:pPr algn="r" eaLnBrk="1" hangingPunct="1">
                <a:spcBef>
                  <a:spcPct val="0"/>
                </a:spcBef>
              </a:pPr>
              <a:t>8</a:t>
            </a:fld>
            <a:endParaRPr lang="en-US" altLang="en-US" dirty="0"/>
          </a:p>
        </p:txBody>
      </p:sp>
      <p:sp>
        <p:nvSpPr>
          <p:cNvPr id="36867" name="Rectangle 2"/>
          <p:cNvSpPr>
            <a:spLocks noGrp="1" noRot="1" noChangeAspect="1" noChangeArrowheads="1" noTextEdit="1"/>
          </p:cNvSpPr>
          <p:nvPr>
            <p:ph type="sldImg"/>
          </p:nvPr>
        </p:nvSpPr>
        <p:spPr>
          <a:xfrm>
            <a:off x="2895600" y="523875"/>
            <a:ext cx="3492500" cy="2619375"/>
          </a:xfrm>
          <a:ln/>
        </p:spPr>
      </p:sp>
      <p:sp>
        <p:nvSpPr>
          <p:cNvPr id="54276" name="Rectangle 3"/>
          <p:cNvSpPr>
            <a:spLocks noGrp="1" noChangeArrowheads="1"/>
          </p:cNvSpPr>
          <p:nvPr>
            <p:ph type="body" idx="1"/>
          </p:nvPr>
        </p:nvSpPr>
        <p:spPr>
          <a:xfrm>
            <a:off x="927110" y="3318353"/>
            <a:ext cx="7429483" cy="3143012"/>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3738" tIns="46870" rIns="93738" bIns="46870"/>
          <a:lstStyle/>
          <a:p>
            <a:pPr eaLnBrk="1" hangingPunct="1">
              <a:defRPr/>
            </a:pPr>
            <a:endParaRPr lang="en-US" dirty="0"/>
          </a:p>
        </p:txBody>
      </p:sp>
    </p:spTree>
    <p:extLst>
      <p:ext uri="{BB962C8B-B14F-4D97-AF65-F5344CB8AC3E}">
        <p14:creationId xmlns:p14="http://schemas.microsoft.com/office/powerpoint/2010/main" val="11311531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5259925" y="6634319"/>
            <a:ext cx="4021676" cy="349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38" tIns="46870" rIns="93738" bIns="46870" anchor="b"/>
          <a:lstStyle>
            <a:lvl1pPr defTabSz="939800" eaLnBrk="0" hangingPunct="0">
              <a:spcBef>
                <a:spcPct val="30000"/>
              </a:spcBef>
              <a:defRPr sz="1200">
                <a:solidFill>
                  <a:schemeClr val="tx1"/>
                </a:solidFill>
                <a:latin typeface="Arial" charset="0"/>
                <a:ea typeface="ＭＳ Ｐゴシック" pitchFamily="34" charset="-128"/>
              </a:defRPr>
            </a:lvl1pPr>
            <a:lvl2pPr marL="742950" indent="-285750" defTabSz="939800" eaLnBrk="0" hangingPunct="0">
              <a:spcBef>
                <a:spcPct val="30000"/>
              </a:spcBef>
              <a:defRPr sz="1200">
                <a:solidFill>
                  <a:schemeClr val="tx1"/>
                </a:solidFill>
                <a:latin typeface="Arial" charset="0"/>
                <a:ea typeface="ＭＳ Ｐゴシック" pitchFamily="34" charset="-128"/>
              </a:defRPr>
            </a:lvl2pPr>
            <a:lvl3pPr marL="1143000" indent="-228600" defTabSz="939800" eaLnBrk="0" hangingPunct="0">
              <a:spcBef>
                <a:spcPct val="30000"/>
              </a:spcBef>
              <a:defRPr sz="1200">
                <a:solidFill>
                  <a:schemeClr val="tx1"/>
                </a:solidFill>
                <a:latin typeface="Arial" charset="0"/>
                <a:ea typeface="ＭＳ Ｐゴシック" pitchFamily="34" charset="-128"/>
              </a:defRPr>
            </a:lvl3pPr>
            <a:lvl4pPr marL="1600200" indent="-228600" defTabSz="939800" eaLnBrk="0" hangingPunct="0">
              <a:spcBef>
                <a:spcPct val="30000"/>
              </a:spcBef>
              <a:defRPr sz="1200">
                <a:solidFill>
                  <a:schemeClr val="tx1"/>
                </a:solidFill>
                <a:latin typeface="Arial" charset="0"/>
                <a:ea typeface="ＭＳ Ｐゴシック" pitchFamily="34" charset="-128"/>
              </a:defRPr>
            </a:lvl4pPr>
            <a:lvl5pPr marL="2057400" indent="-228600" defTabSz="939800" eaLnBrk="0" hangingPunct="0">
              <a:spcBef>
                <a:spcPct val="30000"/>
              </a:spcBef>
              <a:defRPr sz="1200">
                <a:solidFill>
                  <a:schemeClr val="tx1"/>
                </a:solidFill>
                <a:latin typeface="Arial" charset="0"/>
                <a:ea typeface="ＭＳ Ｐゴシック" pitchFamily="34" charset="-128"/>
              </a:defRPr>
            </a:lvl5pPr>
            <a:lvl6pPr marL="25146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9398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32928E8-7B92-4B6F-8FA7-004F73C6FF34}" type="slidenum">
              <a:rPr lang="en-US" altLang="en-US"/>
              <a:pPr algn="r" eaLnBrk="1" hangingPunct="1">
                <a:spcBef>
                  <a:spcPct val="0"/>
                </a:spcBef>
              </a:pPr>
              <a:t>9</a:t>
            </a:fld>
            <a:endParaRPr lang="en-US" altLang="en-US" dirty="0"/>
          </a:p>
        </p:txBody>
      </p:sp>
      <p:sp>
        <p:nvSpPr>
          <p:cNvPr id="36867" name="Rectangle 2"/>
          <p:cNvSpPr>
            <a:spLocks noGrp="1" noRot="1" noChangeAspect="1" noChangeArrowheads="1" noTextEdit="1"/>
          </p:cNvSpPr>
          <p:nvPr>
            <p:ph type="sldImg"/>
          </p:nvPr>
        </p:nvSpPr>
        <p:spPr>
          <a:xfrm>
            <a:off x="2895600" y="523875"/>
            <a:ext cx="3492500" cy="2619375"/>
          </a:xfrm>
          <a:ln/>
        </p:spPr>
      </p:sp>
      <p:sp>
        <p:nvSpPr>
          <p:cNvPr id="54276" name="Rectangle 3"/>
          <p:cNvSpPr>
            <a:spLocks noGrp="1" noChangeArrowheads="1"/>
          </p:cNvSpPr>
          <p:nvPr>
            <p:ph type="body" idx="1"/>
          </p:nvPr>
        </p:nvSpPr>
        <p:spPr>
          <a:xfrm>
            <a:off x="927110" y="3318353"/>
            <a:ext cx="7429483" cy="3143012"/>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3738" tIns="46870" rIns="93738" bIns="46870"/>
          <a:lstStyle/>
          <a:p>
            <a:pPr eaLnBrk="1" hangingPunct="1">
              <a:defRPr/>
            </a:pPr>
            <a:endParaRPr lang="en-US" dirty="0"/>
          </a:p>
        </p:txBody>
      </p:sp>
    </p:spTree>
    <p:extLst>
      <p:ext uri="{BB962C8B-B14F-4D97-AF65-F5344CB8AC3E}">
        <p14:creationId xmlns:p14="http://schemas.microsoft.com/office/powerpoint/2010/main" val="2847924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72D94777-AC61-49AE-8231-DE245E294C36}" type="slidenum">
              <a:rPr lang="en-US" altLang="en-US"/>
              <a:pPr>
                <a:defRPr/>
              </a:pPr>
              <a:t>‹#›</a:t>
            </a:fld>
            <a:endParaRPr lang="en-US" altLang="en-US" dirty="0"/>
          </a:p>
        </p:txBody>
      </p:sp>
    </p:spTree>
    <p:extLst>
      <p:ext uri="{BB962C8B-B14F-4D97-AF65-F5344CB8AC3E}">
        <p14:creationId xmlns:p14="http://schemas.microsoft.com/office/powerpoint/2010/main" val="3381017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08CA6994-D42F-4AE2-9233-45CFAF2164AE}" type="slidenum">
              <a:rPr lang="en-US" altLang="en-US"/>
              <a:pPr>
                <a:defRPr/>
              </a:pPr>
              <a:t>‹#›</a:t>
            </a:fld>
            <a:endParaRPr lang="en-US" altLang="en-US" dirty="0"/>
          </a:p>
        </p:txBody>
      </p:sp>
    </p:spTree>
    <p:extLst>
      <p:ext uri="{BB962C8B-B14F-4D97-AF65-F5344CB8AC3E}">
        <p14:creationId xmlns:p14="http://schemas.microsoft.com/office/powerpoint/2010/main" val="1714722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5287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838200"/>
            <a:ext cx="6019800" cy="5287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D4948E4F-B52F-42E3-A47A-8980A9445570}" type="slidenum">
              <a:rPr lang="en-US" altLang="en-US"/>
              <a:pPr>
                <a:defRPr/>
              </a:pPr>
              <a:t>‹#›</a:t>
            </a:fld>
            <a:endParaRPr lang="en-US" altLang="en-US" dirty="0"/>
          </a:p>
        </p:txBody>
      </p:sp>
    </p:spTree>
    <p:extLst>
      <p:ext uri="{BB962C8B-B14F-4D97-AF65-F5344CB8AC3E}">
        <p14:creationId xmlns:p14="http://schemas.microsoft.com/office/powerpoint/2010/main" val="3034671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lstStyle/>
          <a:p>
            <a:r>
              <a:rPr lang="en-US"/>
              <a:t>Click to edit Master title style</a:t>
            </a:r>
          </a:p>
        </p:txBody>
      </p:sp>
      <p:sp>
        <p:nvSpPr>
          <p:cNvPr id="3" name="Text Placeholder 2"/>
          <p:cNvSpPr>
            <a:spLocks noGrp="1"/>
          </p:cNvSpPr>
          <p:nvPr>
            <p:ph type="body" sz="half" idx="1"/>
          </p:nvPr>
        </p:nvSpPr>
        <p:spPr>
          <a:xfrm>
            <a:off x="457200" y="2057400"/>
            <a:ext cx="4038600" cy="4068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038600" cy="4068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23BF0E74-0AC2-4D0F-86A2-1BB10472C61C}" type="slidenum">
              <a:rPr lang="en-US" altLang="en-US"/>
              <a:pPr>
                <a:defRPr/>
              </a:pPr>
              <a:t>‹#›</a:t>
            </a:fld>
            <a:endParaRPr lang="en-US" altLang="en-US" dirty="0"/>
          </a:p>
        </p:txBody>
      </p:sp>
    </p:spTree>
    <p:extLst>
      <p:ext uri="{BB962C8B-B14F-4D97-AF65-F5344CB8AC3E}">
        <p14:creationId xmlns:p14="http://schemas.microsoft.com/office/powerpoint/2010/main" val="33914149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lstStyle/>
          <a:p>
            <a:r>
              <a:rPr lang="en-US"/>
              <a:t>Click to edit Master title style</a:t>
            </a:r>
          </a:p>
        </p:txBody>
      </p:sp>
      <p:sp>
        <p:nvSpPr>
          <p:cNvPr id="3" name="Table Placeholder 2"/>
          <p:cNvSpPr>
            <a:spLocks noGrp="1"/>
          </p:cNvSpPr>
          <p:nvPr>
            <p:ph type="tbl" idx="1"/>
          </p:nvPr>
        </p:nvSpPr>
        <p:spPr>
          <a:xfrm>
            <a:off x="457200" y="2057400"/>
            <a:ext cx="8229600" cy="4068763"/>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E366AFF3-1D42-4F8C-86E8-8D388310827D}" type="slidenum">
              <a:rPr lang="en-US" altLang="en-US"/>
              <a:pPr>
                <a:defRPr/>
              </a:pPr>
              <a:t>‹#›</a:t>
            </a:fld>
            <a:endParaRPr lang="en-US" altLang="en-US" dirty="0"/>
          </a:p>
        </p:txBody>
      </p:sp>
    </p:spTree>
    <p:extLst>
      <p:ext uri="{BB962C8B-B14F-4D97-AF65-F5344CB8AC3E}">
        <p14:creationId xmlns:p14="http://schemas.microsoft.com/office/powerpoint/2010/main" val="2069892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E3267504-C195-4FFD-9554-01442707D938}" type="slidenum">
              <a:rPr lang="en-US" altLang="en-US"/>
              <a:pPr>
                <a:defRPr/>
              </a:pPr>
              <a:t>‹#›</a:t>
            </a:fld>
            <a:endParaRPr lang="en-US" altLang="en-US" dirty="0"/>
          </a:p>
        </p:txBody>
      </p:sp>
    </p:spTree>
    <p:extLst>
      <p:ext uri="{BB962C8B-B14F-4D97-AF65-F5344CB8AC3E}">
        <p14:creationId xmlns:p14="http://schemas.microsoft.com/office/powerpoint/2010/main" val="3351489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0E25D33C-051D-4C26-BBCC-799C67E94E02}" type="slidenum">
              <a:rPr lang="en-US" altLang="en-US"/>
              <a:pPr>
                <a:defRPr/>
              </a:pPr>
              <a:t>‹#›</a:t>
            </a:fld>
            <a:endParaRPr lang="en-US" altLang="en-US" dirty="0"/>
          </a:p>
        </p:txBody>
      </p:sp>
    </p:spTree>
    <p:extLst>
      <p:ext uri="{BB962C8B-B14F-4D97-AF65-F5344CB8AC3E}">
        <p14:creationId xmlns:p14="http://schemas.microsoft.com/office/powerpoint/2010/main" val="949228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148AEA31-243D-4E52-8E51-3CDA368670C3}" type="slidenum">
              <a:rPr lang="en-US" altLang="en-US"/>
              <a:pPr>
                <a:defRPr/>
              </a:pPr>
              <a:t>‹#›</a:t>
            </a:fld>
            <a:endParaRPr lang="en-US" altLang="en-US" dirty="0"/>
          </a:p>
        </p:txBody>
      </p:sp>
    </p:spTree>
    <p:extLst>
      <p:ext uri="{BB962C8B-B14F-4D97-AF65-F5344CB8AC3E}">
        <p14:creationId xmlns:p14="http://schemas.microsoft.com/office/powerpoint/2010/main" val="3199803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8"/>
          <p:cNvSpPr>
            <a:spLocks noGrp="1" noChangeArrowheads="1"/>
          </p:cNvSpPr>
          <p:nvPr>
            <p:ph type="sldNum" sz="quarter" idx="12"/>
          </p:nvPr>
        </p:nvSpPr>
        <p:spPr>
          <a:ln/>
        </p:spPr>
        <p:txBody>
          <a:bodyPr/>
          <a:lstStyle>
            <a:lvl1pPr>
              <a:defRPr/>
            </a:lvl1pPr>
          </a:lstStyle>
          <a:p>
            <a:pPr>
              <a:defRPr/>
            </a:pPr>
            <a:fld id="{8F35EC4F-96F6-4CB2-BF15-F793A2103150}" type="slidenum">
              <a:rPr lang="en-US" altLang="en-US"/>
              <a:pPr>
                <a:defRPr/>
              </a:pPr>
              <a:t>‹#›</a:t>
            </a:fld>
            <a:endParaRPr lang="en-US" altLang="en-US" dirty="0"/>
          </a:p>
        </p:txBody>
      </p:sp>
    </p:spTree>
    <p:extLst>
      <p:ext uri="{BB962C8B-B14F-4D97-AF65-F5344CB8AC3E}">
        <p14:creationId xmlns:p14="http://schemas.microsoft.com/office/powerpoint/2010/main" val="4040791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8"/>
          <p:cNvSpPr>
            <a:spLocks noGrp="1" noChangeArrowheads="1"/>
          </p:cNvSpPr>
          <p:nvPr>
            <p:ph type="sldNum" sz="quarter" idx="12"/>
          </p:nvPr>
        </p:nvSpPr>
        <p:spPr>
          <a:ln/>
        </p:spPr>
        <p:txBody>
          <a:bodyPr/>
          <a:lstStyle>
            <a:lvl1pPr>
              <a:defRPr/>
            </a:lvl1pPr>
          </a:lstStyle>
          <a:p>
            <a:pPr>
              <a:defRPr/>
            </a:pPr>
            <a:fld id="{C148EC7B-95F5-477A-B7BD-A65E4AD53F99}" type="slidenum">
              <a:rPr lang="en-US" altLang="en-US"/>
              <a:pPr>
                <a:defRPr/>
              </a:pPr>
              <a:t>‹#›</a:t>
            </a:fld>
            <a:endParaRPr lang="en-US" altLang="en-US" dirty="0"/>
          </a:p>
        </p:txBody>
      </p:sp>
    </p:spTree>
    <p:extLst>
      <p:ext uri="{BB962C8B-B14F-4D97-AF65-F5344CB8AC3E}">
        <p14:creationId xmlns:p14="http://schemas.microsoft.com/office/powerpoint/2010/main" val="2774927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8"/>
          <p:cNvSpPr>
            <a:spLocks noGrp="1" noChangeArrowheads="1"/>
          </p:cNvSpPr>
          <p:nvPr>
            <p:ph type="sldNum" sz="quarter" idx="12"/>
          </p:nvPr>
        </p:nvSpPr>
        <p:spPr>
          <a:ln/>
        </p:spPr>
        <p:txBody>
          <a:bodyPr/>
          <a:lstStyle>
            <a:lvl1pPr>
              <a:defRPr/>
            </a:lvl1pPr>
          </a:lstStyle>
          <a:p>
            <a:pPr>
              <a:defRPr/>
            </a:pPr>
            <a:fld id="{9577681A-6630-40BE-8194-B66902EC0358}" type="slidenum">
              <a:rPr lang="en-US" altLang="en-US"/>
              <a:pPr>
                <a:defRPr/>
              </a:pPr>
              <a:t>‹#›</a:t>
            </a:fld>
            <a:endParaRPr lang="en-US" altLang="en-US" dirty="0"/>
          </a:p>
        </p:txBody>
      </p:sp>
    </p:spTree>
    <p:extLst>
      <p:ext uri="{BB962C8B-B14F-4D97-AF65-F5344CB8AC3E}">
        <p14:creationId xmlns:p14="http://schemas.microsoft.com/office/powerpoint/2010/main" val="1166917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8764935B-9BDF-4404-99C0-23AA99D79701}" type="slidenum">
              <a:rPr lang="en-US" altLang="en-US"/>
              <a:pPr>
                <a:defRPr/>
              </a:pPr>
              <a:t>‹#›</a:t>
            </a:fld>
            <a:endParaRPr lang="en-US" altLang="en-US" dirty="0"/>
          </a:p>
        </p:txBody>
      </p:sp>
    </p:spTree>
    <p:extLst>
      <p:ext uri="{BB962C8B-B14F-4D97-AF65-F5344CB8AC3E}">
        <p14:creationId xmlns:p14="http://schemas.microsoft.com/office/powerpoint/2010/main" val="2936426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19FF4CDE-EB09-4107-93AB-2C9008DEE4EC}" type="slidenum">
              <a:rPr lang="en-US" altLang="en-US"/>
              <a:pPr>
                <a:defRPr/>
              </a:pPr>
              <a:t>‹#›</a:t>
            </a:fld>
            <a:endParaRPr lang="en-US" altLang="en-US" dirty="0"/>
          </a:p>
        </p:txBody>
      </p:sp>
    </p:spTree>
    <p:extLst>
      <p:ext uri="{BB962C8B-B14F-4D97-AF65-F5344CB8AC3E}">
        <p14:creationId xmlns:p14="http://schemas.microsoft.com/office/powerpoint/2010/main" val="48769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background_officialState_v4"/>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838200"/>
            <a:ext cx="8229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57200" y="2057400"/>
            <a:ext cx="8229600" cy="406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6172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charset="0"/>
                <a:ea typeface="+mn-ea"/>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2209800" y="6245225"/>
            <a:ext cx="3886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ea typeface="+mn-ea"/>
                <a:cs typeface="+mn-cs"/>
              </a:defRPr>
            </a:lvl1pPr>
          </a:lstStyle>
          <a:p>
            <a:pPr>
              <a:defRPr/>
            </a:pPr>
            <a:endParaRPr lang="en-US" dirty="0"/>
          </a:p>
        </p:txBody>
      </p:sp>
      <p:sp>
        <p:nvSpPr>
          <p:cNvPr id="1032" name="Rectangle 8"/>
          <p:cNvSpPr>
            <a:spLocks noGrp="1" noChangeArrowheads="1"/>
          </p:cNvSpPr>
          <p:nvPr>
            <p:ph type="sldNum" sz="quarter" idx="4"/>
          </p:nvPr>
        </p:nvSpPr>
        <p:spPr bwMode="auto">
          <a:xfrm>
            <a:off x="457200" y="6245225"/>
            <a:ext cx="1676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fld id="{29B8F89E-D287-4C0F-85B8-E634DCD52260}"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hf hdr="0" ftr="0" dt="0"/>
  <p:txStyles>
    <p:titleStyle>
      <a:lvl1pPr algn="ctr" rtl="0" eaLnBrk="0" fontAlgn="base" hangingPunct="0">
        <a:spcBef>
          <a:spcPct val="0"/>
        </a:spcBef>
        <a:spcAft>
          <a:spcPct val="0"/>
        </a:spcAft>
        <a:defRPr sz="4400" b="1">
          <a:solidFill>
            <a:schemeClr val="accent2"/>
          </a:solidFill>
          <a:latin typeface="+mj-lt"/>
          <a:ea typeface="ＭＳ Ｐゴシック" charset="0"/>
          <a:cs typeface="ＭＳ Ｐゴシック" charset="0"/>
        </a:defRPr>
      </a:lvl1pPr>
      <a:lvl2pPr algn="ctr" rtl="0" eaLnBrk="0" fontAlgn="base" hangingPunct="0">
        <a:spcBef>
          <a:spcPct val="0"/>
        </a:spcBef>
        <a:spcAft>
          <a:spcPct val="0"/>
        </a:spcAft>
        <a:defRPr sz="4400" b="1">
          <a:solidFill>
            <a:schemeClr val="accent2"/>
          </a:solidFill>
          <a:latin typeface="Arial" charset="0"/>
          <a:ea typeface="ＭＳ Ｐゴシック" charset="0"/>
          <a:cs typeface="ＭＳ Ｐゴシック" charset="0"/>
        </a:defRPr>
      </a:lvl2pPr>
      <a:lvl3pPr algn="ctr" rtl="0" eaLnBrk="0" fontAlgn="base" hangingPunct="0">
        <a:spcBef>
          <a:spcPct val="0"/>
        </a:spcBef>
        <a:spcAft>
          <a:spcPct val="0"/>
        </a:spcAft>
        <a:defRPr sz="4400" b="1">
          <a:solidFill>
            <a:schemeClr val="accent2"/>
          </a:solidFill>
          <a:latin typeface="Arial" charset="0"/>
          <a:ea typeface="ＭＳ Ｐゴシック" charset="0"/>
          <a:cs typeface="ＭＳ Ｐゴシック" charset="0"/>
        </a:defRPr>
      </a:lvl3pPr>
      <a:lvl4pPr algn="ctr" rtl="0" eaLnBrk="0" fontAlgn="base" hangingPunct="0">
        <a:spcBef>
          <a:spcPct val="0"/>
        </a:spcBef>
        <a:spcAft>
          <a:spcPct val="0"/>
        </a:spcAft>
        <a:defRPr sz="4400" b="1">
          <a:solidFill>
            <a:schemeClr val="accent2"/>
          </a:solidFill>
          <a:latin typeface="Arial" charset="0"/>
          <a:ea typeface="ＭＳ Ｐゴシック" charset="0"/>
          <a:cs typeface="ＭＳ Ｐゴシック" charset="0"/>
        </a:defRPr>
      </a:lvl4pPr>
      <a:lvl5pPr algn="ctr" rtl="0" eaLnBrk="0" fontAlgn="base" hangingPunct="0">
        <a:spcBef>
          <a:spcPct val="0"/>
        </a:spcBef>
        <a:spcAft>
          <a:spcPct val="0"/>
        </a:spcAft>
        <a:defRPr sz="4400" b="1">
          <a:solidFill>
            <a:schemeClr val="accent2"/>
          </a:solidFill>
          <a:latin typeface="Arial" charset="0"/>
          <a:ea typeface="ＭＳ Ｐゴシック" charset="0"/>
          <a:cs typeface="ＭＳ Ｐゴシック" charset="0"/>
        </a:defRPr>
      </a:lvl5pPr>
      <a:lvl6pPr marL="457200" algn="ctr" rtl="0" fontAlgn="base">
        <a:spcBef>
          <a:spcPct val="0"/>
        </a:spcBef>
        <a:spcAft>
          <a:spcPct val="0"/>
        </a:spcAft>
        <a:defRPr sz="4400" b="1">
          <a:solidFill>
            <a:schemeClr val="accent2"/>
          </a:solidFill>
          <a:latin typeface="Arial" charset="0"/>
        </a:defRPr>
      </a:lvl6pPr>
      <a:lvl7pPr marL="914400" algn="ctr" rtl="0" fontAlgn="base">
        <a:spcBef>
          <a:spcPct val="0"/>
        </a:spcBef>
        <a:spcAft>
          <a:spcPct val="0"/>
        </a:spcAft>
        <a:defRPr sz="4400" b="1">
          <a:solidFill>
            <a:schemeClr val="accent2"/>
          </a:solidFill>
          <a:latin typeface="Arial" charset="0"/>
        </a:defRPr>
      </a:lvl7pPr>
      <a:lvl8pPr marL="1371600" algn="ctr" rtl="0" fontAlgn="base">
        <a:spcBef>
          <a:spcPct val="0"/>
        </a:spcBef>
        <a:spcAft>
          <a:spcPct val="0"/>
        </a:spcAft>
        <a:defRPr sz="4400" b="1">
          <a:solidFill>
            <a:schemeClr val="accent2"/>
          </a:solidFill>
          <a:latin typeface="Arial" charset="0"/>
        </a:defRPr>
      </a:lvl8pPr>
      <a:lvl9pPr marL="1828800" algn="ctr" rtl="0" fontAlgn="base">
        <a:spcBef>
          <a:spcPct val="0"/>
        </a:spcBef>
        <a:spcAft>
          <a:spcPct val="0"/>
        </a:spcAft>
        <a:defRPr sz="4400" b="1">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mailto:vt4@cpuc.ca.gov"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9.jpg"/><Relationship Id="rId5" Type="http://schemas.openxmlformats.org/officeDocument/2006/relationships/image" Target="../media/image8.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4"/>
          <p:cNvSpPr>
            <a:spLocks noChangeArrowheads="1"/>
          </p:cNvSpPr>
          <p:nvPr/>
        </p:nvSpPr>
        <p:spPr bwMode="auto">
          <a:xfrm>
            <a:off x="0" y="1219200"/>
            <a:ext cx="9144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nchor="ctr"/>
          <a:lstStyle/>
          <a:p>
            <a:pPr algn="ctr">
              <a:defRPr/>
            </a:pPr>
            <a:r>
              <a:rPr lang="en-US" sz="2800" b="1" dirty="0">
                <a:solidFill>
                  <a:schemeClr val="tx2"/>
                </a:solidFill>
                <a:ea typeface="ＭＳ Ｐゴシック" charset="0"/>
              </a:rPr>
              <a:t>Water Utilities Update</a:t>
            </a:r>
          </a:p>
          <a:p>
            <a:pPr algn="ctr">
              <a:defRPr/>
            </a:pPr>
            <a:r>
              <a:rPr lang="en-US" sz="2800" dirty="0">
                <a:solidFill>
                  <a:schemeClr val="tx2"/>
                </a:solidFill>
                <a:ea typeface="ＭＳ Ｐゴシック" charset="0"/>
              </a:rPr>
              <a:t>Low-Income Oversight Board</a:t>
            </a:r>
          </a:p>
        </p:txBody>
      </p:sp>
      <p:sp>
        <p:nvSpPr>
          <p:cNvPr id="15364" name="Rectangle 8"/>
          <p:cNvSpPr>
            <a:spLocks noChangeArrowheads="1"/>
          </p:cNvSpPr>
          <p:nvPr/>
        </p:nvSpPr>
        <p:spPr bwMode="auto">
          <a:xfrm>
            <a:off x="0" y="5638800"/>
            <a:ext cx="9144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marL="342900" indent="-342900"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lnSpc>
                <a:spcPct val="80000"/>
              </a:lnSpc>
              <a:spcBef>
                <a:spcPct val="20000"/>
              </a:spcBef>
              <a:defRPr/>
            </a:pPr>
            <a:endParaRPr lang="en-US" altLang="en-US" sz="2000" b="1" dirty="0">
              <a:solidFill>
                <a:schemeClr val="tx2"/>
              </a:solidFill>
            </a:endParaRPr>
          </a:p>
          <a:p>
            <a:pPr algn="ctr" eaLnBrk="1" hangingPunct="1">
              <a:lnSpc>
                <a:spcPct val="80000"/>
              </a:lnSpc>
              <a:spcBef>
                <a:spcPct val="20000"/>
              </a:spcBef>
              <a:defRPr/>
            </a:pPr>
            <a:r>
              <a:rPr lang="en-US" altLang="en-US" sz="2000" b="1" dirty="0">
                <a:solidFill>
                  <a:schemeClr val="tx2"/>
                </a:solidFill>
              </a:rPr>
              <a:t>Water Division</a:t>
            </a:r>
          </a:p>
          <a:p>
            <a:pPr algn="ctr" eaLnBrk="1" hangingPunct="1">
              <a:lnSpc>
                <a:spcPct val="80000"/>
              </a:lnSpc>
              <a:spcBef>
                <a:spcPct val="20000"/>
              </a:spcBef>
              <a:spcAft>
                <a:spcPct val="25000"/>
              </a:spcAft>
              <a:defRPr/>
            </a:pPr>
            <a:r>
              <a:rPr lang="en-US" altLang="en-US" sz="1400" b="1" dirty="0"/>
              <a:t>March 6, 2019</a:t>
            </a:r>
          </a:p>
          <a:p>
            <a:pPr algn="ctr" eaLnBrk="1" hangingPunct="1">
              <a:lnSpc>
                <a:spcPct val="80000"/>
              </a:lnSpc>
              <a:spcBef>
                <a:spcPct val="20000"/>
              </a:spcBef>
              <a:spcAft>
                <a:spcPct val="25000"/>
              </a:spcAft>
              <a:defRPr/>
            </a:pPr>
            <a:endParaRPr lang="en-US" altLang="en-US" sz="1400" b="1" dirty="0"/>
          </a:p>
          <a:p>
            <a:pPr algn="ctr" eaLnBrk="1" hangingPunct="1">
              <a:lnSpc>
                <a:spcPct val="80000"/>
              </a:lnSpc>
              <a:spcBef>
                <a:spcPct val="20000"/>
              </a:spcBef>
              <a:spcAft>
                <a:spcPct val="25000"/>
              </a:spcAft>
              <a:defRPr/>
            </a:pPr>
            <a:endParaRPr lang="en-US" altLang="en-US" sz="1400" b="1" dirty="0"/>
          </a:p>
        </p:txBody>
      </p:sp>
      <p:pic>
        <p:nvPicPr>
          <p:cNvPr id="3078" name="Picture 11" descr="cpuc-building-2"/>
          <p:cNvPicPr>
            <a:picLocks noChangeAspect="1" noChangeArrowheads="1"/>
          </p:cNvPicPr>
          <p:nvPr/>
        </p:nvPicPr>
        <p:blipFill>
          <a:blip r:embed="rId3" cstate="print">
            <a:lum bright="54000" contrast="-70000"/>
            <a:extLst>
              <a:ext uri="{28A0092B-C50C-407E-A947-70E740481C1C}">
                <a14:useLocalDpi xmlns:a14="http://schemas.microsoft.com/office/drawing/2010/main" val="0"/>
              </a:ext>
            </a:extLst>
          </a:blip>
          <a:srcRect/>
          <a:stretch>
            <a:fillRect/>
          </a:stretch>
        </p:blipFill>
        <p:spPr bwMode="auto">
          <a:xfrm>
            <a:off x="3232944" y="2514600"/>
            <a:ext cx="2678113" cy="21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Group 2">
            <a:extLst>
              <a:ext uri="{FF2B5EF4-FFF2-40B4-BE49-F238E27FC236}">
                <a16:creationId xmlns:a16="http://schemas.microsoft.com/office/drawing/2014/main" id="{3F9F4FC9-62EA-4E0E-B14E-A3C1192D232E}"/>
              </a:ext>
            </a:extLst>
          </p:cNvPr>
          <p:cNvGrpSpPr/>
          <p:nvPr/>
        </p:nvGrpSpPr>
        <p:grpSpPr>
          <a:xfrm>
            <a:off x="1284287" y="5033224"/>
            <a:ext cx="6575426" cy="529376"/>
            <a:chOff x="1284287" y="5033224"/>
            <a:chExt cx="6575426" cy="529376"/>
          </a:xfrm>
        </p:grpSpPr>
        <p:sp>
          <p:nvSpPr>
            <p:cNvPr id="2" name="TextBox 1">
              <a:extLst>
                <a:ext uri="{FF2B5EF4-FFF2-40B4-BE49-F238E27FC236}">
                  <a16:creationId xmlns:a16="http://schemas.microsoft.com/office/drawing/2014/main" id="{55623C72-F292-4574-854E-72B16E809FE1}"/>
                </a:ext>
              </a:extLst>
            </p:cNvPr>
            <p:cNvSpPr txBox="1"/>
            <p:nvPr/>
          </p:nvSpPr>
          <p:spPr>
            <a:xfrm>
              <a:off x="1284287" y="5033224"/>
              <a:ext cx="2678113" cy="529376"/>
            </a:xfrm>
            <a:prstGeom prst="rect">
              <a:avLst/>
            </a:prstGeom>
            <a:noFill/>
          </p:spPr>
          <p:txBody>
            <a:bodyPr wrap="square" rtlCol="0">
              <a:spAutoFit/>
            </a:bodyPr>
            <a:lstStyle/>
            <a:p>
              <a:pPr algn="ctr" eaLnBrk="1" hangingPunct="1">
                <a:lnSpc>
                  <a:spcPct val="80000"/>
                </a:lnSpc>
                <a:spcBef>
                  <a:spcPct val="20000"/>
                </a:spcBef>
                <a:defRPr/>
              </a:pPr>
              <a:r>
                <a:rPr lang="en-US" altLang="en-US" dirty="0">
                  <a:solidFill>
                    <a:schemeClr val="tx2"/>
                  </a:solidFill>
                </a:rPr>
                <a:t>Rami Kahlon</a:t>
              </a:r>
            </a:p>
            <a:p>
              <a:pPr algn="ctr" eaLnBrk="1" hangingPunct="1">
                <a:lnSpc>
                  <a:spcPct val="80000"/>
                </a:lnSpc>
                <a:spcBef>
                  <a:spcPct val="20000"/>
                </a:spcBef>
                <a:defRPr/>
              </a:pPr>
              <a:r>
                <a:rPr lang="en-US" altLang="en-US" sz="1400" dirty="0"/>
                <a:t>Director</a:t>
              </a:r>
              <a:endParaRPr lang="en-US" dirty="0"/>
            </a:p>
          </p:txBody>
        </p:sp>
        <p:sp>
          <p:nvSpPr>
            <p:cNvPr id="6" name="TextBox 5">
              <a:extLst>
                <a:ext uri="{FF2B5EF4-FFF2-40B4-BE49-F238E27FC236}">
                  <a16:creationId xmlns:a16="http://schemas.microsoft.com/office/drawing/2014/main" id="{8B03B6A4-9CDD-402C-AB7F-B08DAB8EA651}"/>
                </a:ext>
              </a:extLst>
            </p:cNvPr>
            <p:cNvSpPr txBox="1"/>
            <p:nvPr/>
          </p:nvSpPr>
          <p:spPr>
            <a:xfrm>
              <a:off x="5181600" y="5033224"/>
              <a:ext cx="2678113" cy="529376"/>
            </a:xfrm>
            <a:prstGeom prst="rect">
              <a:avLst/>
            </a:prstGeom>
            <a:noFill/>
          </p:spPr>
          <p:txBody>
            <a:bodyPr wrap="square" rtlCol="0">
              <a:spAutoFit/>
            </a:bodyPr>
            <a:lstStyle/>
            <a:p>
              <a:pPr algn="ctr" eaLnBrk="1" hangingPunct="1">
                <a:lnSpc>
                  <a:spcPct val="80000"/>
                </a:lnSpc>
                <a:spcBef>
                  <a:spcPct val="20000"/>
                </a:spcBef>
                <a:defRPr/>
              </a:pPr>
              <a:r>
                <a:rPr lang="en-US" altLang="en-US" dirty="0">
                  <a:solidFill>
                    <a:schemeClr val="tx2"/>
                  </a:solidFill>
                </a:rPr>
                <a:t>Kevin Truong</a:t>
              </a:r>
            </a:p>
            <a:p>
              <a:pPr algn="ctr" eaLnBrk="1" hangingPunct="1">
                <a:lnSpc>
                  <a:spcPct val="80000"/>
                </a:lnSpc>
                <a:spcBef>
                  <a:spcPct val="20000"/>
                </a:spcBef>
                <a:defRPr/>
              </a:pPr>
              <a:r>
                <a:rPr lang="en-US" altLang="en-US" sz="1400" dirty="0"/>
                <a:t>Utilities Engineer</a:t>
              </a:r>
              <a:endParaRPr lang="en-US" dirty="0"/>
            </a:p>
          </p:txBody>
        </p:sp>
      </p:grpSp>
    </p:spTree>
    <p:extLst>
      <p:ext uri="{BB962C8B-B14F-4D97-AF65-F5344CB8AC3E}">
        <p14:creationId xmlns:p14="http://schemas.microsoft.com/office/powerpoint/2010/main" val="1626385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457200" y="1066800"/>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US" altLang="en-US" sz="2600" b="1" dirty="0">
                <a:solidFill>
                  <a:schemeClr val="tx2"/>
                </a:solidFill>
              </a:rPr>
              <a:t>2017 Low-Income Totals</a:t>
            </a:r>
          </a:p>
          <a:p>
            <a:pPr algn="ctr" eaLnBrk="1" hangingPunct="1">
              <a:spcBef>
                <a:spcPct val="0"/>
              </a:spcBef>
              <a:buFontTx/>
              <a:buNone/>
            </a:pPr>
            <a:r>
              <a:rPr lang="en-US" altLang="en-US" sz="2400" dirty="0">
                <a:solidFill>
                  <a:schemeClr val="tx2"/>
                </a:solidFill>
              </a:rPr>
              <a:t>Class A IOUs</a:t>
            </a:r>
          </a:p>
        </p:txBody>
      </p:sp>
      <p:sp>
        <p:nvSpPr>
          <p:cNvPr id="6" name="Rectangle 5"/>
          <p:cNvSpPr>
            <a:spLocks noChangeArrowheads="1"/>
          </p:cNvSpPr>
          <p:nvPr/>
        </p:nvSpPr>
        <p:spPr bwMode="auto">
          <a:xfrm>
            <a:off x="533400" y="2286000"/>
            <a:ext cx="8077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ea typeface="ＭＳ Ｐゴシック" pitchFamily="34" charset="-128"/>
              </a:defRPr>
            </a:lvl1pPr>
            <a:lvl2pPr marL="895350" indent="-495300" eaLnBrk="0" hangingPunct="0">
              <a:spcBef>
                <a:spcPct val="20000"/>
              </a:spcBef>
              <a:buChar char="–"/>
              <a:defRPr sz="2800">
                <a:solidFill>
                  <a:schemeClr val="tx1"/>
                </a:solidFill>
                <a:latin typeface="Arial" charset="0"/>
                <a:ea typeface="ＭＳ Ｐゴシック" pitchFamily="34" charset="-128"/>
              </a:defRPr>
            </a:lvl2pPr>
            <a:lvl3pPr marL="1258888" indent="-4191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buClr>
                <a:schemeClr val="tx1"/>
              </a:buClr>
              <a:defRPr/>
            </a:pPr>
            <a:r>
              <a:rPr lang="en-US" altLang="en-US" sz="2000" dirty="0"/>
              <a:t>Customers enrolled: </a:t>
            </a:r>
            <a:r>
              <a:rPr lang="en-US" altLang="en-US" sz="2000" b="1" dirty="0"/>
              <a:t>233,000</a:t>
            </a:r>
          </a:p>
          <a:p>
            <a:pPr lvl="1" eaLnBrk="1" hangingPunct="1">
              <a:buClr>
                <a:schemeClr val="tx1"/>
              </a:buClr>
              <a:defRPr/>
            </a:pPr>
            <a:r>
              <a:rPr lang="en-US" altLang="en-US" sz="1800" dirty="0"/>
              <a:t>Remained constant the past 3 years</a:t>
            </a:r>
          </a:p>
          <a:p>
            <a:pPr marL="0" indent="0" eaLnBrk="1" hangingPunct="1">
              <a:buClr>
                <a:schemeClr val="tx1"/>
              </a:buClr>
              <a:buNone/>
              <a:defRPr/>
            </a:pPr>
            <a:endParaRPr lang="en-US" altLang="en-US" sz="800" dirty="0"/>
          </a:p>
          <a:p>
            <a:pPr eaLnBrk="1" hangingPunct="1">
              <a:buClr>
                <a:schemeClr val="tx1"/>
              </a:buClr>
              <a:defRPr/>
            </a:pPr>
            <a:r>
              <a:rPr lang="en-US" altLang="en-US" sz="2000" dirty="0"/>
              <a:t>Percentage of Residential: </a:t>
            </a:r>
            <a:r>
              <a:rPr lang="en-US" altLang="en-US" sz="2000" b="1" dirty="0"/>
              <a:t>19%</a:t>
            </a:r>
          </a:p>
          <a:p>
            <a:pPr marL="0" indent="0" eaLnBrk="1" hangingPunct="1">
              <a:buClr>
                <a:schemeClr val="tx1"/>
              </a:buClr>
              <a:buNone/>
              <a:defRPr/>
            </a:pPr>
            <a:endParaRPr lang="en-US" altLang="en-US" sz="800" b="1" dirty="0"/>
          </a:p>
          <a:p>
            <a:pPr eaLnBrk="1" hangingPunct="1">
              <a:buClr>
                <a:schemeClr val="tx1"/>
              </a:buClr>
              <a:defRPr/>
            </a:pPr>
            <a:r>
              <a:rPr lang="en-US" altLang="en-US" sz="2000" dirty="0"/>
              <a:t>Annual Discount Total: </a:t>
            </a:r>
            <a:r>
              <a:rPr lang="en-US" altLang="en-US" sz="2000" b="1" dirty="0"/>
              <a:t>$26 million</a:t>
            </a:r>
            <a:endParaRPr lang="en-US" altLang="en-US" sz="2000" dirty="0"/>
          </a:p>
          <a:p>
            <a:pPr marL="0" indent="0" eaLnBrk="1" hangingPunct="1">
              <a:buClr>
                <a:schemeClr val="tx1"/>
              </a:buClr>
              <a:buNone/>
              <a:defRPr/>
            </a:pPr>
            <a:endParaRPr lang="en-US" altLang="en-US" sz="800" dirty="0"/>
          </a:p>
          <a:p>
            <a:pPr eaLnBrk="1" hangingPunct="1">
              <a:buClr>
                <a:schemeClr val="tx1"/>
              </a:buClr>
              <a:defRPr/>
            </a:pPr>
            <a:r>
              <a:rPr lang="en-US" altLang="en-US" sz="2000" dirty="0"/>
              <a:t>Average Discount per Month: </a:t>
            </a:r>
            <a:r>
              <a:rPr lang="en-US" altLang="en-US" sz="2000" b="1" dirty="0"/>
              <a:t>$9.50</a:t>
            </a:r>
            <a:endParaRPr lang="en-US" altLang="en-US" sz="200" dirty="0"/>
          </a:p>
        </p:txBody>
      </p:sp>
      <p:sp>
        <p:nvSpPr>
          <p:cNvPr id="4" name="Right Arrow 3"/>
          <p:cNvSpPr/>
          <p:nvPr/>
        </p:nvSpPr>
        <p:spPr>
          <a:xfrm>
            <a:off x="1676400" y="5211038"/>
            <a:ext cx="762000" cy="452438"/>
          </a:xfrm>
          <a:prstGeom prst="rightArrow">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extBox 1"/>
          <p:cNvSpPr txBox="1"/>
          <p:nvPr/>
        </p:nvSpPr>
        <p:spPr>
          <a:xfrm>
            <a:off x="2743200" y="5237202"/>
            <a:ext cx="4648200" cy="400110"/>
          </a:xfrm>
          <a:prstGeom prst="rect">
            <a:avLst/>
          </a:prstGeom>
          <a:noFill/>
        </p:spPr>
        <p:txBody>
          <a:bodyPr wrap="square" rtlCol="0">
            <a:spAutoFit/>
          </a:bodyPr>
          <a:lstStyle/>
          <a:p>
            <a:r>
              <a:rPr lang="en-US" altLang="en-US" sz="2000" dirty="0">
                <a:solidFill>
                  <a:schemeClr val="tx2"/>
                </a:solidFill>
              </a:rPr>
              <a:t>How to increase penetration rates?</a:t>
            </a:r>
          </a:p>
        </p:txBody>
      </p:sp>
      <p:sp>
        <p:nvSpPr>
          <p:cNvPr id="7" name="Slide Number Placeholder 4"/>
          <p:cNvSpPr>
            <a:spLocks noGrp="1"/>
          </p:cNvSpPr>
          <p:nvPr>
            <p:ph type="sldNum" sz="quarter" idx="12"/>
          </p:nvPr>
        </p:nvSpPr>
        <p:spPr>
          <a:xfrm>
            <a:off x="8610600" y="209550"/>
            <a:ext cx="533400" cy="476250"/>
          </a:xfrm>
        </p:spPr>
        <p:txBody>
          <a:bodyPr/>
          <a:lstStyle/>
          <a:p>
            <a:pPr>
              <a:defRPr/>
            </a:pPr>
            <a:fld id="{9577681A-6630-40BE-8194-B66902EC0358}" type="slidenum">
              <a:rPr lang="en-US" altLang="en-US" smtClean="0">
                <a:solidFill>
                  <a:schemeClr val="accent1"/>
                </a:solidFill>
              </a:rPr>
              <a:pPr>
                <a:defRPr/>
              </a:pPr>
              <a:t>10</a:t>
            </a:fld>
            <a:endParaRPr lang="en-US" altLang="en-US" dirty="0">
              <a:solidFill>
                <a:schemeClr val="accent1"/>
              </a:solidFill>
            </a:endParaRPr>
          </a:p>
        </p:txBody>
      </p:sp>
    </p:spTree>
    <p:extLst>
      <p:ext uri="{BB962C8B-B14F-4D97-AF65-F5344CB8AC3E}">
        <p14:creationId xmlns:p14="http://schemas.microsoft.com/office/powerpoint/2010/main" val="3655766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457200" y="914400"/>
            <a:ext cx="8229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US" altLang="en-US" sz="2600" b="1" dirty="0">
                <a:solidFill>
                  <a:schemeClr val="tx2"/>
                </a:solidFill>
              </a:rPr>
              <a:t>Multi-Family Housing</a:t>
            </a:r>
          </a:p>
        </p:txBody>
      </p:sp>
      <p:sp>
        <p:nvSpPr>
          <p:cNvPr id="6" name="Rectangle 5"/>
          <p:cNvSpPr>
            <a:spLocks noChangeArrowheads="1"/>
          </p:cNvSpPr>
          <p:nvPr/>
        </p:nvSpPr>
        <p:spPr bwMode="auto">
          <a:xfrm>
            <a:off x="228600" y="1524000"/>
            <a:ext cx="86868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ea typeface="ＭＳ Ｐゴシック" pitchFamily="34" charset="-128"/>
              </a:defRPr>
            </a:lvl1pPr>
            <a:lvl2pPr marL="895350" indent="-495300" eaLnBrk="0" hangingPunct="0">
              <a:spcBef>
                <a:spcPct val="20000"/>
              </a:spcBef>
              <a:buChar char="–"/>
              <a:defRPr sz="2800">
                <a:solidFill>
                  <a:schemeClr val="tx1"/>
                </a:solidFill>
                <a:latin typeface="Arial" charset="0"/>
                <a:ea typeface="ＭＳ Ｐゴシック" pitchFamily="34" charset="-128"/>
              </a:defRPr>
            </a:lvl2pPr>
            <a:lvl3pPr marL="1258888" indent="-4191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buClr>
                <a:schemeClr val="tx1"/>
              </a:buClr>
              <a:defRPr/>
            </a:pPr>
            <a:r>
              <a:rPr lang="en-US" altLang="en-US" sz="2000" b="1" dirty="0"/>
              <a:t>72% of low-income individuals do not directly receive water bill</a:t>
            </a:r>
          </a:p>
          <a:p>
            <a:pPr lvl="1" eaLnBrk="1" hangingPunct="1">
              <a:buClr>
                <a:schemeClr val="tx1"/>
              </a:buClr>
              <a:defRPr/>
            </a:pPr>
            <a:r>
              <a:rPr lang="en-US" altLang="en-US" sz="1800" dirty="0"/>
              <a:t>Majority live in multi-family residential buildings</a:t>
            </a:r>
          </a:p>
          <a:p>
            <a:pPr lvl="2" eaLnBrk="1" hangingPunct="1">
              <a:buClr>
                <a:schemeClr val="tx1"/>
              </a:buClr>
              <a:defRPr/>
            </a:pPr>
            <a:r>
              <a:rPr lang="en-US" altLang="en-US" sz="1600" dirty="0"/>
              <a:t>Master-metered</a:t>
            </a:r>
          </a:p>
          <a:p>
            <a:pPr lvl="3" eaLnBrk="1" hangingPunct="1">
              <a:buClr>
                <a:schemeClr val="tx1"/>
              </a:buClr>
              <a:defRPr/>
            </a:pPr>
            <a:r>
              <a:rPr lang="en-US" altLang="en-US" sz="1600" dirty="0"/>
              <a:t>Senate Bill 7 became effective on Jan 1, 2018</a:t>
            </a:r>
          </a:p>
          <a:p>
            <a:pPr lvl="4" eaLnBrk="1" hangingPunct="1">
              <a:buClr>
                <a:schemeClr val="tx1"/>
              </a:buClr>
              <a:buFont typeface="Arial" panose="020B0604020202020204" pitchFamily="34" charset="0"/>
              <a:buChar char="•"/>
              <a:defRPr/>
            </a:pPr>
            <a:r>
              <a:rPr lang="en-US" altLang="en-US" sz="1600" dirty="0"/>
              <a:t>New multi-family buildings must be submetered</a:t>
            </a:r>
          </a:p>
          <a:p>
            <a:pPr lvl="4" eaLnBrk="1" hangingPunct="1">
              <a:buClr>
                <a:schemeClr val="tx1"/>
              </a:buClr>
              <a:defRPr/>
            </a:pPr>
            <a:r>
              <a:rPr lang="en-US" altLang="en-US" sz="1600" dirty="0"/>
              <a:t>Does not apply to buildings built before 2018</a:t>
            </a:r>
          </a:p>
          <a:p>
            <a:pPr lvl="2" eaLnBrk="1" hangingPunct="1">
              <a:buClr>
                <a:schemeClr val="tx1"/>
              </a:buClr>
              <a:defRPr/>
            </a:pPr>
            <a:r>
              <a:rPr lang="en-US" altLang="en-US" sz="1600" dirty="0"/>
              <a:t>Pay water bill indirectly through rent</a:t>
            </a:r>
          </a:p>
          <a:p>
            <a:pPr eaLnBrk="1" hangingPunct="1">
              <a:buClr>
                <a:schemeClr val="tx1"/>
              </a:buClr>
              <a:defRPr/>
            </a:pPr>
            <a:endParaRPr lang="en-US" altLang="en-US" sz="800" dirty="0"/>
          </a:p>
          <a:p>
            <a:pPr eaLnBrk="1" hangingPunct="1">
              <a:buClr>
                <a:schemeClr val="tx1"/>
              </a:buClr>
              <a:defRPr/>
            </a:pPr>
            <a:r>
              <a:rPr lang="en-US" altLang="en-US" sz="2000" b="1" dirty="0" err="1"/>
              <a:t>Alisal</a:t>
            </a:r>
            <a:r>
              <a:rPr lang="en-US" altLang="en-US" sz="2000" b="1" dirty="0"/>
              <a:t> Water Corporation (Alco) 2018 Investigation</a:t>
            </a:r>
          </a:p>
          <a:p>
            <a:pPr lvl="1" eaLnBrk="1" hangingPunct="1">
              <a:buClr>
                <a:schemeClr val="tx1"/>
              </a:buClr>
              <a:defRPr/>
            </a:pPr>
            <a:r>
              <a:rPr lang="en-US" altLang="en-US" sz="1800" dirty="0"/>
              <a:t>Class B water utility serving parts of Salinas</a:t>
            </a:r>
          </a:p>
          <a:p>
            <a:pPr lvl="1" eaLnBrk="1" hangingPunct="1">
              <a:buClr>
                <a:schemeClr val="tx1"/>
              </a:buClr>
              <a:defRPr/>
            </a:pPr>
            <a:r>
              <a:rPr lang="en-US" altLang="en-US" sz="1800" dirty="0"/>
              <a:t>Received complaints from owners of multi-family properties</a:t>
            </a:r>
          </a:p>
          <a:p>
            <a:pPr lvl="2" eaLnBrk="1" hangingPunct="1">
              <a:buClr>
                <a:schemeClr val="tx1"/>
              </a:buClr>
              <a:defRPr/>
            </a:pPr>
            <a:r>
              <a:rPr lang="en-US" altLang="en-US" sz="1600" dirty="0"/>
              <a:t>Regarding conservation surcharges after 2014 drought declaration in California</a:t>
            </a:r>
          </a:p>
          <a:p>
            <a:pPr lvl="1" eaLnBrk="1" hangingPunct="1">
              <a:buClr>
                <a:schemeClr val="tx1"/>
              </a:buClr>
              <a:defRPr/>
            </a:pPr>
            <a:r>
              <a:rPr lang="en-US" altLang="en-US" sz="1800" dirty="0"/>
              <a:t>Discoveries</a:t>
            </a:r>
          </a:p>
          <a:p>
            <a:pPr lvl="2" eaLnBrk="1" hangingPunct="1">
              <a:buClr>
                <a:schemeClr val="tx1"/>
              </a:buClr>
              <a:defRPr/>
            </a:pPr>
            <a:r>
              <a:rPr lang="en-US" altLang="en-US" sz="1600" dirty="0"/>
              <a:t>One landlord had submeters and created own water rates for tenants</a:t>
            </a:r>
          </a:p>
          <a:p>
            <a:pPr lvl="2" eaLnBrk="1" hangingPunct="1">
              <a:buClr>
                <a:schemeClr val="tx1"/>
              </a:buClr>
              <a:defRPr/>
            </a:pPr>
            <a:r>
              <a:rPr lang="en-US" altLang="en-US" sz="1600" dirty="0"/>
              <a:t>Charged higher rates than service landlord received from Alco</a:t>
            </a:r>
          </a:p>
          <a:p>
            <a:pPr lvl="2" eaLnBrk="1" hangingPunct="1">
              <a:buClr>
                <a:schemeClr val="tx1"/>
              </a:buClr>
              <a:defRPr/>
            </a:pPr>
            <a:r>
              <a:rPr lang="en-US" altLang="en-US" sz="1600" dirty="0"/>
              <a:t>Violated PU Code 2705.5</a:t>
            </a:r>
          </a:p>
        </p:txBody>
      </p:sp>
      <p:sp>
        <p:nvSpPr>
          <p:cNvPr id="7" name="Slide Number Placeholder 4"/>
          <p:cNvSpPr>
            <a:spLocks noGrp="1"/>
          </p:cNvSpPr>
          <p:nvPr>
            <p:ph type="sldNum" sz="quarter" idx="12"/>
          </p:nvPr>
        </p:nvSpPr>
        <p:spPr>
          <a:xfrm>
            <a:off x="8610600" y="209550"/>
            <a:ext cx="533400" cy="476250"/>
          </a:xfrm>
        </p:spPr>
        <p:txBody>
          <a:bodyPr/>
          <a:lstStyle/>
          <a:p>
            <a:pPr>
              <a:defRPr/>
            </a:pPr>
            <a:fld id="{9577681A-6630-40BE-8194-B66902EC0358}" type="slidenum">
              <a:rPr lang="en-US" altLang="en-US" smtClean="0">
                <a:solidFill>
                  <a:schemeClr val="accent1"/>
                </a:solidFill>
              </a:rPr>
              <a:pPr>
                <a:defRPr/>
              </a:pPr>
              <a:t>11</a:t>
            </a:fld>
            <a:endParaRPr lang="en-US" altLang="en-US" dirty="0">
              <a:solidFill>
                <a:schemeClr val="accent1"/>
              </a:solidFill>
            </a:endParaRPr>
          </a:p>
        </p:txBody>
      </p:sp>
    </p:spTree>
    <p:extLst>
      <p:ext uri="{BB962C8B-B14F-4D97-AF65-F5344CB8AC3E}">
        <p14:creationId xmlns:p14="http://schemas.microsoft.com/office/powerpoint/2010/main" val="3511730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457200" y="914400"/>
            <a:ext cx="8229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US" altLang="en-US" sz="2600" b="1" dirty="0">
                <a:solidFill>
                  <a:schemeClr val="tx2"/>
                </a:solidFill>
              </a:rPr>
              <a:t>Multi-Family Housing</a:t>
            </a:r>
          </a:p>
        </p:txBody>
      </p:sp>
      <p:sp>
        <p:nvSpPr>
          <p:cNvPr id="6" name="Rectangle 5"/>
          <p:cNvSpPr>
            <a:spLocks noChangeArrowheads="1"/>
          </p:cNvSpPr>
          <p:nvPr/>
        </p:nvSpPr>
        <p:spPr bwMode="auto">
          <a:xfrm>
            <a:off x="228600" y="1524000"/>
            <a:ext cx="86868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ea typeface="ＭＳ Ｐゴシック" pitchFamily="34" charset="-128"/>
              </a:defRPr>
            </a:lvl1pPr>
            <a:lvl2pPr marL="895350" indent="-495300" eaLnBrk="0" hangingPunct="0">
              <a:spcBef>
                <a:spcPct val="20000"/>
              </a:spcBef>
              <a:buChar char="–"/>
              <a:defRPr sz="2800">
                <a:solidFill>
                  <a:schemeClr val="tx1"/>
                </a:solidFill>
                <a:latin typeface="Arial" charset="0"/>
                <a:ea typeface="ＭＳ Ｐゴシック" pitchFamily="34" charset="-128"/>
              </a:defRPr>
            </a:lvl2pPr>
            <a:lvl3pPr marL="1258888" indent="-4191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buClr>
                <a:schemeClr val="tx1"/>
              </a:buClr>
              <a:defRPr/>
            </a:pPr>
            <a:r>
              <a:rPr lang="en-US" altLang="en-US" sz="2000" b="1" dirty="0"/>
              <a:t>California-American Water Company Advice Letter 1221</a:t>
            </a:r>
          </a:p>
          <a:p>
            <a:pPr lvl="1" eaLnBrk="1" hangingPunct="1">
              <a:buClr>
                <a:schemeClr val="tx1"/>
              </a:buClr>
              <a:defRPr/>
            </a:pPr>
            <a:r>
              <a:rPr lang="en-US" altLang="en-US" sz="1800" dirty="0"/>
              <a:t>Filed on Jan 18, 2019</a:t>
            </a:r>
          </a:p>
          <a:p>
            <a:pPr lvl="1" eaLnBrk="1" hangingPunct="1">
              <a:buClr>
                <a:schemeClr val="tx1"/>
              </a:buClr>
              <a:defRPr/>
            </a:pPr>
            <a:r>
              <a:rPr lang="en-US" altLang="en-US" sz="1800" b="1" dirty="0"/>
              <a:t>Request: </a:t>
            </a:r>
            <a:r>
              <a:rPr lang="en-US" altLang="en-US" sz="1800" dirty="0"/>
              <a:t>Allow multi-family buildings that only house low-income tenants to enroll in Cal-Am’s low-income program</a:t>
            </a:r>
          </a:p>
          <a:p>
            <a:pPr lvl="1" eaLnBrk="1" hangingPunct="1">
              <a:buClr>
                <a:schemeClr val="tx1"/>
              </a:buClr>
              <a:defRPr/>
            </a:pPr>
            <a:r>
              <a:rPr lang="en-US" altLang="en-US" sz="1800" b="1" dirty="0"/>
              <a:t>Concern: </a:t>
            </a:r>
            <a:r>
              <a:rPr lang="en-US" altLang="en-US" sz="1800" dirty="0"/>
              <a:t>How to ensure landlords pass on the discounts to low-income tenants?</a:t>
            </a:r>
          </a:p>
          <a:p>
            <a:pPr lvl="2" eaLnBrk="1" hangingPunct="1">
              <a:buClr>
                <a:schemeClr val="tx1"/>
              </a:buClr>
              <a:defRPr/>
            </a:pPr>
            <a:r>
              <a:rPr lang="en-US" altLang="en-US" sz="1600" dirty="0"/>
              <a:t>CPUC not set up to pursue landlords</a:t>
            </a:r>
          </a:p>
          <a:p>
            <a:pPr eaLnBrk="1" hangingPunct="1">
              <a:buClr>
                <a:schemeClr val="tx1"/>
              </a:buClr>
              <a:defRPr/>
            </a:pPr>
            <a:endParaRPr lang="en-US" altLang="en-US" sz="800" dirty="0"/>
          </a:p>
          <a:p>
            <a:pPr eaLnBrk="1" hangingPunct="1">
              <a:buClr>
                <a:schemeClr val="tx1"/>
              </a:buClr>
              <a:defRPr/>
            </a:pPr>
            <a:r>
              <a:rPr lang="en-US" altLang="en-US" sz="2000" b="1" dirty="0"/>
              <a:t>Uniform/Baseline Rates</a:t>
            </a:r>
          </a:p>
          <a:p>
            <a:pPr lvl="1" eaLnBrk="1" hangingPunct="1">
              <a:buClr>
                <a:schemeClr val="tx1"/>
              </a:buClr>
              <a:defRPr/>
            </a:pPr>
            <a:r>
              <a:rPr lang="en-US" altLang="en-US" sz="1800" dirty="0"/>
              <a:t>Basic water usage built into fixed service charge</a:t>
            </a:r>
          </a:p>
          <a:p>
            <a:pPr lvl="2" eaLnBrk="1" hangingPunct="1">
              <a:buClr>
                <a:schemeClr val="tx1"/>
              </a:buClr>
              <a:defRPr/>
            </a:pPr>
            <a:r>
              <a:rPr lang="en-US" altLang="en-US" sz="1600" dirty="0"/>
              <a:t>Similar to energy utilities</a:t>
            </a:r>
          </a:p>
          <a:p>
            <a:pPr lvl="3" eaLnBrk="1" hangingPunct="1">
              <a:buClr>
                <a:schemeClr val="tx1"/>
              </a:buClr>
              <a:defRPr/>
            </a:pPr>
            <a:r>
              <a:rPr lang="en-US" altLang="en-US" sz="1600" dirty="0"/>
              <a:t>Baseline energy rates are priced lower</a:t>
            </a:r>
          </a:p>
          <a:p>
            <a:pPr lvl="3" eaLnBrk="1" hangingPunct="1">
              <a:buClr>
                <a:schemeClr val="tx1"/>
              </a:buClr>
              <a:defRPr/>
            </a:pPr>
            <a:r>
              <a:rPr lang="en-US" altLang="en-US" sz="1600" dirty="0"/>
              <a:t>Baseline is determined by geographical location</a:t>
            </a:r>
          </a:p>
          <a:p>
            <a:pPr lvl="1" eaLnBrk="1" hangingPunct="1">
              <a:buClr>
                <a:schemeClr val="tx1"/>
              </a:buClr>
              <a:defRPr/>
            </a:pPr>
            <a:r>
              <a:rPr lang="en-US" altLang="en-US" sz="1800" dirty="0"/>
              <a:t>Ease the fluctuation of water bills</a:t>
            </a:r>
          </a:p>
          <a:p>
            <a:pPr lvl="1" eaLnBrk="1" hangingPunct="1">
              <a:buClr>
                <a:schemeClr val="tx1"/>
              </a:buClr>
              <a:defRPr/>
            </a:pPr>
            <a:r>
              <a:rPr lang="en-US" altLang="en-US" sz="1800" dirty="0"/>
              <a:t>Consider conservation legislation SB 606 and AB 1668</a:t>
            </a:r>
          </a:p>
          <a:p>
            <a:pPr lvl="2" eaLnBrk="1" hangingPunct="1">
              <a:buClr>
                <a:schemeClr val="tx1"/>
              </a:buClr>
              <a:defRPr/>
            </a:pPr>
            <a:r>
              <a:rPr lang="en-US" altLang="en-US" sz="1600" dirty="0"/>
              <a:t>Starting 2022, basic water usage set at 55 gallons/person/day</a:t>
            </a:r>
          </a:p>
        </p:txBody>
      </p:sp>
      <p:sp>
        <p:nvSpPr>
          <p:cNvPr id="7" name="Slide Number Placeholder 4"/>
          <p:cNvSpPr>
            <a:spLocks noGrp="1"/>
          </p:cNvSpPr>
          <p:nvPr>
            <p:ph type="sldNum" sz="quarter" idx="12"/>
          </p:nvPr>
        </p:nvSpPr>
        <p:spPr>
          <a:xfrm>
            <a:off x="8610600" y="209550"/>
            <a:ext cx="533400" cy="476250"/>
          </a:xfrm>
        </p:spPr>
        <p:txBody>
          <a:bodyPr/>
          <a:lstStyle/>
          <a:p>
            <a:pPr>
              <a:defRPr/>
            </a:pPr>
            <a:fld id="{9577681A-6630-40BE-8194-B66902EC0358}" type="slidenum">
              <a:rPr lang="en-US" altLang="en-US" smtClean="0">
                <a:solidFill>
                  <a:schemeClr val="accent1"/>
                </a:solidFill>
              </a:rPr>
              <a:pPr>
                <a:defRPr/>
              </a:pPr>
              <a:t>12</a:t>
            </a:fld>
            <a:endParaRPr lang="en-US" altLang="en-US" dirty="0">
              <a:solidFill>
                <a:schemeClr val="accent1"/>
              </a:solidFill>
            </a:endParaRPr>
          </a:p>
        </p:txBody>
      </p:sp>
    </p:spTree>
    <p:extLst>
      <p:ext uri="{BB962C8B-B14F-4D97-AF65-F5344CB8AC3E}">
        <p14:creationId xmlns:p14="http://schemas.microsoft.com/office/powerpoint/2010/main" val="3310809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8229600" cy="990600"/>
          </a:xfrm>
        </p:spPr>
        <p:txBody>
          <a:bodyPr/>
          <a:lstStyle/>
          <a:p>
            <a:pPr>
              <a:defRPr/>
            </a:pPr>
            <a:r>
              <a:rPr lang="en-US" dirty="0">
                <a:solidFill>
                  <a:schemeClr val="tx2"/>
                </a:solidFill>
              </a:rPr>
              <a:t>Thank You</a:t>
            </a:r>
          </a:p>
        </p:txBody>
      </p:sp>
      <p:sp>
        <p:nvSpPr>
          <p:cNvPr id="3" name="Content Placeholder 2"/>
          <p:cNvSpPr>
            <a:spLocks noGrp="1"/>
          </p:cNvSpPr>
          <p:nvPr>
            <p:ph idx="1"/>
          </p:nvPr>
        </p:nvSpPr>
        <p:spPr>
          <a:xfrm>
            <a:off x="457200" y="3810000"/>
            <a:ext cx="8229600" cy="1935163"/>
          </a:xfrm>
        </p:spPr>
        <p:txBody>
          <a:bodyPr/>
          <a:lstStyle/>
          <a:p>
            <a:pPr>
              <a:defRPr/>
            </a:pPr>
            <a:endParaRPr lang="en-US" sz="1600" dirty="0"/>
          </a:p>
          <a:p>
            <a:pPr marL="0" indent="0" algn="ctr">
              <a:buFontTx/>
              <a:buNone/>
              <a:defRPr/>
            </a:pPr>
            <a:r>
              <a:rPr lang="en-US" sz="1600" dirty="0"/>
              <a:t>Viet (Kevin) Truong</a:t>
            </a:r>
          </a:p>
          <a:p>
            <a:pPr marL="0" indent="0" algn="ctr">
              <a:buFontTx/>
              <a:buNone/>
              <a:defRPr/>
            </a:pPr>
            <a:r>
              <a:rPr lang="en-US" sz="1600" dirty="0"/>
              <a:t>Utilities Engineer</a:t>
            </a:r>
          </a:p>
          <a:p>
            <a:pPr marL="0" indent="0" algn="ctr">
              <a:buFontTx/>
              <a:buNone/>
              <a:defRPr/>
            </a:pPr>
            <a:r>
              <a:rPr lang="en-US" sz="1600" dirty="0"/>
              <a:t>CPUC – Water Division</a:t>
            </a:r>
          </a:p>
          <a:p>
            <a:pPr marL="0" indent="0" algn="ctr">
              <a:buFontTx/>
              <a:buNone/>
              <a:defRPr/>
            </a:pPr>
            <a:r>
              <a:rPr lang="en-US" sz="1600" dirty="0"/>
              <a:t>(415) 703-1353</a:t>
            </a:r>
          </a:p>
          <a:p>
            <a:pPr marL="0" indent="0" algn="ctr">
              <a:buFontTx/>
              <a:buNone/>
              <a:defRPr/>
            </a:pPr>
            <a:r>
              <a:rPr lang="en-US" sz="1600" dirty="0">
                <a:hlinkClick r:id="rId3"/>
              </a:rPr>
              <a:t>vt4@cpuc.ca.gov</a:t>
            </a:r>
            <a:endParaRPr lang="en-US" sz="1600" dirty="0"/>
          </a:p>
          <a:p>
            <a:pPr>
              <a:defRPr/>
            </a:pPr>
            <a:endParaRPr lang="en-US" sz="1600" dirty="0"/>
          </a:p>
        </p:txBody>
      </p:sp>
    </p:spTree>
    <p:extLst>
      <p:ext uri="{BB962C8B-B14F-4D97-AF65-F5344CB8AC3E}">
        <p14:creationId xmlns:p14="http://schemas.microsoft.com/office/powerpoint/2010/main" val="1729871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990600"/>
          </a:xfrm>
        </p:spPr>
        <p:txBody>
          <a:bodyPr/>
          <a:lstStyle/>
          <a:p>
            <a:pPr>
              <a:defRPr/>
            </a:pPr>
            <a:r>
              <a:rPr lang="en-US" sz="2800" dirty="0">
                <a:solidFill>
                  <a:schemeClr val="tx2"/>
                </a:solidFill>
              </a:rPr>
              <a:t>Topics</a:t>
            </a:r>
          </a:p>
        </p:txBody>
      </p:sp>
      <p:sp>
        <p:nvSpPr>
          <p:cNvPr id="3" name="Content Placeholder 2"/>
          <p:cNvSpPr>
            <a:spLocks noGrp="1"/>
          </p:cNvSpPr>
          <p:nvPr>
            <p:ph idx="1"/>
          </p:nvPr>
        </p:nvSpPr>
        <p:spPr>
          <a:xfrm>
            <a:off x="457200" y="1828800"/>
            <a:ext cx="8229600" cy="4191000"/>
          </a:xfrm>
        </p:spPr>
        <p:txBody>
          <a:bodyPr/>
          <a:lstStyle/>
          <a:p>
            <a:pPr lvl="1">
              <a:defRPr/>
            </a:pPr>
            <a:endParaRPr lang="en-US" sz="2000" dirty="0"/>
          </a:p>
          <a:p>
            <a:pPr lvl="1">
              <a:defRPr/>
            </a:pPr>
            <a:r>
              <a:rPr lang="en-US" sz="2400" dirty="0"/>
              <a:t>Precipitation/Snowpack</a:t>
            </a:r>
          </a:p>
          <a:p>
            <a:pPr lvl="1">
              <a:defRPr/>
            </a:pPr>
            <a:r>
              <a:rPr lang="en-US" sz="2400" dirty="0"/>
              <a:t>School Lead Testing</a:t>
            </a:r>
          </a:p>
          <a:p>
            <a:pPr lvl="1">
              <a:defRPr/>
            </a:pPr>
            <a:r>
              <a:rPr lang="en-US" sz="2400" dirty="0"/>
              <a:t>Water Division Case Study</a:t>
            </a:r>
          </a:p>
          <a:p>
            <a:pPr lvl="1">
              <a:defRPr/>
            </a:pPr>
            <a:r>
              <a:rPr lang="en-US" sz="2400" dirty="0"/>
              <a:t>OIRs Update</a:t>
            </a:r>
          </a:p>
          <a:p>
            <a:pPr lvl="1">
              <a:defRPr/>
            </a:pPr>
            <a:r>
              <a:rPr lang="en-US" sz="2400" dirty="0"/>
              <a:t>AB 401 Update</a:t>
            </a:r>
            <a:endParaRPr lang="en-US" sz="1000" dirty="0"/>
          </a:p>
          <a:p>
            <a:pPr lvl="1">
              <a:defRPr/>
            </a:pPr>
            <a:r>
              <a:rPr lang="en-US" sz="2400" dirty="0"/>
              <a:t>2017 Low-Income Data</a:t>
            </a:r>
            <a:endParaRPr lang="en-US" sz="1000" dirty="0"/>
          </a:p>
          <a:p>
            <a:pPr lvl="1">
              <a:defRPr/>
            </a:pPr>
            <a:r>
              <a:rPr lang="en-US" sz="2400" dirty="0"/>
              <a:t>Multi-Family Housing</a:t>
            </a:r>
            <a:endParaRPr lang="en-US" sz="800" dirty="0"/>
          </a:p>
          <a:p>
            <a:pPr marL="457200" lvl="1" indent="0">
              <a:buFontTx/>
              <a:buNone/>
              <a:defRPr/>
            </a:pPr>
            <a:endParaRPr lang="en-US" sz="2000" dirty="0"/>
          </a:p>
          <a:p>
            <a:pPr lvl="1">
              <a:defRPr/>
            </a:pPr>
            <a:endParaRPr lang="en-US" sz="2000" dirty="0"/>
          </a:p>
          <a:p>
            <a:pPr marL="457200" lvl="1" indent="0">
              <a:buFontTx/>
              <a:buNone/>
              <a:defRPr/>
            </a:pPr>
            <a:endParaRPr lang="en-US" sz="2000" dirty="0"/>
          </a:p>
          <a:p>
            <a:pPr marL="57150" indent="0">
              <a:buFontTx/>
              <a:buNone/>
              <a:defRPr/>
            </a:pPr>
            <a:endParaRPr lang="en-US" sz="2400" dirty="0"/>
          </a:p>
        </p:txBody>
      </p:sp>
      <p:sp>
        <p:nvSpPr>
          <p:cNvPr id="4" name="Slide Number Placeholder 4"/>
          <p:cNvSpPr>
            <a:spLocks noGrp="1"/>
          </p:cNvSpPr>
          <p:nvPr>
            <p:ph type="sldNum" sz="quarter" idx="12"/>
          </p:nvPr>
        </p:nvSpPr>
        <p:spPr>
          <a:xfrm>
            <a:off x="8610600" y="209550"/>
            <a:ext cx="533400" cy="476250"/>
          </a:xfrm>
        </p:spPr>
        <p:txBody>
          <a:bodyPr/>
          <a:lstStyle/>
          <a:p>
            <a:pPr>
              <a:defRPr/>
            </a:pPr>
            <a:fld id="{9577681A-6630-40BE-8194-B66902EC0358}" type="slidenum">
              <a:rPr lang="en-US" altLang="en-US" smtClean="0">
                <a:solidFill>
                  <a:schemeClr val="accent1"/>
                </a:solidFill>
              </a:rPr>
              <a:pPr>
                <a:defRPr/>
              </a:pPr>
              <a:t>2</a:t>
            </a:fld>
            <a:endParaRPr lang="en-US" altLang="en-US" dirty="0">
              <a:solidFill>
                <a:schemeClr val="accent1"/>
              </a:solidFill>
            </a:endParaRPr>
          </a:p>
        </p:txBody>
      </p:sp>
    </p:spTree>
    <p:extLst>
      <p:ext uri="{BB962C8B-B14F-4D97-AF65-F5344CB8AC3E}">
        <p14:creationId xmlns:p14="http://schemas.microsoft.com/office/powerpoint/2010/main" val="3575307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457200" y="821266"/>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US" altLang="en-US" sz="2600" b="1" dirty="0">
                <a:solidFill>
                  <a:schemeClr val="tx2"/>
                </a:solidFill>
              </a:rPr>
              <a:t>Precipitation</a:t>
            </a:r>
          </a:p>
        </p:txBody>
      </p:sp>
      <p:sp>
        <p:nvSpPr>
          <p:cNvPr id="7" name="Slide Number Placeholder 4"/>
          <p:cNvSpPr>
            <a:spLocks noGrp="1"/>
          </p:cNvSpPr>
          <p:nvPr>
            <p:ph type="sldNum" sz="quarter" idx="12"/>
          </p:nvPr>
        </p:nvSpPr>
        <p:spPr>
          <a:xfrm>
            <a:off x="8610600" y="209550"/>
            <a:ext cx="533400" cy="476250"/>
          </a:xfrm>
        </p:spPr>
        <p:txBody>
          <a:bodyPr/>
          <a:lstStyle/>
          <a:p>
            <a:pPr>
              <a:defRPr/>
            </a:pPr>
            <a:fld id="{9577681A-6630-40BE-8194-B66902EC0358}" type="slidenum">
              <a:rPr lang="en-US" altLang="en-US" smtClean="0">
                <a:solidFill>
                  <a:schemeClr val="accent1"/>
                </a:solidFill>
              </a:rPr>
              <a:pPr>
                <a:defRPr/>
              </a:pPr>
              <a:t>3</a:t>
            </a:fld>
            <a:endParaRPr lang="en-US" altLang="en-US" dirty="0">
              <a:solidFill>
                <a:schemeClr val="accent1"/>
              </a:solidFill>
            </a:endParaRPr>
          </a:p>
        </p:txBody>
      </p:sp>
      <p:sp>
        <p:nvSpPr>
          <p:cNvPr id="9" name="TextBox 16">
            <a:extLst>
              <a:ext uri="{FF2B5EF4-FFF2-40B4-BE49-F238E27FC236}">
                <a16:creationId xmlns:a16="http://schemas.microsoft.com/office/drawing/2014/main" id="{3C1BBE2A-3F42-4B6C-B46D-52A03657D095}"/>
              </a:ext>
            </a:extLst>
          </p:cNvPr>
          <p:cNvSpPr txBox="1">
            <a:spLocks noChangeArrowheads="1"/>
          </p:cNvSpPr>
          <p:nvPr/>
        </p:nvSpPr>
        <p:spPr bwMode="auto">
          <a:xfrm>
            <a:off x="6019800" y="6499527"/>
            <a:ext cx="23876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eaLnBrk="0" hangingPunct="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eaLnBrk="0" hangingPunct="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1000" dirty="0"/>
              <a:t>Western Regional Climate Center</a:t>
            </a:r>
          </a:p>
        </p:txBody>
      </p:sp>
      <p:sp>
        <p:nvSpPr>
          <p:cNvPr id="11" name="TextBox 16">
            <a:extLst>
              <a:ext uri="{FF2B5EF4-FFF2-40B4-BE49-F238E27FC236}">
                <a16:creationId xmlns:a16="http://schemas.microsoft.com/office/drawing/2014/main" id="{13E40B15-2B8B-4542-9FA1-FEC6DC0024EC}"/>
              </a:ext>
            </a:extLst>
          </p:cNvPr>
          <p:cNvSpPr txBox="1">
            <a:spLocks noChangeArrowheads="1"/>
          </p:cNvSpPr>
          <p:nvPr/>
        </p:nvSpPr>
        <p:spPr bwMode="auto">
          <a:xfrm>
            <a:off x="504261" y="6499528"/>
            <a:ext cx="23876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eaLnBrk="0" hangingPunct="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eaLnBrk="0" hangingPunct="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1000" dirty="0"/>
              <a:t>Department of Water Resources</a:t>
            </a:r>
          </a:p>
        </p:txBody>
      </p:sp>
      <p:pic>
        <p:nvPicPr>
          <p:cNvPr id="2" name="Picture 1">
            <a:extLst>
              <a:ext uri="{FF2B5EF4-FFF2-40B4-BE49-F238E27FC236}">
                <a16:creationId xmlns:a16="http://schemas.microsoft.com/office/drawing/2014/main" id="{C7D20B10-020A-411F-84E7-BBB9F32B47F4}"/>
              </a:ext>
            </a:extLst>
          </p:cNvPr>
          <p:cNvPicPr>
            <a:picLocks noChangeAspect="1"/>
          </p:cNvPicPr>
          <p:nvPr/>
        </p:nvPicPr>
        <p:blipFill>
          <a:blip r:embed="rId3"/>
          <a:stretch>
            <a:fillRect/>
          </a:stretch>
        </p:blipFill>
        <p:spPr>
          <a:xfrm>
            <a:off x="5834642" y="1819450"/>
            <a:ext cx="3156958" cy="3724275"/>
          </a:xfrm>
          <a:prstGeom prst="rect">
            <a:avLst/>
          </a:prstGeom>
        </p:spPr>
      </p:pic>
      <p:pic>
        <p:nvPicPr>
          <p:cNvPr id="3" name="Picture 2">
            <a:extLst>
              <a:ext uri="{FF2B5EF4-FFF2-40B4-BE49-F238E27FC236}">
                <a16:creationId xmlns:a16="http://schemas.microsoft.com/office/drawing/2014/main" id="{7F96C9BD-4631-4245-B1D3-D73D82FE478E}"/>
              </a:ext>
            </a:extLst>
          </p:cNvPr>
          <p:cNvPicPr>
            <a:picLocks noChangeAspect="1"/>
          </p:cNvPicPr>
          <p:nvPr/>
        </p:nvPicPr>
        <p:blipFill>
          <a:blip r:embed="rId4"/>
          <a:stretch>
            <a:fillRect/>
          </a:stretch>
        </p:blipFill>
        <p:spPr>
          <a:xfrm>
            <a:off x="6019800" y="5638800"/>
            <a:ext cx="2895600" cy="199239"/>
          </a:xfrm>
          <a:prstGeom prst="rect">
            <a:avLst/>
          </a:prstGeom>
        </p:spPr>
      </p:pic>
      <p:sp>
        <p:nvSpPr>
          <p:cNvPr id="12" name="TextBox 16">
            <a:extLst>
              <a:ext uri="{FF2B5EF4-FFF2-40B4-BE49-F238E27FC236}">
                <a16:creationId xmlns:a16="http://schemas.microsoft.com/office/drawing/2014/main" id="{01448442-730E-4A7F-8D59-106EDA883F7E}"/>
              </a:ext>
            </a:extLst>
          </p:cNvPr>
          <p:cNvSpPr txBox="1">
            <a:spLocks noChangeArrowheads="1"/>
          </p:cNvSpPr>
          <p:nvPr/>
        </p:nvSpPr>
        <p:spPr bwMode="auto">
          <a:xfrm>
            <a:off x="6192049" y="1352490"/>
            <a:ext cx="2387600"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eaLnBrk="0" hangingPunct="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eaLnBrk="0" hangingPunct="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US" altLang="en-US" sz="1100" b="1" dirty="0"/>
              <a:t>Percent of Average Precipitation</a:t>
            </a:r>
          </a:p>
          <a:p>
            <a:pPr algn="ctr" eaLnBrk="1" hangingPunct="1">
              <a:spcBef>
                <a:spcPct val="0"/>
              </a:spcBef>
              <a:buFontTx/>
              <a:buNone/>
            </a:pPr>
            <a:r>
              <a:rPr lang="en-US" altLang="en-US" sz="1000" dirty="0"/>
              <a:t>(Oct 1, 2018 – February 20, 2019</a:t>
            </a:r>
          </a:p>
        </p:txBody>
      </p:sp>
      <p:pic>
        <p:nvPicPr>
          <p:cNvPr id="14" name="Picture 13">
            <a:extLst>
              <a:ext uri="{FF2B5EF4-FFF2-40B4-BE49-F238E27FC236}">
                <a16:creationId xmlns:a16="http://schemas.microsoft.com/office/drawing/2014/main" id="{6F9DDDB6-BCF6-4163-860F-E9953FE23268}"/>
              </a:ext>
            </a:extLst>
          </p:cNvPr>
          <p:cNvPicPr>
            <a:picLocks noChangeAspect="1"/>
          </p:cNvPicPr>
          <p:nvPr/>
        </p:nvPicPr>
        <p:blipFill>
          <a:blip r:embed="rId5"/>
          <a:stretch>
            <a:fillRect/>
          </a:stretch>
        </p:blipFill>
        <p:spPr>
          <a:xfrm>
            <a:off x="76396" y="1371601"/>
            <a:ext cx="5716328" cy="5029200"/>
          </a:xfrm>
          <a:prstGeom prst="rect">
            <a:avLst/>
          </a:prstGeom>
        </p:spPr>
      </p:pic>
      <p:sp>
        <p:nvSpPr>
          <p:cNvPr id="16" name="TextBox 16">
            <a:extLst>
              <a:ext uri="{FF2B5EF4-FFF2-40B4-BE49-F238E27FC236}">
                <a16:creationId xmlns:a16="http://schemas.microsoft.com/office/drawing/2014/main" id="{7C522825-E7C7-4DEB-B057-EE0BB551C6A1}"/>
              </a:ext>
            </a:extLst>
          </p:cNvPr>
          <p:cNvSpPr txBox="1">
            <a:spLocks noChangeArrowheads="1"/>
          </p:cNvSpPr>
          <p:nvPr/>
        </p:nvSpPr>
        <p:spPr bwMode="auto">
          <a:xfrm>
            <a:off x="4572000" y="4572000"/>
            <a:ext cx="1192473"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eaLnBrk="0" hangingPunct="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eaLnBrk="0" hangingPunct="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700" b="1" dirty="0">
                <a:solidFill>
                  <a:schemeClr val="accent2"/>
                </a:solidFill>
              </a:rPr>
              <a:t>2013-2014</a:t>
            </a:r>
          </a:p>
        </p:txBody>
      </p:sp>
      <p:sp>
        <p:nvSpPr>
          <p:cNvPr id="17" name="TextBox 16">
            <a:extLst>
              <a:ext uri="{FF2B5EF4-FFF2-40B4-BE49-F238E27FC236}">
                <a16:creationId xmlns:a16="http://schemas.microsoft.com/office/drawing/2014/main" id="{F5719861-2415-4C81-80A3-9026B06E2335}"/>
              </a:ext>
            </a:extLst>
          </p:cNvPr>
          <p:cNvSpPr txBox="1">
            <a:spLocks noChangeArrowheads="1"/>
          </p:cNvSpPr>
          <p:nvPr/>
        </p:nvSpPr>
        <p:spPr bwMode="auto">
          <a:xfrm>
            <a:off x="4212144" y="1871132"/>
            <a:ext cx="1192473"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eaLnBrk="0" hangingPunct="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eaLnBrk="0" hangingPunct="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700" b="1" dirty="0">
                <a:solidFill>
                  <a:srgbClr val="4B87FF"/>
                </a:solidFill>
              </a:rPr>
              <a:t>2016-2017 (wettest)</a:t>
            </a:r>
          </a:p>
        </p:txBody>
      </p:sp>
    </p:spTree>
    <p:extLst>
      <p:ext uri="{BB962C8B-B14F-4D97-AF65-F5344CB8AC3E}">
        <p14:creationId xmlns:p14="http://schemas.microsoft.com/office/powerpoint/2010/main" val="2095306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457200" y="821266"/>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US" altLang="en-US" sz="2600" b="1" dirty="0">
                <a:solidFill>
                  <a:schemeClr val="tx2"/>
                </a:solidFill>
              </a:rPr>
              <a:t>Snowpack</a:t>
            </a:r>
          </a:p>
        </p:txBody>
      </p:sp>
      <p:sp>
        <p:nvSpPr>
          <p:cNvPr id="7" name="Slide Number Placeholder 4"/>
          <p:cNvSpPr>
            <a:spLocks noGrp="1"/>
          </p:cNvSpPr>
          <p:nvPr>
            <p:ph type="sldNum" sz="quarter" idx="12"/>
          </p:nvPr>
        </p:nvSpPr>
        <p:spPr>
          <a:xfrm>
            <a:off x="8610600" y="209550"/>
            <a:ext cx="533400" cy="476250"/>
          </a:xfrm>
        </p:spPr>
        <p:txBody>
          <a:bodyPr/>
          <a:lstStyle/>
          <a:p>
            <a:pPr>
              <a:defRPr/>
            </a:pPr>
            <a:fld id="{9577681A-6630-40BE-8194-B66902EC0358}" type="slidenum">
              <a:rPr lang="en-US" altLang="en-US" smtClean="0">
                <a:solidFill>
                  <a:schemeClr val="accent1"/>
                </a:solidFill>
              </a:rPr>
              <a:pPr>
                <a:defRPr/>
              </a:pPr>
              <a:t>4</a:t>
            </a:fld>
            <a:endParaRPr lang="en-US" altLang="en-US" dirty="0">
              <a:solidFill>
                <a:schemeClr val="accent1"/>
              </a:solidFill>
            </a:endParaRPr>
          </a:p>
        </p:txBody>
      </p:sp>
      <p:sp>
        <p:nvSpPr>
          <p:cNvPr id="10" name="TextBox 16">
            <a:extLst>
              <a:ext uri="{FF2B5EF4-FFF2-40B4-BE49-F238E27FC236}">
                <a16:creationId xmlns:a16="http://schemas.microsoft.com/office/drawing/2014/main" id="{DDAB3AA9-8A0C-449E-865F-8DC63AE9BF30}"/>
              </a:ext>
            </a:extLst>
          </p:cNvPr>
          <p:cNvSpPr txBox="1">
            <a:spLocks noChangeArrowheads="1"/>
          </p:cNvSpPr>
          <p:nvPr/>
        </p:nvSpPr>
        <p:spPr bwMode="auto">
          <a:xfrm>
            <a:off x="457200" y="6518803"/>
            <a:ext cx="5486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eaLnBrk="0" hangingPunct="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eaLnBrk="0" hangingPunct="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1000" dirty="0"/>
              <a:t>Department of Water Resources</a:t>
            </a:r>
          </a:p>
        </p:txBody>
      </p:sp>
      <p:pic>
        <p:nvPicPr>
          <p:cNvPr id="13" name="Picture 12">
            <a:extLst>
              <a:ext uri="{FF2B5EF4-FFF2-40B4-BE49-F238E27FC236}">
                <a16:creationId xmlns:a16="http://schemas.microsoft.com/office/drawing/2014/main" id="{CB106EAE-F213-4155-B781-BDBEDC988248}"/>
              </a:ext>
            </a:extLst>
          </p:cNvPr>
          <p:cNvPicPr>
            <a:picLocks noChangeAspect="1"/>
          </p:cNvPicPr>
          <p:nvPr/>
        </p:nvPicPr>
        <p:blipFill>
          <a:blip r:embed="rId3"/>
          <a:stretch>
            <a:fillRect/>
          </a:stretch>
        </p:blipFill>
        <p:spPr>
          <a:xfrm>
            <a:off x="5554134" y="1710266"/>
            <a:ext cx="3467699" cy="4165600"/>
          </a:xfrm>
          <a:prstGeom prst="rect">
            <a:avLst/>
          </a:prstGeom>
        </p:spPr>
      </p:pic>
      <p:pic>
        <p:nvPicPr>
          <p:cNvPr id="16" name="Picture 15">
            <a:extLst>
              <a:ext uri="{FF2B5EF4-FFF2-40B4-BE49-F238E27FC236}">
                <a16:creationId xmlns:a16="http://schemas.microsoft.com/office/drawing/2014/main" id="{0B8EC472-EE96-4D38-8DF2-DCBEAA97AC0A}"/>
              </a:ext>
            </a:extLst>
          </p:cNvPr>
          <p:cNvPicPr>
            <a:picLocks noChangeAspect="1"/>
          </p:cNvPicPr>
          <p:nvPr/>
        </p:nvPicPr>
        <p:blipFill>
          <a:blip r:embed="rId4"/>
          <a:stretch>
            <a:fillRect/>
          </a:stretch>
        </p:blipFill>
        <p:spPr>
          <a:xfrm>
            <a:off x="105233" y="1362075"/>
            <a:ext cx="5337760" cy="5038725"/>
          </a:xfrm>
          <a:prstGeom prst="rect">
            <a:avLst/>
          </a:prstGeom>
        </p:spPr>
      </p:pic>
      <p:sp>
        <p:nvSpPr>
          <p:cNvPr id="19" name="TextBox 16">
            <a:extLst>
              <a:ext uri="{FF2B5EF4-FFF2-40B4-BE49-F238E27FC236}">
                <a16:creationId xmlns:a16="http://schemas.microsoft.com/office/drawing/2014/main" id="{49841DE2-D8D8-4F48-81CE-E49D6434221B}"/>
              </a:ext>
            </a:extLst>
          </p:cNvPr>
          <p:cNvSpPr txBox="1">
            <a:spLocks noChangeArrowheads="1"/>
          </p:cNvSpPr>
          <p:nvPr/>
        </p:nvSpPr>
        <p:spPr bwMode="auto">
          <a:xfrm>
            <a:off x="2971800" y="1871132"/>
            <a:ext cx="1192473"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eaLnBrk="0" hangingPunct="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eaLnBrk="0" hangingPunct="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700" b="1" dirty="0">
                <a:solidFill>
                  <a:schemeClr val="accent2"/>
                </a:solidFill>
              </a:rPr>
              <a:t>1982-1983 (max)</a:t>
            </a:r>
          </a:p>
        </p:txBody>
      </p:sp>
      <p:sp>
        <p:nvSpPr>
          <p:cNvPr id="20" name="TextBox 16">
            <a:extLst>
              <a:ext uri="{FF2B5EF4-FFF2-40B4-BE49-F238E27FC236}">
                <a16:creationId xmlns:a16="http://schemas.microsoft.com/office/drawing/2014/main" id="{BDE1937A-047D-427B-85B7-105C3D660808}"/>
              </a:ext>
            </a:extLst>
          </p:cNvPr>
          <p:cNvSpPr txBox="1">
            <a:spLocks noChangeArrowheads="1"/>
          </p:cNvSpPr>
          <p:nvPr/>
        </p:nvSpPr>
        <p:spPr bwMode="auto">
          <a:xfrm>
            <a:off x="2971799" y="3482943"/>
            <a:ext cx="1192473"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eaLnBrk="0" hangingPunct="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eaLnBrk="0" hangingPunct="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700" b="1" dirty="0">
                <a:solidFill>
                  <a:schemeClr val="accent2"/>
                </a:solidFill>
              </a:rPr>
              <a:t>1982-1983 (max)</a:t>
            </a:r>
          </a:p>
        </p:txBody>
      </p:sp>
      <p:sp>
        <p:nvSpPr>
          <p:cNvPr id="21" name="TextBox 16">
            <a:extLst>
              <a:ext uri="{FF2B5EF4-FFF2-40B4-BE49-F238E27FC236}">
                <a16:creationId xmlns:a16="http://schemas.microsoft.com/office/drawing/2014/main" id="{06006FAF-AA89-4571-8E87-851DBA92FAD0}"/>
              </a:ext>
            </a:extLst>
          </p:cNvPr>
          <p:cNvSpPr txBox="1">
            <a:spLocks noChangeArrowheads="1"/>
          </p:cNvSpPr>
          <p:nvPr/>
        </p:nvSpPr>
        <p:spPr bwMode="auto">
          <a:xfrm>
            <a:off x="2971798" y="5022307"/>
            <a:ext cx="1192473"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eaLnBrk="0" hangingPunct="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eaLnBrk="0" hangingPunct="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700" b="1" dirty="0">
                <a:solidFill>
                  <a:schemeClr val="accent2"/>
                </a:solidFill>
              </a:rPr>
              <a:t>1982-1983 (max)</a:t>
            </a:r>
          </a:p>
        </p:txBody>
      </p:sp>
      <p:sp>
        <p:nvSpPr>
          <p:cNvPr id="22" name="TextBox 16">
            <a:extLst>
              <a:ext uri="{FF2B5EF4-FFF2-40B4-BE49-F238E27FC236}">
                <a16:creationId xmlns:a16="http://schemas.microsoft.com/office/drawing/2014/main" id="{466A0444-CEFB-4773-B81B-AB2E91797A3D}"/>
              </a:ext>
            </a:extLst>
          </p:cNvPr>
          <p:cNvSpPr txBox="1">
            <a:spLocks noChangeArrowheads="1"/>
          </p:cNvSpPr>
          <p:nvPr/>
        </p:nvSpPr>
        <p:spPr bwMode="auto">
          <a:xfrm>
            <a:off x="2604163" y="2818045"/>
            <a:ext cx="1192473"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eaLnBrk="0" hangingPunct="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eaLnBrk="0" hangingPunct="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700" b="1" dirty="0">
                <a:solidFill>
                  <a:srgbClr val="4B87FF"/>
                </a:solidFill>
              </a:rPr>
              <a:t>2014-2015 (min)</a:t>
            </a:r>
          </a:p>
        </p:txBody>
      </p:sp>
      <p:sp>
        <p:nvSpPr>
          <p:cNvPr id="23" name="TextBox 16">
            <a:extLst>
              <a:ext uri="{FF2B5EF4-FFF2-40B4-BE49-F238E27FC236}">
                <a16:creationId xmlns:a16="http://schemas.microsoft.com/office/drawing/2014/main" id="{73916AAE-BCF6-4A9A-8BD8-AEDDDFFBB3C5}"/>
              </a:ext>
            </a:extLst>
          </p:cNvPr>
          <p:cNvSpPr txBox="1">
            <a:spLocks noChangeArrowheads="1"/>
          </p:cNvSpPr>
          <p:nvPr/>
        </p:nvSpPr>
        <p:spPr bwMode="auto">
          <a:xfrm>
            <a:off x="2604162" y="4400756"/>
            <a:ext cx="1192473"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eaLnBrk="0" hangingPunct="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eaLnBrk="0" hangingPunct="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700" b="1" dirty="0">
                <a:solidFill>
                  <a:srgbClr val="4B87FF"/>
                </a:solidFill>
              </a:rPr>
              <a:t>2014-2015 (min)</a:t>
            </a:r>
          </a:p>
        </p:txBody>
      </p:sp>
      <p:sp>
        <p:nvSpPr>
          <p:cNvPr id="24" name="TextBox 16">
            <a:extLst>
              <a:ext uri="{FF2B5EF4-FFF2-40B4-BE49-F238E27FC236}">
                <a16:creationId xmlns:a16="http://schemas.microsoft.com/office/drawing/2014/main" id="{4CFAA93B-EA21-49C8-87F9-F1F2E382815F}"/>
              </a:ext>
            </a:extLst>
          </p:cNvPr>
          <p:cNvSpPr txBox="1">
            <a:spLocks noChangeArrowheads="1"/>
          </p:cNvSpPr>
          <p:nvPr/>
        </p:nvSpPr>
        <p:spPr bwMode="auto">
          <a:xfrm>
            <a:off x="2604161" y="5979850"/>
            <a:ext cx="1192473"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eaLnBrk="0" hangingPunct="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eaLnBrk="0" hangingPunct="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700" b="1" dirty="0">
                <a:solidFill>
                  <a:srgbClr val="4B87FF"/>
                </a:solidFill>
              </a:rPr>
              <a:t>2014-2015 (min)</a:t>
            </a:r>
          </a:p>
        </p:txBody>
      </p:sp>
      <p:sp>
        <p:nvSpPr>
          <p:cNvPr id="25" name="TextBox 16">
            <a:extLst>
              <a:ext uri="{FF2B5EF4-FFF2-40B4-BE49-F238E27FC236}">
                <a16:creationId xmlns:a16="http://schemas.microsoft.com/office/drawing/2014/main" id="{04482699-10EB-4C5F-968E-BB5265AD7A81}"/>
              </a:ext>
            </a:extLst>
          </p:cNvPr>
          <p:cNvSpPr txBox="1">
            <a:spLocks noChangeArrowheads="1"/>
          </p:cNvSpPr>
          <p:nvPr/>
        </p:nvSpPr>
        <p:spPr bwMode="auto">
          <a:xfrm>
            <a:off x="2514600" y="2530711"/>
            <a:ext cx="1192473"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eaLnBrk="0" hangingPunct="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eaLnBrk="0" hangingPunct="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700" b="1" dirty="0">
                <a:solidFill>
                  <a:schemeClr val="accent5"/>
                </a:solidFill>
              </a:rPr>
              <a:t>Average</a:t>
            </a:r>
          </a:p>
        </p:txBody>
      </p:sp>
      <p:sp>
        <p:nvSpPr>
          <p:cNvPr id="26" name="TextBox 16">
            <a:extLst>
              <a:ext uri="{FF2B5EF4-FFF2-40B4-BE49-F238E27FC236}">
                <a16:creationId xmlns:a16="http://schemas.microsoft.com/office/drawing/2014/main" id="{7BA2B2FC-1379-4028-9482-195309BDA4DF}"/>
              </a:ext>
            </a:extLst>
          </p:cNvPr>
          <p:cNvSpPr txBox="1">
            <a:spLocks noChangeArrowheads="1"/>
          </p:cNvSpPr>
          <p:nvPr/>
        </p:nvSpPr>
        <p:spPr bwMode="auto">
          <a:xfrm>
            <a:off x="2514599" y="4104494"/>
            <a:ext cx="1192473"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eaLnBrk="0" hangingPunct="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eaLnBrk="0" hangingPunct="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700" b="1" dirty="0">
                <a:solidFill>
                  <a:schemeClr val="accent5"/>
                </a:solidFill>
              </a:rPr>
              <a:t>Average</a:t>
            </a:r>
          </a:p>
        </p:txBody>
      </p:sp>
      <p:sp>
        <p:nvSpPr>
          <p:cNvPr id="27" name="TextBox 16">
            <a:extLst>
              <a:ext uri="{FF2B5EF4-FFF2-40B4-BE49-F238E27FC236}">
                <a16:creationId xmlns:a16="http://schemas.microsoft.com/office/drawing/2014/main" id="{4EFCBD7A-30F1-4697-A526-8A7ED366ACA9}"/>
              </a:ext>
            </a:extLst>
          </p:cNvPr>
          <p:cNvSpPr txBox="1">
            <a:spLocks noChangeArrowheads="1"/>
          </p:cNvSpPr>
          <p:nvPr/>
        </p:nvSpPr>
        <p:spPr bwMode="auto">
          <a:xfrm>
            <a:off x="2514598" y="5675811"/>
            <a:ext cx="1192473"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eaLnBrk="0" hangingPunct="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eaLnBrk="0" hangingPunct="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700" b="1" dirty="0">
                <a:solidFill>
                  <a:schemeClr val="accent5"/>
                </a:solidFill>
              </a:rPr>
              <a:t>Average</a:t>
            </a:r>
          </a:p>
        </p:txBody>
      </p:sp>
    </p:spTree>
    <p:extLst>
      <p:ext uri="{BB962C8B-B14F-4D97-AF65-F5344CB8AC3E}">
        <p14:creationId xmlns:p14="http://schemas.microsoft.com/office/powerpoint/2010/main" val="588720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457200" y="821266"/>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US" altLang="en-US" sz="2600" b="1" dirty="0">
                <a:solidFill>
                  <a:schemeClr val="tx2"/>
                </a:solidFill>
              </a:rPr>
              <a:t>Snowpack</a:t>
            </a:r>
          </a:p>
        </p:txBody>
      </p:sp>
      <p:sp>
        <p:nvSpPr>
          <p:cNvPr id="7" name="Slide Number Placeholder 4"/>
          <p:cNvSpPr>
            <a:spLocks noGrp="1"/>
          </p:cNvSpPr>
          <p:nvPr>
            <p:ph type="sldNum" sz="quarter" idx="12"/>
          </p:nvPr>
        </p:nvSpPr>
        <p:spPr>
          <a:xfrm>
            <a:off x="8610600" y="209550"/>
            <a:ext cx="533400" cy="476250"/>
          </a:xfrm>
        </p:spPr>
        <p:txBody>
          <a:bodyPr/>
          <a:lstStyle/>
          <a:p>
            <a:pPr>
              <a:defRPr/>
            </a:pPr>
            <a:fld id="{9577681A-6630-40BE-8194-B66902EC0358}" type="slidenum">
              <a:rPr lang="en-US" altLang="en-US" smtClean="0">
                <a:solidFill>
                  <a:schemeClr val="accent1"/>
                </a:solidFill>
              </a:rPr>
              <a:pPr>
                <a:defRPr/>
              </a:pPr>
              <a:t>5</a:t>
            </a:fld>
            <a:endParaRPr lang="en-US" altLang="en-US" dirty="0">
              <a:solidFill>
                <a:schemeClr val="accent1"/>
              </a:solidFill>
            </a:endParaRPr>
          </a:p>
        </p:txBody>
      </p:sp>
      <p:sp>
        <p:nvSpPr>
          <p:cNvPr id="10" name="TextBox 16">
            <a:extLst>
              <a:ext uri="{FF2B5EF4-FFF2-40B4-BE49-F238E27FC236}">
                <a16:creationId xmlns:a16="http://schemas.microsoft.com/office/drawing/2014/main" id="{DDAB3AA9-8A0C-449E-865F-8DC63AE9BF30}"/>
              </a:ext>
            </a:extLst>
          </p:cNvPr>
          <p:cNvSpPr txBox="1">
            <a:spLocks noChangeArrowheads="1"/>
          </p:cNvSpPr>
          <p:nvPr/>
        </p:nvSpPr>
        <p:spPr bwMode="auto">
          <a:xfrm>
            <a:off x="1371600" y="6248400"/>
            <a:ext cx="5486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eaLnBrk="0" hangingPunct="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eaLnBrk="0" hangingPunct="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1000" dirty="0"/>
              <a:t>NASA</a:t>
            </a:r>
          </a:p>
        </p:txBody>
      </p:sp>
      <p:graphicFrame>
        <p:nvGraphicFramePr>
          <p:cNvPr id="2" name="Object 1">
            <a:extLst>
              <a:ext uri="{FF2B5EF4-FFF2-40B4-BE49-F238E27FC236}">
                <a16:creationId xmlns:a16="http://schemas.microsoft.com/office/drawing/2014/main" id="{B2668DB4-06FE-49A2-92D1-6504D83B34CF}"/>
              </a:ext>
            </a:extLst>
          </p:cNvPr>
          <p:cNvGraphicFramePr>
            <a:graphicFrameLocks noChangeAspect="1"/>
          </p:cNvGraphicFramePr>
          <p:nvPr>
            <p:extLst>
              <p:ext uri="{D42A27DB-BD31-4B8C-83A1-F6EECF244321}">
                <p14:modId xmlns:p14="http://schemas.microsoft.com/office/powerpoint/2010/main" val="3755151488"/>
              </p:ext>
            </p:extLst>
          </p:nvPr>
        </p:nvGraphicFramePr>
        <p:xfrm>
          <a:off x="98425" y="98425"/>
          <a:ext cx="1941513" cy="685800"/>
        </p:xfrm>
        <a:graphic>
          <a:graphicData uri="http://schemas.openxmlformats.org/presentationml/2006/ole">
            <mc:AlternateContent xmlns:mc="http://schemas.openxmlformats.org/markup-compatibility/2006">
              <mc:Choice xmlns:v="urn:schemas-microsoft-com:vml" Requires="v">
                <p:oleObj spid="_x0000_s1027" name="Packager Shell Object" showAsIcon="1" r:id="rId4" imgW="1942200" imgH="685800" progId="Package">
                  <p:embed/>
                </p:oleObj>
              </mc:Choice>
              <mc:Fallback>
                <p:oleObj name="Packager Shell Object" showAsIcon="1" r:id="rId4" imgW="1942200" imgH="685800" progId="Package">
                  <p:embed/>
                  <p:pic>
                    <p:nvPicPr>
                      <p:cNvPr id="2" name="Object 1">
                        <a:extLst>
                          <a:ext uri="{FF2B5EF4-FFF2-40B4-BE49-F238E27FC236}">
                            <a16:creationId xmlns:a16="http://schemas.microsoft.com/office/drawing/2014/main" id="{B2668DB4-06FE-49A2-92D1-6504D83B34CF}"/>
                          </a:ext>
                        </a:extLst>
                      </p:cNvPr>
                      <p:cNvPicPr/>
                      <p:nvPr/>
                    </p:nvPicPr>
                    <p:blipFill>
                      <a:blip r:embed="rId5"/>
                      <a:stretch>
                        <a:fillRect/>
                      </a:stretch>
                    </p:blipFill>
                    <p:spPr>
                      <a:xfrm>
                        <a:off x="98425" y="98425"/>
                        <a:ext cx="1941513" cy="685800"/>
                      </a:xfrm>
                      <a:prstGeom prst="rect">
                        <a:avLst/>
                      </a:prstGeom>
                    </p:spPr>
                  </p:pic>
                </p:oleObj>
              </mc:Fallback>
            </mc:AlternateContent>
          </a:graphicData>
        </a:graphic>
      </p:graphicFrame>
      <p:pic>
        <p:nvPicPr>
          <p:cNvPr id="4" name="Picture 3">
            <a:extLst>
              <a:ext uri="{FF2B5EF4-FFF2-40B4-BE49-F238E27FC236}">
                <a16:creationId xmlns:a16="http://schemas.microsoft.com/office/drawing/2014/main" id="{EF425C83-F96D-4C9D-ADC1-8F3627C9D8C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43000" y="1456267"/>
            <a:ext cx="6858000" cy="4572000"/>
          </a:xfrm>
          <a:prstGeom prst="rect">
            <a:avLst/>
          </a:prstGeom>
        </p:spPr>
      </p:pic>
    </p:spTree>
    <p:extLst>
      <p:ext uri="{BB962C8B-B14F-4D97-AF65-F5344CB8AC3E}">
        <p14:creationId xmlns:p14="http://schemas.microsoft.com/office/powerpoint/2010/main" val="3721622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Straight Connector 29"/>
          <p:cNvCxnSpPr>
            <a:cxnSpLocks/>
          </p:cNvCxnSpPr>
          <p:nvPr/>
        </p:nvCxnSpPr>
        <p:spPr>
          <a:xfrm flipH="1">
            <a:off x="3810000" y="5029200"/>
            <a:ext cx="4495800" cy="0"/>
          </a:xfrm>
          <a:prstGeom prst="line">
            <a:avLst/>
          </a:prstGeom>
          <a:ln w="1016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4" name="Rectangle 2"/>
          <p:cNvSpPr>
            <a:spLocks noChangeArrowheads="1"/>
          </p:cNvSpPr>
          <p:nvPr/>
        </p:nvSpPr>
        <p:spPr bwMode="auto">
          <a:xfrm>
            <a:off x="457200" y="990600"/>
            <a:ext cx="8229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US" altLang="en-US" sz="2600" b="1" dirty="0">
                <a:solidFill>
                  <a:schemeClr val="tx2"/>
                </a:solidFill>
              </a:rPr>
              <a:t>School Lead Testing</a:t>
            </a:r>
          </a:p>
          <a:p>
            <a:pPr algn="ctr" eaLnBrk="1" hangingPunct="1">
              <a:spcBef>
                <a:spcPct val="0"/>
              </a:spcBef>
              <a:buFontTx/>
              <a:buNone/>
            </a:pPr>
            <a:r>
              <a:rPr lang="en-US" altLang="en-US" sz="2000" dirty="0">
                <a:solidFill>
                  <a:schemeClr val="tx2"/>
                </a:solidFill>
              </a:rPr>
              <a:t>Assembly Bill 746</a:t>
            </a:r>
          </a:p>
        </p:txBody>
      </p:sp>
      <p:sp>
        <p:nvSpPr>
          <p:cNvPr id="41" name="TextBox 40"/>
          <p:cNvSpPr txBox="1"/>
          <p:nvPr/>
        </p:nvSpPr>
        <p:spPr>
          <a:xfrm>
            <a:off x="3962400" y="5305961"/>
            <a:ext cx="3733800" cy="1323439"/>
          </a:xfrm>
          <a:prstGeom prst="rect">
            <a:avLst/>
          </a:prstGeom>
          <a:noFill/>
        </p:spPr>
        <p:txBody>
          <a:bodyPr wrap="square" rtlCol="0">
            <a:spAutoFit/>
          </a:bodyPr>
          <a:lstStyle/>
          <a:p>
            <a:r>
              <a:rPr lang="en-US" dirty="0"/>
              <a:t>Statewide (as of Dec 2018)</a:t>
            </a:r>
          </a:p>
          <a:p>
            <a:endParaRPr lang="en-US" sz="800" dirty="0"/>
          </a:p>
          <a:p>
            <a:pPr marL="285750" indent="-285750">
              <a:buFont typeface="Arial" panose="020B0604020202020204" pitchFamily="34" charset="0"/>
              <a:buChar char="•"/>
            </a:pPr>
            <a:r>
              <a:rPr lang="en-US" dirty="0"/>
              <a:t>14,500 schools</a:t>
            </a:r>
          </a:p>
          <a:p>
            <a:pPr marL="285750" indent="-285750">
              <a:buFont typeface="Arial" panose="020B0604020202020204" pitchFamily="34" charset="0"/>
              <a:buChar char="•"/>
            </a:pPr>
            <a:r>
              <a:rPr lang="en-US" dirty="0"/>
              <a:t>8,287 tested/exempted (57%)</a:t>
            </a:r>
          </a:p>
          <a:p>
            <a:pPr marL="285750" indent="-285750">
              <a:buFont typeface="Arial" panose="020B0604020202020204" pitchFamily="34" charset="0"/>
              <a:buChar char="•"/>
            </a:pPr>
            <a:r>
              <a:rPr lang="en-US" dirty="0"/>
              <a:t>213 over limit (1.5%)</a:t>
            </a:r>
          </a:p>
        </p:txBody>
      </p:sp>
      <p:sp>
        <p:nvSpPr>
          <p:cNvPr id="18" name="Slide Number Placeholder 4">
            <a:extLst>
              <a:ext uri="{FF2B5EF4-FFF2-40B4-BE49-F238E27FC236}">
                <a16:creationId xmlns:a16="http://schemas.microsoft.com/office/drawing/2014/main" id="{D9DB2B72-BE8F-4847-984C-2AFECBA69FF9}"/>
              </a:ext>
            </a:extLst>
          </p:cNvPr>
          <p:cNvSpPr>
            <a:spLocks noGrp="1"/>
          </p:cNvSpPr>
          <p:nvPr>
            <p:ph type="sldNum" sz="quarter" idx="12"/>
          </p:nvPr>
        </p:nvSpPr>
        <p:spPr>
          <a:xfrm>
            <a:off x="8610600" y="209550"/>
            <a:ext cx="533400" cy="476250"/>
          </a:xfrm>
        </p:spPr>
        <p:txBody>
          <a:bodyPr/>
          <a:lstStyle/>
          <a:p>
            <a:pPr>
              <a:defRPr/>
            </a:pPr>
            <a:fld id="{9577681A-6630-40BE-8194-B66902EC0358}" type="slidenum">
              <a:rPr lang="en-US" altLang="en-US" smtClean="0">
                <a:solidFill>
                  <a:schemeClr val="accent1"/>
                </a:solidFill>
              </a:rPr>
              <a:pPr>
                <a:defRPr/>
              </a:pPr>
              <a:t>6</a:t>
            </a:fld>
            <a:endParaRPr lang="en-US" altLang="en-US" dirty="0">
              <a:solidFill>
                <a:schemeClr val="accent1"/>
              </a:solidFill>
            </a:endParaRPr>
          </a:p>
        </p:txBody>
      </p:sp>
      <p:sp>
        <p:nvSpPr>
          <p:cNvPr id="26" name="Rectangle 25">
            <a:extLst>
              <a:ext uri="{FF2B5EF4-FFF2-40B4-BE49-F238E27FC236}">
                <a16:creationId xmlns:a16="http://schemas.microsoft.com/office/drawing/2014/main" id="{9D0752A1-0413-4901-879E-4DA00DF16350}"/>
              </a:ext>
            </a:extLst>
          </p:cNvPr>
          <p:cNvSpPr>
            <a:spLocks noChangeArrowheads="1"/>
          </p:cNvSpPr>
          <p:nvPr/>
        </p:nvSpPr>
        <p:spPr bwMode="auto">
          <a:xfrm>
            <a:off x="601133" y="1941350"/>
            <a:ext cx="8077200" cy="529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ea typeface="ＭＳ Ｐゴシック" pitchFamily="34" charset="-128"/>
              </a:defRPr>
            </a:lvl1pPr>
            <a:lvl2pPr marL="895350" indent="-495300" eaLnBrk="0" hangingPunct="0">
              <a:spcBef>
                <a:spcPct val="20000"/>
              </a:spcBef>
              <a:buChar char="–"/>
              <a:defRPr sz="2800">
                <a:solidFill>
                  <a:schemeClr val="tx1"/>
                </a:solidFill>
                <a:latin typeface="Arial" charset="0"/>
                <a:ea typeface="ＭＳ Ｐゴシック" pitchFamily="34" charset="-128"/>
              </a:defRPr>
            </a:lvl2pPr>
            <a:lvl3pPr marL="1258888" indent="-4191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buClr>
                <a:schemeClr val="tx1"/>
              </a:buClr>
              <a:defRPr/>
            </a:pPr>
            <a:r>
              <a:rPr lang="en-US" altLang="en-US" sz="2000" dirty="0"/>
              <a:t>All public schools must be tested for lead by </a:t>
            </a:r>
            <a:r>
              <a:rPr lang="en-US" altLang="en-US" sz="2000" b="1" dirty="0"/>
              <a:t>July 1, 2019</a:t>
            </a:r>
            <a:endParaRPr lang="en-US" altLang="en-US" sz="2000" dirty="0"/>
          </a:p>
        </p:txBody>
      </p:sp>
      <p:grpSp>
        <p:nvGrpSpPr>
          <p:cNvPr id="21" name="Group 20">
            <a:extLst>
              <a:ext uri="{FF2B5EF4-FFF2-40B4-BE49-F238E27FC236}">
                <a16:creationId xmlns:a16="http://schemas.microsoft.com/office/drawing/2014/main" id="{9169DCDB-9232-4598-83A7-C9400EF909E8}"/>
              </a:ext>
            </a:extLst>
          </p:cNvPr>
          <p:cNvGrpSpPr/>
          <p:nvPr/>
        </p:nvGrpSpPr>
        <p:grpSpPr>
          <a:xfrm>
            <a:off x="124682" y="2362207"/>
            <a:ext cx="7876318" cy="3657593"/>
            <a:chOff x="124682" y="2362207"/>
            <a:chExt cx="7876318" cy="3657593"/>
          </a:xfrm>
        </p:grpSpPr>
        <p:grpSp>
          <p:nvGrpSpPr>
            <p:cNvPr id="14" name="Group 13">
              <a:extLst>
                <a:ext uri="{FF2B5EF4-FFF2-40B4-BE49-F238E27FC236}">
                  <a16:creationId xmlns:a16="http://schemas.microsoft.com/office/drawing/2014/main" id="{E9CF5AE4-BFF3-40B5-B957-ECA8E23BBF92}"/>
                </a:ext>
              </a:extLst>
            </p:cNvPr>
            <p:cNvGrpSpPr/>
            <p:nvPr/>
          </p:nvGrpSpPr>
          <p:grpSpPr>
            <a:xfrm>
              <a:off x="124682" y="2362207"/>
              <a:ext cx="7876318" cy="3657593"/>
              <a:chOff x="124682" y="1905000"/>
              <a:chExt cx="7876318" cy="3657593"/>
            </a:xfrm>
          </p:grpSpPr>
          <p:grpSp>
            <p:nvGrpSpPr>
              <p:cNvPr id="2" name="Group 1">
                <a:extLst>
                  <a:ext uri="{FF2B5EF4-FFF2-40B4-BE49-F238E27FC236}">
                    <a16:creationId xmlns:a16="http://schemas.microsoft.com/office/drawing/2014/main" id="{D490C643-C89A-4F8C-B4B9-B95E3AD289C0}"/>
                  </a:ext>
                </a:extLst>
              </p:cNvPr>
              <p:cNvGrpSpPr/>
              <p:nvPr/>
            </p:nvGrpSpPr>
            <p:grpSpPr>
              <a:xfrm>
                <a:off x="124682" y="1905000"/>
                <a:ext cx="3997194" cy="3657593"/>
                <a:chOff x="193806" y="1676400"/>
                <a:chExt cx="3997194" cy="3657593"/>
              </a:xfrm>
            </p:grpSpPr>
            <p:graphicFrame>
              <p:nvGraphicFramePr>
                <p:cNvPr id="19" name="Chart 18">
                  <a:extLst>
                    <a:ext uri="{FF2B5EF4-FFF2-40B4-BE49-F238E27FC236}">
                      <a16:creationId xmlns:a16="http://schemas.microsoft.com/office/drawing/2014/main" id="{00000000-0008-0000-0000-000004000000}"/>
                    </a:ext>
                  </a:extLst>
                </p:cNvPr>
                <p:cNvGraphicFramePr>
                  <a:graphicFrameLocks/>
                </p:cNvGraphicFramePr>
                <p:nvPr>
                  <p:extLst>
                    <p:ext uri="{D42A27DB-BD31-4B8C-83A1-F6EECF244321}">
                      <p14:modId xmlns:p14="http://schemas.microsoft.com/office/powerpoint/2010/main" val="438302187"/>
                    </p:ext>
                  </p:extLst>
                </p:nvPr>
              </p:nvGraphicFramePr>
              <p:xfrm>
                <a:off x="193806" y="1676400"/>
                <a:ext cx="3997194" cy="365759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227746" y="3069232"/>
                  <a:ext cx="1944130" cy="646331"/>
                </a:xfrm>
                <a:prstGeom prst="rect">
                  <a:avLst/>
                </a:prstGeom>
                <a:noFill/>
              </p:spPr>
              <p:txBody>
                <a:bodyPr wrap="square" rtlCol="0">
                  <a:spAutoFit/>
                </a:bodyPr>
                <a:lstStyle/>
                <a:p>
                  <a:pPr algn="ctr"/>
                  <a:r>
                    <a:rPr lang="en-US" dirty="0"/>
                    <a:t>IOUs serve </a:t>
                  </a:r>
                  <a:r>
                    <a:rPr lang="en-US" b="1" dirty="0"/>
                    <a:t>2,000 Schools</a:t>
                  </a:r>
                </a:p>
              </p:txBody>
            </p:sp>
            <p:sp>
              <p:nvSpPr>
                <p:cNvPr id="7" name="TextBox 6"/>
                <p:cNvSpPr txBox="1"/>
                <p:nvPr/>
              </p:nvSpPr>
              <p:spPr>
                <a:xfrm>
                  <a:off x="2766849" y="2512360"/>
                  <a:ext cx="810054" cy="461665"/>
                </a:xfrm>
                <a:prstGeom prst="rect">
                  <a:avLst/>
                </a:prstGeom>
                <a:noFill/>
              </p:spPr>
              <p:txBody>
                <a:bodyPr wrap="square" rtlCol="0">
                  <a:spAutoFit/>
                </a:bodyPr>
                <a:lstStyle/>
                <a:p>
                  <a:r>
                    <a:rPr lang="en-US" sz="2400" b="1" dirty="0">
                      <a:solidFill>
                        <a:schemeClr val="bg1"/>
                      </a:solidFill>
                    </a:rPr>
                    <a:t>80%</a:t>
                  </a:r>
                </a:p>
              </p:txBody>
            </p:sp>
          </p:grpSp>
          <p:grpSp>
            <p:nvGrpSpPr>
              <p:cNvPr id="15" name="Group 14">
                <a:extLst>
                  <a:ext uri="{FF2B5EF4-FFF2-40B4-BE49-F238E27FC236}">
                    <a16:creationId xmlns:a16="http://schemas.microsoft.com/office/drawing/2014/main" id="{52FD8EF6-B358-438B-ADB3-22757EE829D5}"/>
                  </a:ext>
                </a:extLst>
              </p:cNvPr>
              <p:cNvGrpSpPr/>
              <p:nvPr/>
            </p:nvGrpSpPr>
            <p:grpSpPr>
              <a:xfrm>
                <a:off x="4275668" y="2447030"/>
                <a:ext cx="3725332" cy="1754326"/>
                <a:chOff x="4553826" y="3070290"/>
                <a:chExt cx="3725332" cy="1754326"/>
              </a:xfrm>
            </p:grpSpPr>
            <p:sp>
              <p:nvSpPr>
                <p:cNvPr id="9" name="TextBox 8"/>
                <p:cNvSpPr txBox="1"/>
                <p:nvPr/>
              </p:nvSpPr>
              <p:spPr>
                <a:xfrm>
                  <a:off x="4850158" y="3070290"/>
                  <a:ext cx="3429000" cy="1754326"/>
                </a:xfrm>
                <a:prstGeom prst="rect">
                  <a:avLst/>
                </a:prstGeom>
                <a:noFill/>
              </p:spPr>
              <p:txBody>
                <a:bodyPr wrap="square" rtlCol="0">
                  <a:spAutoFit/>
                </a:bodyPr>
                <a:lstStyle/>
                <a:p>
                  <a:r>
                    <a:rPr lang="en-US" sz="2400" b="1" dirty="0"/>
                    <a:t>1,167</a:t>
                  </a:r>
                  <a:r>
                    <a:rPr lang="en-US" sz="2400" dirty="0"/>
                    <a:t> Schools Tested</a:t>
                  </a:r>
                </a:p>
                <a:p>
                  <a:endParaRPr lang="en-US" sz="400" dirty="0"/>
                </a:p>
                <a:p>
                  <a:pPr marL="800100" lvl="1" indent="-342900">
                    <a:buFont typeface="Arial" panose="020B0604020202020204" pitchFamily="34" charset="0"/>
                    <a:buChar char="̶"/>
                  </a:pPr>
                  <a:r>
                    <a:rPr lang="en-US" sz="2000" dirty="0"/>
                    <a:t>443 exempted</a:t>
                  </a:r>
                </a:p>
                <a:p>
                  <a:endParaRPr lang="en-US" dirty="0"/>
                </a:p>
                <a:p>
                  <a:endParaRPr lang="en-US" sz="400" dirty="0"/>
                </a:p>
                <a:p>
                  <a:pPr marL="285750" indent="-285750">
                    <a:buFont typeface="Arial" panose="020B0604020202020204" pitchFamily="34" charset="0"/>
                    <a:buChar char="•"/>
                  </a:pPr>
                  <a:r>
                    <a:rPr lang="en-US" b="1" dirty="0"/>
                    <a:t>19</a:t>
                  </a:r>
                  <a:r>
                    <a:rPr lang="en-US" dirty="0"/>
                    <a:t> over limit (1.0%)</a:t>
                  </a:r>
                </a:p>
                <a:p>
                  <a:endParaRPr lang="en-US" sz="400" dirty="0"/>
                </a:p>
                <a:p>
                  <a:r>
                    <a:rPr lang="en-US" sz="1600" dirty="0"/>
                    <a:t>     - Corrective actions taken</a:t>
                  </a:r>
                </a:p>
              </p:txBody>
            </p:sp>
            <p:cxnSp>
              <p:nvCxnSpPr>
                <p:cNvPr id="52" name="Straight Connector 51"/>
                <p:cNvCxnSpPr>
                  <a:cxnSpLocks/>
                </p:cNvCxnSpPr>
                <p:nvPr/>
              </p:nvCxnSpPr>
              <p:spPr>
                <a:xfrm flipH="1">
                  <a:off x="4553826" y="4314721"/>
                  <a:ext cx="36406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cxnSp>
          <p:nvCxnSpPr>
            <p:cNvPr id="27" name="Straight Connector 26">
              <a:extLst>
                <a:ext uri="{FF2B5EF4-FFF2-40B4-BE49-F238E27FC236}">
                  <a16:creationId xmlns:a16="http://schemas.microsoft.com/office/drawing/2014/main" id="{A883E7AF-4112-4435-B090-CED0D0230956}"/>
                </a:ext>
              </a:extLst>
            </p:cNvPr>
            <p:cNvCxnSpPr>
              <a:cxnSpLocks/>
            </p:cNvCxnSpPr>
            <p:nvPr/>
          </p:nvCxnSpPr>
          <p:spPr>
            <a:xfrm flipV="1">
              <a:off x="3886200" y="4148668"/>
              <a:ext cx="381000" cy="58279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7390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457200" y="781050"/>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US" altLang="en-US" sz="2600" b="1" dirty="0">
                <a:solidFill>
                  <a:schemeClr val="tx2"/>
                </a:solidFill>
              </a:rPr>
              <a:t>Water Division Case Study</a:t>
            </a:r>
          </a:p>
          <a:p>
            <a:pPr algn="ctr" eaLnBrk="1" hangingPunct="1">
              <a:spcBef>
                <a:spcPct val="0"/>
              </a:spcBef>
              <a:buFontTx/>
              <a:buNone/>
            </a:pPr>
            <a:r>
              <a:rPr lang="en-US" altLang="en-US" sz="2400" dirty="0">
                <a:solidFill>
                  <a:schemeClr val="tx2"/>
                </a:solidFill>
              </a:rPr>
              <a:t>Low-Income Discount Programs</a:t>
            </a:r>
          </a:p>
        </p:txBody>
      </p:sp>
      <p:sp>
        <p:nvSpPr>
          <p:cNvPr id="6" name="Rectangle 5"/>
          <p:cNvSpPr>
            <a:spLocks noChangeArrowheads="1"/>
          </p:cNvSpPr>
          <p:nvPr/>
        </p:nvSpPr>
        <p:spPr bwMode="auto">
          <a:xfrm>
            <a:off x="304800" y="1676400"/>
            <a:ext cx="84582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ea typeface="ＭＳ Ｐゴシック" pitchFamily="34" charset="-128"/>
              </a:defRPr>
            </a:lvl1pPr>
            <a:lvl2pPr marL="895350" indent="-495300" eaLnBrk="0" hangingPunct="0">
              <a:spcBef>
                <a:spcPct val="20000"/>
              </a:spcBef>
              <a:buChar char="–"/>
              <a:defRPr sz="2800">
                <a:solidFill>
                  <a:schemeClr val="tx1"/>
                </a:solidFill>
                <a:latin typeface="Arial" charset="0"/>
                <a:ea typeface="ＭＳ Ｐゴシック" pitchFamily="34" charset="-128"/>
              </a:defRPr>
            </a:lvl2pPr>
            <a:lvl3pPr marL="1258888" indent="-4191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buClr>
                <a:schemeClr val="tx1"/>
              </a:buClr>
              <a:defRPr/>
            </a:pPr>
            <a:r>
              <a:rPr lang="en-US" altLang="en-US" sz="2000" b="1" dirty="0"/>
              <a:t>Evolution of water low-income programs</a:t>
            </a:r>
            <a:endParaRPr lang="en-US" altLang="en-US" sz="800" b="1" dirty="0"/>
          </a:p>
          <a:p>
            <a:pPr lvl="1" eaLnBrk="1" hangingPunct="1">
              <a:buClr>
                <a:schemeClr val="tx1"/>
              </a:buClr>
              <a:defRPr/>
            </a:pPr>
            <a:r>
              <a:rPr lang="en-US" altLang="en-US" sz="1800" dirty="0"/>
              <a:t>Began in 1996: California-American Water Company – Monterey District</a:t>
            </a:r>
          </a:p>
          <a:p>
            <a:pPr lvl="1" eaLnBrk="1" hangingPunct="1">
              <a:buClr>
                <a:schemeClr val="tx1"/>
              </a:buClr>
              <a:defRPr/>
            </a:pPr>
            <a:r>
              <a:rPr lang="en-US" altLang="en-US" sz="1800" dirty="0"/>
              <a:t>Influence from CPUC 2005 and 2010 Water Action Plan</a:t>
            </a:r>
          </a:p>
          <a:p>
            <a:pPr lvl="1" eaLnBrk="1" hangingPunct="1">
              <a:buClr>
                <a:schemeClr val="tx1"/>
              </a:buClr>
              <a:defRPr/>
            </a:pPr>
            <a:r>
              <a:rPr lang="en-US" altLang="en-US" sz="1800" dirty="0"/>
              <a:t>Data exchange with Energy Utilities in 2012 increased enrollment</a:t>
            </a:r>
          </a:p>
          <a:p>
            <a:pPr marL="0" indent="0" eaLnBrk="1" hangingPunct="1">
              <a:buClr>
                <a:schemeClr val="tx1"/>
              </a:buClr>
              <a:buNone/>
              <a:defRPr/>
            </a:pPr>
            <a:endParaRPr lang="en-US" altLang="en-US" sz="400" b="1" dirty="0"/>
          </a:p>
          <a:p>
            <a:pPr eaLnBrk="1" hangingPunct="1">
              <a:buClr>
                <a:schemeClr val="tx1"/>
              </a:buClr>
              <a:defRPr/>
            </a:pPr>
            <a:r>
              <a:rPr lang="en-US" altLang="en-US" sz="2000" b="1" dirty="0"/>
              <a:t>Impact on a utility</a:t>
            </a:r>
          </a:p>
          <a:p>
            <a:pPr lvl="1" eaLnBrk="1" hangingPunct="1">
              <a:buClr>
                <a:schemeClr val="tx1"/>
              </a:buClr>
              <a:defRPr/>
            </a:pPr>
            <a:r>
              <a:rPr lang="en-US" altLang="en-US" sz="1800" dirty="0"/>
              <a:t>San Gabriel Valley Water Company</a:t>
            </a:r>
          </a:p>
          <a:p>
            <a:pPr lvl="2" eaLnBrk="1" hangingPunct="1">
              <a:buClr>
                <a:schemeClr val="tx1"/>
              </a:buClr>
              <a:defRPr/>
            </a:pPr>
            <a:r>
              <a:rPr lang="en-US" altLang="en-US" sz="1600" dirty="0"/>
              <a:t>50% of residential customer base enrolled in low-income program</a:t>
            </a:r>
          </a:p>
          <a:p>
            <a:pPr lvl="3" eaLnBrk="1" hangingPunct="1">
              <a:buClr>
                <a:schemeClr val="tx1"/>
              </a:buClr>
              <a:defRPr/>
            </a:pPr>
            <a:r>
              <a:rPr lang="en-US" altLang="en-US" sz="1600" dirty="0"/>
              <a:t>Program became unsustainable</a:t>
            </a:r>
          </a:p>
          <a:p>
            <a:pPr marL="1371600" lvl="3" indent="0" eaLnBrk="1" hangingPunct="1">
              <a:buClr>
                <a:schemeClr val="tx1"/>
              </a:buClr>
              <a:buNone/>
              <a:defRPr/>
            </a:pPr>
            <a:endParaRPr lang="en-US" altLang="en-US" sz="800" dirty="0"/>
          </a:p>
          <a:p>
            <a:pPr lvl="2" eaLnBrk="1" hangingPunct="1">
              <a:buClr>
                <a:schemeClr val="tx1"/>
              </a:buClr>
              <a:defRPr/>
            </a:pPr>
            <a:r>
              <a:rPr lang="en-US" altLang="en-US" sz="1600" dirty="0"/>
              <a:t>Changes made:	 </a:t>
            </a:r>
            <a:r>
              <a:rPr lang="en-US" altLang="en-US" sz="1600" b="1" dirty="0"/>
              <a:t>Discount	         Surcharge</a:t>
            </a:r>
          </a:p>
          <a:p>
            <a:pPr lvl="2" eaLnBrk="1" hangingPunct="1">
              <a:buClr>
                <a:schemeClr val="tx1"/>
              </a:buClr>
              <a:defRPr/>
            </a:pPr>
            <a:endParaRPr lang="en-US" altLang="en-US" sz="800" dirty="0"/>
          </a:p>
          <a:p>
            <a:pPr lvl="2" eaLnBrk="1" hangingPunct="1">
              <a:buClr>
                <a:schemeClr val="tx1"/>
              </a:buClr>
              <a:defRPr/>
            </a:pPr>
            <a:r>
              <a:rPr lang="en-US" altLang="en-US" sz="1600" dirty="0"/>
              <a:t>No difference in water usage between low-income and non low-income</a:t>
            </a:r>
          </a:p>
          <a:p>
            <a:pPr lvl="3" eaLnBrk="1" hangingPunct="1">
              <a:buClr>
                <a:schemeClr val="tx1"/>
              </a:buClr>
              <a:defRPr/>
            </a:pPr>
            <a:r>
              <a:rPr lang="en-US" altLang="en-US" sz="1600" dirty="0"/>
              <a:t>More dependent on geographical location</a:t>
            </a:r>
          </a:p>
          <a:p>
            <a:pPr lvl="2" eaLnBrk="1" hangingPunct="1">
              <a:buClr>
                <a:schemeClr val="tx1"/>
              </a:buClr>
              <a:defRPr/>
            </a:pPr>
            <a:r>
              <a:rPr lang="en-US" altLang="en-US" sz="1600" dirty="0"/>
              <a:t>Only 1 customer complaint in the past 5 years regarding low-income program</a:t>
            </a:r>
          </a:p>
          <a:p>
            <a:pPr marL="0" indent="0" eaLnBrk="1" hangingPunct="1">
              <a:buClr>
                <a:schemeClr val="tx1"/>
              </a:buClr>
              <a:buNone/>
              <a:defRPr/>
            </a:pPr>
            <a:endParaRPr lang="en-US" altLang="en-US" sz="800" dirty="0"/>
          </a:p>
        </p:txBody>
      </p:sp>
      <p:sp>
        <p:nvSpPr>
          <p:cNvPr id="4" name="Right Arrow 3"/>
          <p:cNvSpPr/>
          <p:nvPr/>
        </p:nvSpPr>
        <p:spPr>
          <a:xfrm>
            <a:off x="1828800" y="6100762"/>
            <a:ext cx="762000" cy="452438"/>
          </a:xfrm>
          <a:prstGeom prst="rightArrow">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extBox 1"/>
          <p:cNvSpPr txBox="1"/>
          <p:nvPr/>
        </p:nvSpPr>
        <p:spPr>
          <a:xfrm>
            <a:off x="2819400" y="6126926"/>
            <a:ext cx="5791200" cy="400110"/>
          </a:xfrm>
          <a:prstGeom prst="rect">
            <a:avLst/>
          </a:prstGeom>
          <a:noFill/>
        </p:spPr>
        <p:txBody>
          <a:bodyPr wrap="square" rtlCol="0">
            <a:spAutoFit/>
          </a:bodyPr>
          <a:lstStyle/>
          <a:p>
            <a:r>
              <a:rPr lang="en-US" altLang="en-US" sz="2000" dirty="0">
                <a:solidFill>
                  <a:schemeClr val="tx2"/>
                </a:solidFill>
              </a:rPr>
              <a:t>And we continue to progress…</a:t>
            </a:r>
          </a:p>
        </p:txBody>
      </p:sp>
      <p:sp>
        <p:nvSpPr>
          <p:cNvPr id="7" name="Slide Number Placeholder 4"/>
          <p:cNvSpPr>
            <a:spLocks noGrp="1"/>
          </p:cNvSpPr>
          <p:nvPr>
            <p:ph type="sldNum" sz="quarter" idx="12"/>
          </p:nvPr>
        </p:nvSpPr>
        <p:spPr>
          <a:xfrm>
            <a:off x="8610600" y="209550"/>
            <a:ext cx="533400" cy="476250"/>
          </a:xfrm>
        </p:spPr>
        <p:txBody>
          <a:bodyPr/>
          <a:lstStyle/>
          <a:p>
            <a:pPr>
              <a:defRPr/>
            </a:pPr>
            <a:fld id="{9577681A-6630-40BE-8194-B66902EC0358}" type="slidenum">
              <a:rPr lang="en-US" altLang="en-US" smtClean="0">
                <a:solidFill>
                  <a:schemeClr val="accent1"/>
                </a:solidFill>
              </a:rPr>
              <a:pPr>
                <a:defRPr/>
              </a:pPr>
              <a:t>7</a:t>
            </a:fld>
            <a:endParaRPr lang="en-US" altLang="en-US" dirty="0">
              <a:solidFill>
                <a:schemeClr val="accent1"/>
              </a:solidFill>
            </a:endParaRPr>
          </a:p>
        </p:txBody>
      </p:sp>
      <p:grpSp>
        <p:nvGrpSpPr>
          <p:cNvPr id="13" name="Group 12">
            <a:extLst>
              <a:ext uri="{FF2B5EF4-FFF2-40B4-BE49-F238E27FC236}">
                <a16:creationId xmlns:a16="http://schemas.microsoft.com/office/drawing/2014/main" id="{305936B0-CE13-4FD6-8823-76A9291C4AC8}"/>
              </a:ext>
            </a:extLst>
          </p:cNvPr>
          <p:cNvGrpSpPr/>
          <p:nvPr/>
        </p:nvGrpSpPr>
        <p:grpSpPr>
          <a:xfrm>
            <a:off x="4207934" y="4455584"/>
            <a:ext cx="1143000" cy="457200"/>
            <a:chOff x="4114801" y="4455584"/>
            <a:chExt cx="1143000" cy="457200"/>
          </a:xfrm>
        </p:grpSpPr>
        <p:sp>
          <p:nvSpPr>
            <p:cNvPr id="3" name="Arrow: Down 2">
              <a:extLst>
                <a:ext uri="{FF2B5EF4-FFF2-40B4-BE49-F238E27FC236}">
                  <a16:creationId xmlns:a16="http://schemas.microsoft.com/office/drawing/2014/main" id="{6FFE94BB-AF26-41C7-B92F-BBCC4D03FB5A}"/>
                </a:ext>
              </a:extLst>
            </p:cNvPr>
            <p:cNvSpPr/>
            <p:nvPr/>
          </p:nvSpPr>
          <p:spPr>
            <a:xfrm>
              <a:off x="4114801" y="4455584"/>
              <a:ext cx="381000" cy="457200"/>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Arrow: Down 7">
              <a:extLst>
                <a:ext uri="{FF2B5EF4-FFF2-40B4-BE49-F238E27FC236}">
                  <a16:creationId xmlns:a16="http://schemas.microsoft.com/office/drawing/2014/main" id="{62491594-DC87-4CC6-B605-40899F0C7757}"/>
                </a:ext>
              </a:extLst>
            </p:cNvPr>
            <p:cNvSpPr/>
            <p:nvPr/>
          </p:nvSpPr>
          <p:spPr>
            <a:xfrm rot="10800000">
              <a:off x="4876801" y="4455584"/>
              <a:ext cx="381000" cy="45720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C8CDF5F0-584E-4162-AF58-4A40B862D34F}"/>
                </a:ext>
              </a:extLst>
            </p:cNvPr>
            <p:cNvGrpSpPr/>
            <p:nvPr/>
          </p:nvGrpSpPr>
          <p:grpSpPr>
            <a:xfrm>
              <a:off x="4656668" y="4455584"/>
              <a:ext cx="59266" cy="457200"/>
              <a:chOff x="4648200" y="4461934"/>
              <a:chExt cx="59266" cy="457200"/>
            </a:xfrm>
          </p:grpSpPr>
          <p:cxnSp>
            <p:nvCxnSpPr>
              <p:cNvPr id="9" name="Straight Connector 8">
                <a:extLst>
                  <a:ext uri="{FF2B5EF4-FFF2-40B4-BE49-F238E27FC236}">
                    <a16:creationId xmlns:a16="http://schemas.microsoft.com/office/drawing/2014/main" id="{C1FAC826-F283-4B8F-906A-77A03E7F5F65}"/>
                  </a:ext>
                </a:extLst>
              </p:cNvPr>
              <p:cNvCxnSpPr/>
              <p:nvPr/>
            </p:nvCxnSpPr>
            <p:spPr>
              <a:xfrm>
                <a:off x="4648200" y="4461934"/>
                <a:ext cx="0" cy="457200"/>
              </a:xfrm>
              <a:prstGeom prst="line">
                <a:avLst/>
              </a:prstGeom>
              <a:ln w="28575"/>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5A416A0F-A5D7-4544-971E-06DA450C7F2F}"/>
                  </a:ext>
                </a:extLst>
              </p:cNvPr>
              <p:cNvCxnSpPr/>
              <p:nvPr/>
            </p:nvCxnSpPr>
            <p:spPr>
              <a:xfrm>
                <a:off x="4707466" y="4461934"/>
                <a:ext cx="0" cy="457200"/>
              </a:xfrm>
              <a:prstGeom prst="line">
                <a:avLst/>
              </a:prstGeom>
              <a:ln w="28575"/>
            </p:spPr>
            <p:style>
              <a:lnRef idx="1">
                <a:schemeClr val="dk1"/>
              </a:lnRef>
              <a:fillRef idx="0">
                <a:schemeClr val="dk1"/>
              </a:fillRef>
              <a:effectRef idx="0">
                <a:schemeClr val="dk1"/>
              </a:effectRef>
              <a:fontRef idx="minor">
                <a:schemeClr val="tx1"/>
              </a:fontRef>
            </p:style>
          </p:cxnSp>
        </p:grpSp>
      </p:grpSp>
    </p:spTree>
    <p:extLst>
      <p:ext uri="{BB962C8B-B14F-4D97-AF65-F5344CB8AC3E}">
        <p14:creationId xmlns:p14="http://schemas.microsoft.com/office/powerpoint/2010/main" val="3995492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457200" y="838200"/>
            <a:ext cx="8229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US" altLang="en-US" sz="2600" b="1" dirty="0">
                <a:solidFill>
                  <a:schemeClr val="tx2"/>
                </a:solidFill>
              </a:rPr>
              <a:t>Rulemaking Proceedings</a:t>
            </a:r>
          </a:p>
        </p:txBody>
      </p:sp>
      <p:sp>
        <p:nvSpPr>
          <p:cNvPr id="6" name="Rectangle 5"/>
          <p:cNvSpPr>
            <a:spLocks noChangeArrowheads="1"/>
          </p:cNvSpPr>
          <p:nvPr/>
        </p:nvSpPr>
        <p:spPr bwMode="auto">
          <a:xfrm>
            <a:off x="304800" y="1371600"/>
            <a:ext cx="88392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ea typeface="ＭＳ Ｐゴシック" pitchFamily="34" charset="-128"/>
              </a:defRPr>
            </a:lvl1pPr>
            <a:lvl2pPr marL="895350" indent="-495300" eaLnBrk="0" hangingPunct="0">
              <a:spcBef>
                <a:spcPct val="20000"/>
              </a:spcBef>
              <a:buChar char="–"/>
              <a:defRPr sz="2800">
                <a:solidFill>
                  <a:schemeClr val="tx1"/>
                </a:solidFill>
                <a:latin typeface="Arial" charset="0"/>
                <a:ea typeface="ＭＳ Ｐゴシック" pitchFamily="34" charset="-128"/>
              </a:defRPr>
            </a:lvl2pPr>
            <a:lvl3pPr marL="1258888" indent="-4191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buClr>
                <a:schemeClr val="tx1"/>
              </a:buClr>
              <a:defRPr/>
            </a:pPr>
            <a:r>
              <a:rPr lang="en-US" altLang="en-US" sz="2000" b="1" dirty="0"/>
              <a:t>R.17-06-024: Water Low-Income Programs</a:t>
            </a:r>
          </a:p>
          <a:p>
            <a:pPr lvl="1" eaLnBrk="1" hangingPunct="1">
              <a:buClr>
                <a:schemeClr val="tx1"/>
              </a:buClr>
              <a:defRPr/>
            </a:pPr>
            <a:r>
              <a:rPr lang="en-US" altLang="en-US" sz="1800" dirty="0"/>
              <a:t>Phase I</a:t>
            </a:r>
          </a:p>
          <a:p>
            <a:pPr lvl="2" eaLnBrk="1" hangingPunct="1">
              <a:buClr>
                <a:schemeClr val="tx1"/>
              </a:buClr>
              <a:defRPr/>
            </a:pPr>
            <a:r>
              <a:rPr lang="en-US" altLang="en-US" sz="1800" dirty="0"/>
              <a:t>Further encourage consolidation</a:t>
            </a:r>
          </a:p>
          <a:p>
            <a:pPr lvl="3" eaLnBrk="1" hangingPunct="1">
              <a:buClr>
                <a:schemeClr val="tx1"/>
              </a:buClr>
              <a:defRPr/>
            </a:pPr>
            <a:r>
              <a:rPr lang="en-US" altLang="en-US" sz="1600" dirty="0"/>
              <a:t>Since 2007: </a:t>
            </a:r>
            <a:r>
              <a:rPr lang="en-US" altLang="en-US" sz="1600" b="1" dirty="0"/>
              <a:t>37</a:t>
            </a:r>
            <a:r>
              <a:rPr lang="en-US" altLang="en-US" sz="1600" dirty="0"/>
              <a:t> acquisitions of IOUs</a:t>
            </a:r>
          </a:p>
          <a:p>
            <a:pPr marL="2743200" lvl="6" indent="0" eaLnBrk="1" hangingPunct="1">
              <a:buClr>
                <a:schemeClr val="tx1"/>
              </a:buClr>
              <a:buNone/>
              <a:defRPr/>
            </a:pPr>
            <a:r>
              <a:rPr lang="en-US" altLang="en-US" sz="1600" b="1" dirty="0"/>
              <a:t>6 </a:t>
            </a:r>
            <a:r>
              <a:rPr lang="en-US" altLang="en-US" sz="1600" dirty="0"/>
              <a:t>acquisitions of Municipals/Mutuals by IOUs</a:t>
            </a:r>
          </a:p>
          <a:p>
            <a:pPr lvl="2" eaLnBrk="1" hangingPunct="1">
              <a:buClr>
                <a:schemeClr val="tx1"/>
              </a:buClr>
              <a:defRPr/>
            </a:pPr>
            <a:r>
              <a:rPr lang="en-US" altLang="en-US" sz="1800" dirty="0"/>
              <a:t>Improve water usage forecasting</a:t>
            </a:r>
          </a:p>
          <a:p>
            <a:pPr lvl="3" eaLnBrk="1" hangingPunct="1">
              <a:buClr>
                <a:schemeClr val="tx1"/>
              </a:buClr>
              <a:defRPr/>
            </a:pPr>
            <a:r>
              <a:rPr lang="en-US" altLang="en-US" sz="1600" dirty="0"/>
              <a:t>Held forecasting workshop on Jan 18, 2019</a:t>
            </a:r>
          </a:p>
          <a:p>
            <a:pPr lvl="4" eaLnBrk="1" hangingPunct="1">
              <a:buClr>
                <a:schemeClr val="tx1"/>
              </a:buClr>
              <a:buFont typeface="Arial" panose="020B0604020202020204" pitchFamily="34" charset="0"/>
              <a:buChar char="•"/>
              <a:defRPr/>
            </a:pPr>
            <a:r>
              <a:rPr lang="en-US" altLang="en-US" sz="1600" dirty="0"/>
              <a:t>Discussed methods to adjust for drought periods</a:t>
            </a:r>
          </a:p>
          <a:p>
            <a:pPr lvl="1" eaLnBrk="1" hangingPunct="1">
              <a:buClr>
                <a:schemeClr val="tx1"/>
              </a:buClr>
              <a:defRPr/>
            </a:pPr>
            <a:r>
              <a:rPr lang="en-US" altLang="en-US" sz="1800" dirty="0"/>
              <a:t>Phase II</a:t>
            </a:r>
          </a:p>
          <a:p>
            <a:pPr lvl="2" eaLnBrk="1" hangingPunct="1">
              <a:buClr>
                <a:schemeClr val="tx1"/>
              </a:buClr>
              <a:defRPr/>
            </a:pPr>
            <a:r>
              <a:rPr lang="en-US" altLang="en-US" sz="1800" dirty="0"/>
              <a:t>Standardize and increase effectiveness of current low-income programs</a:t>
            </a:r>
          </a:p>
          <a:p>
            <a:pPr eaLnBrk="1" hangingPunct="1">
              <a:buClr>
                <a:schemeClr val="tx1"/>
              </a:buClr>
              <a:defRPr/>
            </a:pPr>
            <a:endParaRPr lang="en-US" altLang="en-US" sz="800" dirty="0"/>
          </a:p>
          <a:p>
            <a:pPr eaLnBrk="1" hangingPunct="1">
              <a:buClr>
                <a:schemeClr val="tx1"/>
              </a:buClr>
              <a:defRPr/>
            </a:pPr>
            <a:r>
              <a:rPr lang="en-US" altLang="en-US" sz="2000" b="1" dirty="0"/>
              <a:t>R.18-07-006: Affordability</a:t>
            </a:r>
          </a:p>
          <a:p>
            <a:pPr lvl="1" eaLnBrk="1" hangingPunct="1">
              <a:buClr>
                <a:schemeClr val="tx1"/>
              </a:buClr>
              <a:defRPr/>
            </a:pPr>
            <a:r>
              <a:rPr lang="en-US" altLang="en-US" sz="1800" dirty="0"/>
              <a:t>Define and assess affordability</a:t>
            </a:r>
          </a:p>
          <a:p>
            <a:pPr lvl="1" eaLnBrk="1" hangingPunct="1">
              <a:buClr>
                <a:schemeClr val="tx1"/>
              </a:buClr>
              <a:defRPr/>
            </a:pPr>
            <a:r>
              <a:rPr lang="en-US" altLang="en-US" sz="1800" dirty="0"/>
              <a:t>All utilities in each industry</a:t>
            </a:r>
          </a:p>
          <a:p>
            <a:pPr lvl="1" eaLnBrk="1" hangingPunct="1">
              <a:buClr>
                <a:schemeClr val="tx1"/>
              </a:buClr>
              <a:defRPr/>
            </a:pPr>
            <a:r>
              <a:rPr lang="en-US" altLang="en-US" sz="1800" dirty="0"/>
              <a:t>Held workshop on Jan 22, 2019</a:t>
            </a:r>
          </a:p>
          <a:p>
            <a:pPr lvl="2" eaLnBrk="1" hangingPunct="1">
              <a:buClr>
                <a:schemeClr val="tx1"/>
              </a:buClr>
              <a:defRPr/>
            </a:pPr>
            <a:r>
              <a:rPr lang="en-US" altLang="en-US" sz="1600" dirty="0"/>
              <a:t>Discussed approaches to measure affordability</a:t>
            </a:r>
          </a:p>
        </p:txBody>
      </p:sp>
      <p:sp>
        <p:nvSpPr>
          <p:cNvPr id="7" name="Slide Number Placeholder 4"/>
          <p:cNvSpPr>
            <a:spLocks noGrp="1"/>
          </p:cNvSpPr>
          <p:nvPr>
            <p:ph type="sldNum" sz="quarter" idx="12"/>
          </p:nvPr>
        </p:nvSpPr>
        <p:spPr>
          <a:xfrm>
            <a:off x="8610600" y="209550"/>
            <a:ext cx="533400" cy="476250"/>
          </a:xfrm>
        </p:spPr>
        <p:txBody>
          <a:bodyPr/>
          <a:lstStyle/>
          <a:p>
            <a:pPr>
              <a:defRPr/>
            </a:pPr>
            <a:fld id="{9577681A-6630-40BE-8194-B66902EC0358}" type="slidenum">
              <a:rPr lang="en-US" altLang="en-US" smtClean="0">
                <a:solidFill>
                  <a:schemeClr val="accent1"/>
                </a:solidFill>
              </a:rPr>
              <a:pPr>
                <a:defRPr/>
              </a:pPr>
              <a:t>8</a:t>
            </a:fld>
            <a:endParaRPr lang="en-US" altLang="en-US" dirty="0">
              <a:solidFill>
                <a:schemeClr val="accent1"/>
              </a:solidFill>
            </a:endParaRPr>
          </a:p>
        </p:txBody>
      </p:sp>
    </p:spTree>
    <p:extLst>
      <p:ext uri="{BB962C8B-B14F-4D97-AF65-F5344CB8AC3E}">
        <p14:creationId xmlns:p14="http://schemas.microsoft.com/office/powerpoint/2010/main" val="2357921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457200" y="781050"/>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US" altLang="en-US" sz="2600" b="1" dirty="0">
                <a:solidFill>
                  <a:schemeClr val="tx2"/>
                </a:solidFill>
              </a:rPr>
              <a:t>AB 401 Update</a:t>
            </a:r>
          </a:p>
          <a:p>
            <a:pPr algn="ctr" eaLnBrk="1" hangingPunct="1">
              <a:spcBef>
                <a:spcPct val="0"/>
              </a:spcBef>
              <a:buFontTx/>
              <a:buNone/>
            </a:pPr>
            <a:r>
              <a:rPr lang="en-US" altLang="en-US" sz="2400" dirty="0">
                <a:solidFill>
                  <a:schemeClr val="tx2"/>
                </a:solidFill>
              </a:rPr>
              <a:t>Statewide Water Low-Income Program</a:t>
            </a:r>
          </a:p>
        </p:txBody>
      </p:sp>
      <p:sp>
        <p:nvSpPr>
          <p:cNvPr id="6" name="Rectangle 5"/>
          <p:cNvSpPr>
            <a:spLocks noChangeArrowheads="1"/>
          </p:cNvSpPr>
          <p:nvPr/>
        </p:nvSpPr>
        <p:spPr bwMode="auto">
          <a:xfrm>
            <a:off x="304800" y="1676400"/>
            <a:ext cx="85344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ea typeface="ＭＳ Ｐゴシック" pitchFamily="34" charset="-128"/>
              </a:defRPr>
            </a:lvl1pPr>
            <a:lvl2pPr marL="895350" indent="-495300" eaLnBrk="0" hangingPunct="0">
              <a:spcBef>
                <a:spcPct val="20000"/>
              </a:spcBef>
              <a:buChar char="–"/>
              <a:defRPr sz="2800">
                <a:solidFill>
                  <a:schemeClr val="tx1"/>
                </a:solidFill>
                <a:latin typeface="Arial" charset="0"/>
                <a:ea typeface="ＭＳ Ｐゴシック" pitchFamily="34" charset="-128"/>
              </a:defRPr>
            </a:lvl2pPr>
            <a:lvl3pPr marL="1258888" indent="-4191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buClr>
                <a:schemeClr val="tx1"/>
              </a:buClr>
              <a:defRPr/>
            </a:pPr>
            <a:r>
              <a:rPr lang="en-US" altLang="en-US" sz="2000" b="1" dirty="0"/>
              <a:t>Draft report released on Jan 3, 2019</a:t>
            </a:r>
          </a:p>
          <a:p>
            <a:pPr lvl="1" eaLnBrk="1" hangingPunct="1">
              <a:buClr>
                <a:schemeClr val="tx1"/>
              </a:buClr>
              <a:defRPr/>
            </a:pPr>
            <a:r>
              <a:rPr lang="en-US" altLang="en-US" sz="1800" dirty="0"/>
              <a:t>Less than half of California is served by a utility that offers rate assistance</a:t>
            </a:r>
          </a:p>
          <a:p>
            <a:pPr lvl="1" eaLnBrk="1" hangingPunct="1">
              <a:buClr>
                <a:schemeClr val="tx1"/>
              </a:buClr>
              <a:defRPr/>
            </a:pPr>
            <a:r>
              <a:rPr lang="en-US" altLang="en-US" sz="1800" dirty="0"/>
              <a:t>Less than 20% of low-income household receive assistance</a:t>
            </a:r>
          </a:p>
          <a:p>
            <a:pPr marL="0" indent="0" eaLnBrk="1" hangingPunct="1">
              <a:buClr>
                <a:schemeClr val="tx1"/>
              </a:buClr>
              <a:buNone/>
              <a:defRPr/>
            </a:pPr>
            <a:endParaRPr lang="en-US" altLang="en-US" sz="400" b="1" dirty="0"/>
          </a:p>
          <a:p>
            <a:pPr eaLnBrk="1" hangingPunct="1">
              <a:buClr>
                <a:schemeClr val="tx1"/>
              </a:buClr>
              <a:defRPr/>
            </a:pPr>
            <a:r>
              <a:rPr lang="en-US" altLang="en-US" sz="2000" b="1" dirty="0"/>
              <a:t>Recommendations</a:t>
            </a:r>
          </a:p>
          <a:p>
            <a:pPr lvl="1" eaLnBrk="1" hangingPunct="1">
              <a:buClr>
                <a:schemeClr val="tx1"/>
              </a:buClr>
              <a:defRPr/>
            </a:pPr>
            <a:r>
              <a:rPr lang="en-US" altLang="en-US" sz="1800" dirty="0"/>
              <a:t>1 statewide program</a:t>
            </a:r>
          </a:p>
          <a:p>
            <a:pPr lvl="1" eaLnBrk="1" hangingPunct="1">
              <a:buClr>
                <a:schemeClr val="tx1"/>
              </a:buClr>
              <a:defRPr/>
            </a:pPr>
            <a:r>
              <a:rPr lang="en-US" altLang="en-US" sz="1800" dirty="0"/>
              <a:t>Eligibility criteria of below 200% Federal Poverty Level</a:t>
            </a:r>
          </a:p>
          <a:p>
            <a:pPr lvl="1" eaLnBrk="1" hangingPunct="1">
              <a:buClr>
                <a:schemeClr val="tx1"/>
              </a:buClr>
              <a:defRPr/>
            </a:pPr>
            <a:endParaRPr lang="en-US" altLang="en-US" sz="1800" dirty="0"/>
          </a:p>
          <a:p>
            <a:pPr lvl="1" eaLnBrk="1" hangingPunct="1">
              <a:buClr>
                <a:schemeClr val="tx1"/>
              </a:buClr>
              <a:defRPr/>
            </a:pPr>
            <a:r>
              <a:rPr lang="en-US" altLang="en-US" sz="1800" dirty="0"/>
              <a:t>3 Tier discount benefit:</a:t>
            </a:r>
          </a:p>
          <a:p>
            <a:pPr lvl="1" eaLnBrk="1" hangingPunct="1">
              <a:buClr>
                <a:schemeClr val="tx1"/>
              </a:buClr>
              <a:defRPr/>
            </a:pPr>
            <a:endParaRPr lang="en-US" altLang="en-US" sz="1800" dirty="0"/>
          </a:p>
          <a:p>
            <a:pPr marL="400050" lvl="1" indent="0" eaLnBrk="1" hangingPunct="1">
              <a:buClr>
                <a:schemeClr val="tx1"/>
              </a:buClr>
              <a:buNone/>
              <a:defRPr/>
            </a:pPr>
            <a:endParaRPr lang="en-US" altLang="en-US" sz="1800" dirty="0"/>
          </a:p>
          <a:p>
            <a:pPr lvl="2" eaLnBrk="1" hangingPunct="1">
              <a:buClr>
                <a:schemeClr val="tx1"/>
              </a:buClr>
              <a:defRPr/>
            </a:pPr>
            <a:r>
              <a:rPr lang="en-US" altLang="en-US" sz="1600" dirty="0"/>
              <a:t>Discount based on fixed consumption of 12 CCF/month for Monthly Bill</a:t>
            </a:r>
          </a:p>
          <a:p>
            <a:pPr lvl="1" eaLnBrk="1" hangingPunct="1">
              <a:buClr>
                <a:schemeClr val="tx1"/>
              </a:buClr>
              <a:defRPr/>
            </a:pPr>
            <a:r>
              <a:rPr lang="en-US" altLang="en-US" sz="1800" dirty="0"/>
              <a:t>Annual cost estimate: $606 Million</a:t>
            </a:r>
          </a:p>
          <a:p>
            <a:pPr lvl="1" eaLnBrk="1" hangingPunct="1">
              <a:buClr>
                <a:schemeClr val="tx1"/>
              </a:buClr>
              <a:defRPr/>
            </a:pPr>
            <a:r>
              <a:rPr lang="en-US" altLang="en-US" sz="1800" dirty="0"/>
              <a:t>Progressive revenue source</a:t>
            </a:r>
          </a:p>
          <a:p>
            <a:pPr lvl="2" eaLnBrk="1" hangingPunct="1">
              <a:buClr>
                <a:schemeClr val="tx1"/>
              </a:buClr>
              <a:defRPr/>
            </a:pPr>
            <a:r>
              <a:rPr lang="en-US" altLang="en-US" sz="1600" dirty="0"/>
              <a:t>Taxes, fees, etc. that would not impact low-income households</a:t>
            </a:r>
          </a:p>
          <a:p>
            <a:pPr lvl="1" eaLnBrk="1" hangingPunct="1">
              <a:buClr>
                <a:schemeClr val="tx1"/>
              </a:buClr>
              <a:defRPr/>
            </a:pPr>
            <a:r>
              <a:rPr lang="en-US" altLang="en-US" sz="1800" dirty="0"/>
              <a:t>Distribution: </a:t>
            </a:r>
            <a:r>
              <a:rPr lang="en-US" altLang="en-US" sz="1800" b="1" dirty="0"/>
              <a:t>energy bill </a:t>
            </a:r>
            <a:r>
              <a:rPr lang="en-US" altLang="en-US" sz="1800" dirty="0"/>
              <a:t>vs. tax credit vs. electronic benefit transfer</a:t>
            </a:r>
          </a:p>
        </p:txBody>
      </p:sp>
      <p:sp>
        <p:nvSpPr>
          <p:cNvPr id="7" name="Slide Number Placeholder 4"/>
          <p:cNvSpPr>
            <a:spLocks noGrp="1"/>
          </p:cNvSpPr>
          <p:nvPr>
            <p:ph type="sldNum" sz="quarter" idx="12"/>
          </p:nvPr>
        </p:nvSpPr>
        <p:spPr>
          <a:xfrm>
            <a:off x="8610600" y="209550"/>
            <a:ext cx="533400" cy="476250"/>
          </a:xfrm>
        </p:spPr>
        <p:txBody>
          <a:bodyPr/>
          <a:lstStyle/>
          <a:p>
            <a:pPr>
              <a:defRPr/>
            </a:pPr>
            <a:fld id="{9577681A-6630-40BE-8194-B66902EC0358}" type="slidenum">
              <a:rPr lang="en-US" altLang="en-US" smtClean="0">
                <a:solidFill>
                  <a:schemeClr val="accent1"/>
                </a:solidFill>
              </a:rPr>
              <a:pPr>
                <a:defRPr/>
              </a:pPr>
              <a:t>9</a:t>
            </a:fld>
            <a:endParaRPr lang="en-US" altLang="en-US" dirty="0">
              <a:solidFill>
                <a:schemeClr val="accent1"/>
              </a:solidFill>
            </a:endParaRPr>
          </a:p>
        </p:txBody>
      </p:sp>
      <p:graphicFrame>
        <p:nvGraphicFramePr>
          <p:cNvPr id="3" name="Table 2">
            <a:extLst>
              <a:ext uri="{FF2B5EF4-FFF2-40B4-BE49-F238E27FC236}">
                <a16:creationId xmlns:a16="http://schemas.microsoft.com/office/drawing/2014/main" id="{77E6EF49-FC25-44BB-A91E-910C5F9E06CF}"/>
              </a:ext>
            </a:extLst>
          </p:cNvPr>
          <p:cNvGraphicFramePr>
            <a:graphicFrameLocks noGrp="1"/>
          </p:cNvGraphicFramePr>
          <p:nvPr>
            <p:extLst>
              <p:ext uri="{D42A27DB-BD31-4B8C-83A1-F6EECF244321}">
                <p14:modId xmlns:p14="http://schemas.microsoft.com/office/powerpoint/2010/main" val="926641008"/>
              </p:ext>
            </p:extLst>
          </p:nvPr>
        </p:nvGraphicFramePr>
        <p:xfrm>
          <a:off x="3648075" y="3838575"/>
          <a:ext cx="2926079" cy="1219200"/>
        </p:xfrm>
        <a:graphic>
          <a:graphicData uri="http://schemas.openxmlformats.org/drawingml/2006/table">
            <a:tbl>
              <a:tblPr firstRow="1" bandRow="1">
                <a:tableStyleId>{5C22544A-7EE6-4342-B048-85BDC9FD1C3A}</a:tableStyleId>
              </a:tblPr>
              <a:tblGrid>
                <a:gridCol w="590843">
                  <a:extLst>
                    <a:ext uri="{9D8B030D-6E8A-4147-A177-3AD203B41FA5}">
                      <a16:colId xmlns:a16="http://schemas.microsoft.com/office/drawing/2014/main" val="3622882309"/>
                    </a:ext>
                  </a:extLst>
                </a:gridCol>
                <a:gridCol w="971256">
                  <a:extLst>
                    <a:ext uri="{9D8B030D-6E8A-4147-A177-3AD203B41FA5}">
                      <a16:colId xmlns:a16="http://schemas.microsoft.com/office/drawing/2014/main" val="4184531605"/>
                    </a:ext>
                  </a:extLst>
                </a:gridCol>
                <a:gridCol w="1363980">
                  <a:extLst>
                    <a:ext uri="{9D8B030D-6E8A-4147-A177-3AD203B41FA5}">
                      <a16:colId xmlns:a16="http://schemas.microsoft.com/office/drawing/2014/main" val="2002372243"/>
                    </a:ext>
                  </a:extLst>
                </a:gridCol>
              </a:tblGrid>
              <a:tr h="297180">
                <a:tc>
                  <a:txBody>
                    <a:bodyPr/>
                    <a:lstStyle/>
                    <a:p>
                      <a:pPr algn="ctr"/>
                      <a:r>
                        <a:rPr lang="en-US" sz="1400" dirty="0"/>
                        <a:t>Tier</a:t>
                      </a:r>
                    </a:p>
                  </a:txBody>
                  <a:tcPr anchor="ctr"/>
                </a:tc>
                <a:tc>
                  <a:txBody>
                    <a:bodyPr/>
                    <a:lstStyle/>
                    <a:p>
                      <a:pPr algn="ctr"/>
                      <a:r>
                        <a:rPr lang="en-US" sz="1400" dirty="0"/>
                        <a:t>Discount</a:t>
                      </a:r>
                    </a:p>
                  </a:txBody>
                  <a:tcPr anchor="ctr"/>
                </a:tc>
                <a:tc>
                  <a:txBody>
                    <a:bodyPr/>
                    <a:lstStyle/>
                    <a:p>
                      <a:pPr algn="ctr"/>
                      <a:r>
                        <a:rPr lang="en-US" sz="1400" dirty="0"/>
                        <a:t>Monthly Bill</a:t>
                      </a:r>
                    </a:p>
                  </a:txBody>
                  <a:tcPr anchor="ctr"/>
                </a:tc>
                <a:extLst>
                  <a:ext uri="{0D108BD9-81ED-4DB2-BD59-A6C34878D82A}">
                    <a16:rowId xmlns:a16="http://schemas.microsoft.com/office/drawing/2014/main" val="2359831261"/>
                  </a:ext>
                </a:extLst>
              </a:tr>
              <a:tr h="297180">
                <a:tc>
                  <a:txBody>
                    <a:bodyPr/>
                    <a:lstStyle/>
                    <a:p>
                      <a:pPr algn="ctr"/>
                      <a:r>
                        <a:rPr lang="en-US" sz="1400" b="1" dirty="0"/>
                        <a:t>1</a:t>
                      </a:r>
                    </a:p>
                  </a:txBody>
                  <a:tcPr anchor="ctr"/>
                </a:tc>
                <a:tc>
                  <a:txBody>
                    <a:bodyPr/>
                    <a:lstStyle/>
                    <a:p>
                      <a:pPr algn="ctr"/>
                      <a:r>
                        <a:rPr lang="en-US" sz="1400" b="1" dirty="0"/>
                        <a:t>20%</a:t>
                      </a:r>
                    </a:p>
                  </a:txBody>
                  <a:tcPr anchor="ctr"/>
                </a:tc>
                <a:tc>
                  <a:txBody>
                    <a:bodyPr/>
                    <a:lstStyle/>
                    <a:p>
                      <a:pPr algn="ctr"/>
                      <a:r>
                        <a:rPr lang="en-US" sz="1400" b="1" dirty="0"/>
                        <a:t>&lt; $90</a:t>
                      </a:r>
                    </a:p>
                  </a:txBody>
                  <a:tcPr anchor="ctr"/>
                </a:tc>
                <a:extLst>
                  <a:ext uri="{0D108BD9-81ED-4DB2-BD59-A6C34878D82A}">
                    <a16:rowId xmlns:a16="http://schemas.microsoft.com/office/drawing/2014/main" val="641601522"/>
                  </a:ext>
                </a:extLst>
              </a:tr>
              <a:tr h="297180">
                <a:tc>
                  <a:txBody>
                    <a:bodyPr/>
                    <a:lstStyle/>
                    <a:p>
                      <a:pPr algn="ctr"/>
                      <a:r>
                        <a:rPr lang="en-US" sz="1400" b="1" dirty="0"/>
                        <a:t>2</a:t>
                      </a:r>
                    </a:p>
                  </a:txBody>
                  <a:tcPr anchor="ctr"/>
                </a:tc>
                <a:tc>
                  <a:txBody>
                    <a:bodyPr/>
                    <a:lstStyle/>
                    <a:p>
                      <a:pPr algn="ctr"/>
                      <a:r>
                        <a:rPr lang="en-US" sz="1400" b="1" dirty="0"/>
                        <a:t>35%</a:t>
                      </a:r>
                    </a:p>
                  </a:txBody>
                  <a:tcPr anchor="ctr"/>
                </a:tc>
                <a:tc>
                  <a:txBody>
                    <a:bodyPr/>
                    <a:lstStyle/>
                    <a:p>
                      <a:pPr algn="ctr"/>
                      <a:r>
                        <a:rPr lang="en-US" sz="1400" b="1" dirty="0"/>
                        <a:t>$90 - $120</a:t>
                      </a:r>
                    </a:p>
                  </a:txBody>
                  <a:tcPr anchor="ctr"/>
                </a:tc>
                <a:extLst>
                  <a:ext uri="{0D108BD9-81ED-4DB2-BD59-A6C34878D82A}">
                    <a16:rowId xmlns:a16="http://schemas.microsoft.com/office/drawing/2014/main" val="3936100471"/>
                  </a:ext>
                </a:extLst>
              </a:tr>
              <a:tr h="297180">
                <a:tc>
                  <a:txBody>
                    <a:bodyPr/>
                    <a:lstStyle/>
                    <a:p>
                      <a:pPr algn="ctr"/>
                      <a:r>
                        <a:rPr lang="en-US" sz="1400" b="1" dirty="0"/>
                        <a:t>3</a:t>
                      </a:r>
                    </a:p>
                  </a:txBody>
                  <a:tcPr anchor="ctr"/>
                </a:tc>
                <a:tc>
                  <a:txBody>
                    <a:bodyPr/>
                    <a:lstStyle/>
                    <a:p>
                      <a:pPr algn="ctr"/>
                      <a:r>
                        <a:rPr lang="en-US" sz="1400" b="1" dirty="0"/>
                        <a:t>50%</a:t>
                      </a:r>
                    </a:p>
                  </a:txBody>
                  <a:tcPr anchor="ctr"/>
                </a:tc>
                <a:tc>
                  <a:txBody>
                    <a:bodyPr/>
                    <a:lstStyle/>
                    <a:p>
                      <a:pPr algn="ctr"/>
                      <a:r>
                        <a:rPr lang="en-US" sz="1400" b="1" dirty="0"/>
                        <a:t>&gt; $120</a:t>
                      </a:r>
                    </a:p>
                  </a:txBody>
                  <a:tcPr anchor="ctr"/>
                </a:tc>
                <a:extLst>
                  <a:ext uri="{0D108BD9-81ED-4DB2-BD59-A6C34878D82A}">
                    <a16:rowId xmlns:a16="http://schemas.microsoft.com/office/drawing/2014/main" val="2783674708"/>
                  </a:ext>
                </a:extLst>
              </a:tr>
            </a:tbl>
          </a:graphicData>
        </a:graphic>
      </p:graphicFrame>
    </p:spTree>
    <p:extLst>
      <p:ext uri="{BB962C8B-B14F-4D97-AF65-F5344CB8AC3E}">
        <p14:creationId xmlns:p14="http://schemas.microsoft.com/office/powerpoint/2010/main" val="3809319478"/>
      </p:ext>
    </p:extLst>
  </p:cSld>
  <p:clrMapOvr>
    <a:masterClrMapping/>
  </p:clrMapOvr>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F3DADF49424734DB6BAE4E8EDF84CCB" ma:contentTypeVersion="3" ma:contentTypeDescription="Create a new document." ma:contentTypeScope="" ma:versionID="e0fb55e4f69ba0da36c7457f12b8a2b6">
  <xsd:schema xmlns:xsd="http://www.w3.org/2001/XMLSchema" xmlns:xs="http://www.w3.org/2001/XMLSchema" xmlns:p="http://schemas.microsoft.com/office/2006/metadata/properties" xmlns:ns2="d2749cae-3b09-4902-b2fe-48dfe8b9c04c" targetNamespace="http://schemas.microsoft.com/office/2006/metadata/properties" ma:root="true" ma:fieldsID="7b0245d4feb25dd516c242b23c92bb53" ns2:_="">
    <xsd:import namespace="d2749cae-3b09-4902-b2fe-48dfe8b9c04c"/>
    <xsd:element name="properties">
      <xsd:complexType>
        <xsd:sequence>
          <xsd:element name="documentManagement">
            <xsd:complexType>
              <xsd:all>
                <xsd:element ref="ns2:Category"/>
                <xsd:element ref="ns2:ReleaseDate" minOccurs="0"/>
                <xsd:element ref="ns2:MeetingDat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749cae-3b09-4902-b2fe-48dfe8b9c04c" elementFormDefault="qualified">
    <xsd:import namespace="http://schemas.microsoft.com/office/2006/documentManagement/types"/>
    <xsd:import namespace="http://schemas.microsoft.com/office/infopath/2007/PartnerControls"/>
    <xsd:element name="Category" ma:index="8" ma:displayName="Category" ma:default="PublicMeetings" ma:description="If selected Assessments, it will show in Liob Assessments webpage. Else select the relevant category. If unsure and part of Public Meeting, select PublicMeetings." ma:format="Dropdown" ma:internalName="Category">
      <xsd:simpleType>
        <xsd:restriction base="dms:Choice">
          <xsd:enumeration value="Assessments"/>
          <xsd:enumeration value="Agendas"/>
          <xsd:enumeration value="Archived"/>
          <xsd:enumeration value="BoardMeetings"/>
          <xsd:enumeration value="ConsultingProjects"/>
          <xsd:enumeration value="Decisions"/>
          <xsd:enumeration value="Minutes"/>
          <xsd:enumeration value="Notices"/>
          <xsd:enumeration value="PublicMeetings"/>
          <xsd:enumeration value="Reports"/>
        </xsd:restriction>
      </xsd:simpleType>
    </xsd:element>
    <xsd:element name="ReleaseDate" ma:index="9" nillable="true" ma:displayName="ReleaseDate" ma:default="[today]" ma:description="If unsure, use today's date. M/D/YYYY or select date from calendar." ma:format="DateOnly" ma:internalName="ReleaseDate">
      <xsd:simpleType>
        <xsd:restriction base="dms:DateTime"/>
      </xsd:simpleType>
    </xsd:element>
    <xsd:element name="MeetingDate" ma:index="10" ma:displayName="MeetingDate" ma:description="Enter the Meeting Date. M/D/YYYY or select date from calendar.  This will be used to associate your documents to the correct  individual Public Meeting webpage. Only documents with date value here will be linked. If your previous document doesn't has this date, please edit the file properties to enter this value." ma:format="DateOnly" ma:internalName="Meeting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ategory xmlns="d2749cae-3b09-4902-b2fe-48dfe8b9c04c">PublicMeetings</Category>
    <MeetingDate xmlns="d2749cae-3b09-4902-b2fe-48dfe8b9c04c">2019-03-06T08:00:00+00:00</MeetingDate>
    <ReleaseDate xmlns="d2749cae-3b09-4902-b2fe-48dfe8b9c04c">2019-02-28T08:00:00+00:00</ReleaseDate>
  </documentManagement>
</p:properties>
</file>

<file path=customXml/itemProps1.xml><?xml version="1.0" encoding="utf-8"?>
<ds:datastoreItem xmlns:ds="http://schemas.openxmlformats.org/officeDocument/2006/customXml" ds:itemID="{5D25C976-AC75-49DF-BD4A-80DD87B147BC}"/>
</file>

<file path=customXml/itemProps2.xml><?xml version="1.0" encoding="utf-8"?>
<ds:datastoreItem xmlns:ds="http://schemas.openxmlformats.org/officeDocument/2006/customXml" ds:itemID="{2BADDDB7-7383-430D-8C81-D9A058679B3F}"/>
</file>

<file path=customXml/itemProps3.xml><?xml version="1.0" encoding="utf-8"?>
<ds:datastoreItem xmlns:ds="http://schemas.openxmlformats.org/officeDocument/2006/customXml" ds:itemID="{B4129515-0DC9-45A9-AF24-9E53CBD4AFC3}"/>
</file>

<file path=docProps/app.xml><?xml version="1.0" encoding="utf-8"?>
<Properties xmlns="http://schemas.openxmlformats.org/officeDocument/2006/extended-properties" xmlns:vt="http://schemas.openxmlformats.org/officeDocument/2006/docPropsVTypes">
  <TotalTime>16773</TotalTime>
  <Words>748</Words>
  <Application>Microsoft Office PowerPoint</Application>
  <PresentationFormat>On-screen Show (4:3)</PresentationFormat>
  <Paragraphs>193</Paragraphs>
  <Slides>13</Slides>
  <Notes>13</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6" baseType="lpstr">
      <vt:lpstr>Arial</vt:lpstr>
      <vt:lpstr>Default Design</vt:lpstr>
      <vt:lpstr>Packager Shell Object</vt:lpstr>
      <vt:lpstr>PowerPoint Presentation</vt:lpstr>
      <vt:lpstr>Topics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Item 11b. Water Utilities' Current Issues LIOB030619</dc:title>
  <dc:creator>Terrie Prosper</dc:creator>
  <cp:lastModifiedBy>Amaya,  Zaida C.</cp:lastModifiedBy>
  <cp:revision>572</cp:revision>
  <cp:lastPrinted>2019-02-22T19:06:15Z</cp:lastPrinted>
  <dcterms:created xsi:type="dcterms:W3CDTF">2008-01-28T17:28:34Z</dcterms:created>
  <dcterms:modified xsi:type="dcterms:W3CDTF">2019-02-26T22:53:10Z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0x010100FF3DADF49424734DB6BAE4E8EDF84CCB</vt:lpwstr>
  </property>
</Properties>
</file>