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4"/>
  </p:notesMasterIdLst>
  <p:handoutMasterIdLst>
    <p:handoutMasterId r:id="rId15"/>
  </p:handoutMasterIdLst>
  <p:sldIdLst>
    <p:sldId id="303" r:id="rId6"/>
    <p:sldId id="320" r:id="rId7"/>
    <p:sldId id="314" r:id="rId8"/>
    <p:sldId id="315" r:id="rId9"/>
    <p:sldId id="316" r:id="rId10"/>
    <p:sldId id="317" r:id="rId11"/>
    <p:sldId id="318" r:id="rId12"/>
    <p:sldId id="319"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bbs, Syreeta" initials="SYG" lastIdx="4" clrIdx="0"/>
  <p:cmAuthor id="1" name="Lee, Rebecca Tsai-Wei" initials="wtr" lastIdx="0" clrIdx="1"/>
  <p:cmAuthor id="2" name="O'Drain, Mary" initials="OM" lastIdx="4" clrIdx="2"/>
  <p:cmAuthor id="3" name="Davi Ibarra" initials="DI" lastIdx="5"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DB3"/>
    <a:srgbClr val="FCF1C4"/>
    <a:srgbClr val="FF99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2864" autoAdjust="0"/>
  </p:normalViewPr>
  <p:slideViewPr>
    <p:cSldViewPr>
      <p:cViewPr varScale="1">
        <p:scale>
          <a:sx n="82" d="100"/>
          <a:sy n="82" d="100"/>
        </p:scale>
        <p:origin x="1459" y="58"/>
      </p:cViewPr>
      <p:guideLst>
        <p:guide orient="horz" pos="2160"/>
        <p:guide pos="2880"/>
      </p:guideLst>
    </p:cSldViewPr>
  </p:slideViewPr>
  <p:notesTextViewPr>
    <p:cViewPr>
      <p:scale>
        <a:sx n="75" d="100"/>
        <a:sy n="7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F752B39-91F4-41F6-AC25-9A3EA9BFC74A}" type="datetimeFigureOut">
              <a:rPr lang="en-US" smtClean="0"/>
              <a:t>9/13/2018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42CCBE8-C803-4EEA-A6BC-F5E5119052B3}" type="slidenum">
              <a:rPr lang="en-US" smtClean="0"/>
              <a:t>‹#›</a:t>
            </a:fld>
            <a:endParaRPr lang="en-US"/>
          </a:p>
        </p:txBody>
      </p:sp>
    </p:spTree>
    <p:extLst>
      <p:ext uri="{BB962C8B-B14F-4D97-AF65-F5344CB8AC3E}">
        <p14:creationId xmlns:p14="http://schemas.microsoft.com/office/powerpoint/2010/main" val="2511091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0D00990-0725-4C88-9179-094606BF29C8}" type="datetimeFigureOut">
              <a:rPr lang="en-US" smtClean="0"/>
              <a:t>9/13/2018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6361A6F-4D59-4E50-A8F7-9CACCFB3DBB5}" type="slidenum">
              <a:rPr lang="en-US" smtClean="0"/>
              <a:t>‹#›</a:t>
            </a:fld>
            <a:endParaRPr lang="en-US" dirty="0"/>
          </a:p>
        </p:txBody>
      </p:sp>
    </p:spTree>
    <p:extLst>
      <p:ext uri="{BB962C8B-B14F-4D97-AF65-F5344CB8AC3E}">
        <p14:creationId xmlns:p14="http://schemas.microsoft.com/office/powerpoint/2010/main" val="2974219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361A6F-4D59-4E50-A8F7-9CACCFB3DBB5}" type="slidenum">
              <a:rPr lang="en-US" smtClean="0"/>
              <a:t>2</a:t>
            </a:fld>
            <a:endParaRPr lang="en-US" dirty="0"/>
          </a:p>
        </p:txBody>
      </p:sp>
    </p:spTree>
    <p:extLst>
      <p:ext uri="{BB962C8B-B14F-4D97-AF65-F5344CB8AC3E}">
        <p14:creationId xmlns:p14="http://schemas.microsoft.com/office/powerpoint/2010/main" val="3841197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361A6F-4D59-4E50-A8F7-9CACCFB3DBB5}" type="slidenum">
              <a:rPr lang="en-US" smtClean="0"/>
              <a:t>3</a:t>
            </a:fld>
            <a:endParaRPr lang="en-US" dirty="0"/>
          </a:p>
        </p:txBody>
      </p:sp>
    </p:spTree>
    <p:extLst>
      <p:ext uri="{BB962C8B-B14F-4D97-AF65-F5344CB8AC3E}">
        <p14:creationId xmlns:p14="http://schemas.microsoft.com/office/powerpoint/2010/main" val="1385576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361A6F-4D59-4E50-A8F7-9CACCFB3DBB5}" type="slidenum">
              <a:rPr lang="en-US" smtClean="0"/>
              <a:t>4</a:t>
            </a:fld>
            <a:endParaRPr lang="en-US" dirty="0"/>
          </a:p>
        </p:txBody>
      </p:sp>
    </p:spTree>
    <p:extLst>
      <p:ext uri="{BB962C8B-B14F-4D97-AF65-F5344CB8AC3E}">
        <p14:creationId xmlns:p14="http://schemas.microsoft.com/office/powerpoint/2010/main" val="1385576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361A6F-4D59-4E50-A8F7-9CACCFB3DBB5}" type="slidenum">
              <a:rPr lang="en-US" smtClean="0"/>
              <a:t>5</a:t>
            </a:fld>
            <a:endParaRPr lang="en-US" dirty="0"/>
          </a:p>
        </p:txBody>
      </p:sp>
    </p:spTree>
    <p:extLst>
      <p:ext uri="{BB962C8B-B14F-4D97-AF65-F5344CB8AC3E}">
        <p14:creationId xmlns:p14="http://schemas.microsoft.com/office/powerpoint/2010/main" val="1385576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7F627DE-729B-49AD-AE2F-ABCAF5B00739}" type="datetime1">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6F5F74-756D-4BFF-9F39-53DD698FC919}" type="slidenum">
              <a:rPr lang="en-US" smtClean="0"/>
              <a:t>‹#›</a:t>
            </a:fld>
            <a:endParaRPr lang="en-US" dirty="0"/>
          </a:p>
        </p:txBody>
      </p:sp>
    </p:spTree>
    <p:extLst>
      <p:ext uri="{BB962C8B-B14F-4D97-AF65-F5344CB8AC3E}">
        <p14:creationId xmlns:p14="http://schemas.microsoft.com/office/powerpoint/2010/main" val="2636494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495861-012D-48DC-8E40-B2A90B50CB93}" type="datetime1">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6F5F74-756D-4BFF-9F39-53DD698FC919}" type="slidenum">
              <a:rPr lang="en-US" smtClean="0"/>
              <a:t>‹#›</a:t>
            </a:fld>
            <a:endParaRPr lang="en-US" dirty="0"/>
          </a:p>
        </p:txBody>
      </p:sp>
    </p:spTree>
    <p:extLst>
      <p:ext uri="{BB962C8B-B14F-4D97-AF65-F5344CB8AC3E}">
        <p14:creationId xmlns:p14="http://schemas.microsoft.com/office/powerpoint/2010/main" val="577763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DBCEEE-C29A-47A8-8207-0177FA4F3A78}" type="datetime1">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6F5F74-756D-4BFF-9F39-53DD698FC919}" type="slidenum">
              <a:rPr lang="en-US" smtClean="0"/>
              <a:t>‹#›</a:t>
            </a:fld>
            <a:endParaRPr lang="en-US" dirty="0"/>
          </a:p>
        </p:txBody>
      </p:sp>
    </p:spTree>
    <p:extLst>
      <p:ext uri="{BB962C8B-B14F-4D97-AF65-F5344CB8AC3E}">
        <p14:creationId xmlns:p14="http://schemas.microsoft.com/office/powerpoint/2010/main" val="3251956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1027" name="Picture 3" descr="C:\Users\mdossev\Desktop\gasco-tower-1.jpg"/>
          <p:cNvPicPr>
            <a:picLocks noChangeAspect="1" noChangeArrowheads="1"/>
          </p:cNvPicPr>
          <p:nvPr userDrawn="1"/>
        </p:nvPicPr>
        <p:blipFill rotWithShape="1">
          <a:blip r:embed="rId2" cstate="print">
            <a:extLst>
              <a:ext uri="{28A0092B-C50C-407E-A947-70E740481C1C}">
                <a14:useLocalDpi xmlns:a14="http://schemas.microsoft.com/office/drawing/2010/main"/>
              </a:ext>
            </a:extLst>
          </a:blip>
          <a:srcRect/>
          <a:stretch/>
        </p:blipFill>
        <p:spPr bwMode="auto">
          <a:xfrm>
            <a:off x="-1" y="708286"/>
            <a:ext cx="9144001" cy="6149716"/>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userDrawn="1"/>
        </p:nvSpPr>
        <p:spPr>
          <a:xfrm>
            <a:off x="0" y="5219277"/>
            <a:ext cx="9144000" cy="1638729"/>
          </a:xfrm>
          <a:prstGeom prst="rect">
            <a:avLst/>
          </a:prstGeom>
          <a:gradFill>
            <a:gsLst>
              <a:gs pos="0">
                <a:schemeClr val="bg1"/>
              </a:gs>
              <a:gs pos="100000">
                <a:srgbClr val="DCDCDC"/>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26" name="Picture 2" descr="C:\Users\mdossev\My Documents\Work Files\PPT - template\External\wave.png"/>
          <p:cNvPicPr>
            <a:picLocks noChangeAspect="1" noChangeArrowheads="1"/>
          </p:cNvPicPr>
          <p:nvPr userDrawn="1"/>
        </p:nvPicPr>
        <p:blipFill rotWithShape="1">
          <a:blip r:embed="rId3" cstate="email">
            <a:extLst>
              <a:ext uri="{28A0092B-C50C-407E-A947-70E740481C1C}">
                <a14:useLocalDpi xmlns:a14="http://schemas.microsoft.com/office/drawing/2010/main"/>
              </a:ext>
            </a:extLst>
          </a:blip>
          <a:srcRect l="49" t="-1" b="-2125"/>
          <a:stretch/>
        </p:blipFill>
        <p:spPr bwMode="auto">
          <a:xfrm>
            <a:off x="-1" y="3269"/>
            <a:ext cx="9144001" cy="543072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userDrawn="1"/>
        </p:nvPicPr>
        <p:blipFill rotWithShape="1">
          <a:blip r:embed="rId4" cstate="email">
            <a:extLst>
              <a:ext uri="{28A0092B-C50C-407E-A947-70E740481C1C}">
                <a14:useLocalDpi xmlns:a14="http://schemas.microsoft.com/office/drawing/2010/main"/>
              </a:ext>
            </a:extLst>
          </a:blip>
          <a:srcRect/>
          <a:stretch/>
        </p:blipFill>
        <p:spPr bwMode="auto">
          <a:xfrm>
            <a:off x="0" y="-11504"/>
            <a:ext cx="914400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ubtitle 2"/>
          <p:cNvSpPr>
            <a:spLocks noGrp="1"/>
          </p:cNvSpPr>
          <p:nvPr userDrawn="1">
            <p:ph type="subTitle" idx="1"/>
          </p:nvPr>
        </p:nvSpPr>
        <p:spPr>
          <a:xfrm>
            <a:off x="440925" y="5841692"/>
            <a:ext cx="8262152" cy="729467"/>
          </a:xfrm>
        </p:spPr>
        <p:txBody>
          <a:bodyPr>
            <a:normAutofit/>
          </a:bodyPr>
          <a:lstStyle>
            <a:lvl1pPr marL="0" indent="0" algn="ctr">
              <a:buNone/>
              <a:defRPr sz="24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 name="Title 1"/>
          <p:cNvSpPr>
            <a:spLocks noGrp="1"/>
          </p:cNvSpPr>
          <p:nvPr userDrawn="1">
            <p:ph type="ctrTitle"/>
          </p:nvPr>
        </p:nvSpPr>
        <p:spPr>
          <a:xfrm>
            <a:off x="446568" y="5039835"/>
            <a:ext cx="8250866" cy="792567"/>
          </a:xfrm>
        </p:spPr>
        <p:txBody>
          <a:bodyPr anchor="b" anchorCtr="0">
            <a:normAutofit/>
          </a:bodyPr>
          <a:lstStyle>
            <a:lvl1pPr algn="ctr">
              <a:defRPr sz="3200" b="1" cap="all" baseline="0">
                <a:solidFill>
                  <a:srgbClr val="000000"/>
                </a:solidFill>
              </a:defRPr>
            </a:lvl1pPr>
          </a:lstStyle>
          <a:p>
            <a:r>
              <a:rPr lang="en-US" dirty="0"/>
              <a:t>Click to edit Master title style</a:t>
            </a:r>
          </a:p>
        </p:txBody>
      </p:sp>
      <p:sp>
        <p:nvSpPr>
          <p:cNvPr id="16" name="Date Placeholder 3"/>
          <p:cNvSpPr>
            <a:spLocks noGrp="1"/>
          </p:cNvSpPr>
          <p:nvPr>
            <p:ph type="dt" sz="half" idx="2"/>
          </p:nvPr>
        </p:nvSpPr>
        <p:spPr>
          <a:xfrm>
            <a:off x="5172922" y="6513381"/>
            <a:ext cx="1120307"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CDEAC149-C6FC-46AE-B1AF-FA624DC5F60B}" type="datetime1">
              <a:rPr lang="en-US" smtClean="0"/>
              <a:pPr/>
              <a:t>9/13/2018</a:t>
            </a:fld>
            <a:endParaRPr lang="en-US" dirty="0"/>
          </a:p>
        </p:txBody>
      </p:sp>
      <p:sp>
        <p:nvSpPr>
          <p:cNvPr id="17" name="Slide Number Placeholder 5"/>
          <p:cNvSpPr>
            <a:spLocks noGrp="1"/>
          </p:cNvSpPr>
          <p:nvPr>
            <p:ph type="sldNum" sz="quarter" idx="4"/>
          </p:nvPr>
        </p:nvSpPr>
        <p:spPr>
          <a:xfrm>
            <a:off x="4141200" y="6513381"/>
            <a:ext cx="861600"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72410227-0A74-4DD0-97A1-EFCFB8B7378B}" type="slidenum">
              <a:rPr lang="en-US" smtClean="0"/>
              <a:pPr/>
              <a:t>‹#›</a:t>
            </a:fld>
            <a:endParaRPr lang="en-US" dirty="0"/>
          </a:p>
        </p:txBody>
      </p:sp>
      <p:pic>
        <p:nvPicPr>
          <p:cNvPr id="15" name="Picture 14"/>
          <p:cNvPicPr>
            <a:picLocks noChangeAspect="1"/>
          </p:cNvPicPr>
          <p:nvPr userDrawn="1"/>
        </p:nvPicPr>
        <p:blipFill>
          <a:blip r:embed="rId5"/>
          <a:stretch>
            <a:fillRect/>
          </a:stretch>
        </p:blipFill>
        <p:spPr>
          <a:xfrm>
            <a:off x="7075468" y="868185"/>
            <a:ext cx="1673615" cy="220287"/>
          </a:xfrm>
          <a:prstGeom prst="rect">
            <a:avLst/>
          </a:prstGeom>
        </p:spPr>
      </p:pic>
      <p:pic>
        <p:nvPicPr>
          <p:cNvPr id="14" name="Picture 13"/>
          <p:cNvPicPr>
            <a:picLocks noChangeAspect="1"/>
          </p:cNvPicPr>
          <p:nvPr userDrawn="1"/>
        </p:nvPicPr>
        <p:blipFill rotWithShape="1">
          <a:blip r:embed="rId6" cstate="email">
            <a:extLst>
              <a:ext uri="{28A0092B-C50C-407E-A947-70E740481C1C}">
                <a14:useLocalDpi xmlns:a14="http://schemas.microsoft.com/office/drawing/2010/main"/>
              </a:ext>
            </a:extLst>
          </a:blip>
          <a:srcRect l="-1" r="1271"/>
          <a:stretch/>
        </p:blipFill>
        <p:spPr>
          <a:xfrm>
            <a:off x="436247" y="443049"/>
            <a:ext cx="3429787" cy="672023"/>
          </a:xfrm>
          <a:prstGeom prst="rect">
            <a:avLst/>
          </a:prstGeom>
        </p:spPr>
      </p:pic>
    </p:spTree>
    <p:extLst>
      <p:ext uri="{BB962C8B-B14F-4D97-AF65-F5344CB8AC3E}">
        <p14:creationId xmlns:p14="http://schemas.microsoft.com/office/powerpoint/2010/main" val="2088819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400" cap="none" baseline="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2"/>
          </p:nvPr>
        </p:nvSpPr>
        <p:spPr>
          <a:xfrm>
            <a:off x="5172922" y="6513381"/>
            <a:ext cx="1120307"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03EF8D5C-4E50-4734-A4F3-4A044690668B}" type="datetime1">
              <a:rPr lang="en-US" smtClean="0"/>
              <a:pPr/>
              <a:t>9/13/2018</a:t>
            </a:fld>
            <a:endParaRPr lang="en-US" dirty="0"/>
          </a:p>
        </p:txBody>
      </p:sp>
      <p:sp>
        <p:nvSpPr>
          <p:cNvPr id="8" name="Slide Number Placeholder 5"/>
          <p:cNvSpPr>
            <a:spLocks noGrp="1"/>
          </p:cNvSpPr>
          <p:nvPr>
            <p:ph type="sldNum" sz="quarter" idx="4"/>
          </p:nvPr>
        </p:nvSpPr>
        <p:spPr>
          <a:xfrm>
            <a:off x="4141200" y="6513381"/>
            <a:ext cx="861600"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72410227-0A74-4DD0-97A1-EFCFB8B7378B}" type="slidenum">
              <a:rPr lang="en-US" smtClean="0"/>
              <a:pPr/>
              <a:t>‹#›</a:t>
            </a:fld>
            <a:endParaRPr lang="en-US" dirty="0"/>
          </a:p>
        </p:txBody>
      </p:sp>
    </p:spTree>
    <p:extLst>
      <p:ext uri="{BB962C8B-B14F-4D97-AF65-F5344CB8AC3E}">
        <p14:creationId xmlns:p14="http://schemas.microsoft.com/office/powerpoint/2010/main" val="2616227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2"/>
          </p:nvPr>
        </p:nvSpPr>
        <p:spPr>
          <a:xfrm>
            <a:off x="5172922" y="6513381"/>
            <a:ext cx="1120307"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F64501B3-727A-4534-914A-4DB31905CA84}" type="datetime1">
              <a:rPr lang="en-US" smtClean="0"/>
              <a:pPr/>
              <a:t>9/13/2018</a:t>
            </a:fld>
            <a:endParaRPr lang="en-US" dirty="0"/>
          </a:p>
        </p:txBody>
      </p:sp>
      <p:sp>
        <p:nvSpPr>
          <p:cNvPr id="8" name="Slide Number Placeholder 5"/>
          <p:cNvSpPr>
            <a:spLocks noGrp="1"/>
          </p:cNvSpPr>
          <p:nvPr>
            <p:ph type="sldNum" sz="quarter" idx="4"/>
          </p:nvPr>
        </p:nvSpPr>
        <p:spPr>
          <a:xfrm>
            <a:off x="4141200" y="6513381"/>
            <a:ext cx="861600"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72410227-0A74-4DD0-97A1-EFCFB8B7378B}" type="slidenum">
              <a:rPr lang="en-US" smtClean="0"/>
              <a:pPr/>
              <a:t>‹#›</a:t>
            </a:fld>
            <a:endParaRPr lang="en-US" dirty="0"/>
          </a:p>
        </p:txBody>
      </p:sp>
    </p:spTree>
    <p:extLst>
      <p:ext uri="{BB962C8B-B14F-4D97-AF65-F5344CB8AC3E}">
        <p14:creationId xmlns:p14="http://schemas.microsoft.com/office/powerpoint/2010/main" val="404321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2971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2"/>
            <a:ext cx="4038600" cy="42971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5172922" y="6513381"/>
            <a:ext cx="1120307"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4124DFD2-4692-4D72-BBAA-9B15EC5155AF}" type="datetime1">
              <a:rPr lang="en-US" smtClean="0"/>
              <a:pPr/>
              <a:t>9/13/2018</a:t>
            </a:fld>
            <a:endParaRPr lang="en-US" dirty="0"/>
          </a:p>
        </p:txBody>
      </p:sp>
      <p:sp>
        <p:nvSpPr>
          <p:cNvPr id="9" name="Slide Number Placeholder 5"/>
          <p:cNvSpPr>
            <a:spLocks noGrp="1"/>
          </p:cNvSpPr>
          <p:nvPr>
            <p:ph type="sldNum" sz="quarter" idx="4"/>
          </p:nvPr>
        </p:nvSpPr>
        <p:spPr>
          <a:xfrm>
            <a:off x="4141200" y="6513381"/>
            <a:ext cx="861600"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72410227-0A74-4DD0-97A1-EFCFB8B7378B}" type="slidenum">
              <a:rPr lang="en-US" smtClean="0"/>
              <a:pPr/>
              <a:t>‹#›</a:t>
            </a:fld>
            <a:endParaRPr lang="en-US" dirty="0"/>
          </a:p>
        </p:txBody>
      </p:sp>
    </p:spTree>
    <p:extLst>
      <p:ext uri="{BB962C8B-B14F-4D97-AF65-F5344CB8AC3E}">
        <p14:creationId xmlns:p14="http://schemas.microsoft.com/office/powerpoint/2010/main" val="1939728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7635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2174875"/>
            <a:ext cx="4041775" cy="37635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p:cNvSpPr>
            <a:spLocks noGrp="1"/>
          </p:cNvSpPr>
          <p:nvPr>
            <p:ph type="dt" sz="half" idx="10"/>
          </p:nvPr>
        </p:nvSpPr>
        <p:spPr>
          <a:xfrm>
            <a:off x="5172922" y="6513381"/>
            <a:ext cx="1120307"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EF2D0662-E675-47AB-B797-D9A641B75424}" type="datetime1">
              <a:rPr lang="en-US" smtClean="0"/>
              <a:pPr/>
              <a:t>9/13/2018</a:t>
            </a:fld>
            <a:endParaRPr lang="en-US" dirty="0"/>
          </a:p>
        </p:txBody>
      </p:sp>
      <p:sp>
        <p:nvSpPr>
          <p:cNvPr id="11" name="Slide Number Placeholder 5"/>
          <p:cNvSpPr>
            <a:spLocks noGrp="1"/>
          </p:cNvSpPr>
          <p:nvPr>
            <p:ph type="sldNum" sz="quarter" idx="11"/>
          </p:nvPr>
        </p:nvSpPr>
        <p:spPr>
          <a:xfrm>
            <a:off x="4141200" y="6513381"/>
            <a:ext cx="861600"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72410227-0A74-4DD0-97A1-EFCFB8B7378B}" type="slidenum">
              <a:rPr lang="en-US" smtClean="0"/>
              <a:pPr/>
              <a:t>‹#›</a:t>
            </a:fld>
            <a:endParaRPr lang="en-US" dirty="0"/>
          </a:p>
        </p:txBody>
      </p:sp>
    </p:spTree>
    <p:extLst>
      <p:ext uri="{BB962C8B-B14F-4D97-AF65-F5344CB8AC3E}">
        <p14:creationId xmlns:p14="http://schemas.microsoft.com/office/powerpoint/2010/main" val="3387200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3"/>
          <p:cNvSpPr>
            <a:spLocks noGrp="1"/>
          </p:cNvSpPr>
          <p:nvPr>
            <p:ph type="dt" sz="half" idx="2"/>
          </p:nvPr>
        </p:nvSpPr>
        <p:spPr>
          <a:xfrm>
            <a:off x="5172922" y="6513381"/>
            <a:ext cx="1120307"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90F54470-7052-46CE-B43C-456D579E9B83}" type="datetime1">
              <a:rPr lang="en-US" smtClean="0"/>
              <a:pPr/>
              <a:t>9/13/2018</a:t>
            </a:fld>
            <a:endParaRPr lang="en-US" dirty="0"/>
          </a:p>
        </p:txBody>
      </p:sp>
      <p:sp>
        <p:nvSpPr>
          <p:cNvPr id="7" name="Slide Number Placeholder 5"/>
          <p:cNvSpPr>
            <a:spLocks noGrp="1"/>
          </p:cNvSpPr>
          <p:nvPr>
            <p:ph type="sldNum" sz="quarter" idx="4"/>
          </p:nvPr>
        </p:nvSpPr>
        <p:spPr>
          <a:xfrm>
            <a:off x="4141200" y="6513381"/>
            <a:ext cx="861600"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72410227-0A74-4DD0-97A1-EFCFB8B7378B}" type="slidenum">
              <a:rPr lang="en-US" smtClean="0"/>
              <a:pPr/>
              <a:t>‹#›</a:t>
            </a:fld>
            <a:endParaRPr lang="en-US" dirty="0"/>
          </a:p>
        </p:txBody>
      </p:sp>
    </p:spTree>
    <p:extLst>
      <p:ext uri="{BB962C8B-B14F-4D97-AF65-F5344CB8AC3E}">
        <p14:creationId xmlns:p14="http://schemas.microsoft.com/office/powerpoint/2010/main" val="25497925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5172922" y="6513381"/>
            <a:ext cx="1120307"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5D91F238-09B6-41CB-BBE7-D8B055E621E8}" type="datetime1">
              <a:rPr lang="en-US" smtClean="0"/>
              <a:pPr/>
              <a:t>9/13/2018</a:t>
            </a:fld>
            <a:endParaRPr lang="en-US" dirty="0"/>
          </a:p>
        </p:txBody>
      </p:sp>
      <p:sp>
        <p:nvSpPr>
          <p:cNvPr id="6" name="Slide Number Placeholder 5"/>
          <p:cNvSpPr>
            <a:spLocks noGrp="1"/>
          </p:cNvSpPr>
          <p:nvPr>
            <p:ph type="sldNum" sz="quarter" idx="4"/>
          </p:nvPr>
        </p:nvSpPr>
        <p:spPr>
          <a:xfrm>
            <a:off x="4141200" y="6513381"/>
            <a:ext cx="861600"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72410227-0A74-4DD0-97A1-EFCFB8B7378B}" type="slidenum">
              <a:rPr lang="en-US" smtClean="0"/>
              <a:pPr/>
              <a:t>‹#›</a:t>
            </a:fld>
            <a:endParaRPr lang="en-US" dirty="0"/>
          </a:p>
        </p:txBody>
      </p:sp>
    </p:spTree>
    <p:extLst>
      <p:ext uri="{BB962C8B-B14F-4D97-AF65-F5344CB8AC3E}">
        <p14:creationId xmlns:p14="http://schemas.microsoft.com/office/powerpoint/2010/main" val="9857432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7681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2"/>
            <a:ext cx="3008313" cy="44314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5172922" y="6513381"/>
            <a:ext cx="1120307"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A8F73CF5-105E-4068-9605-FFDD84341D09}" type="datetime1">
              <a:rPr lang="en-US" smtClean="0"/>
              <a:pPr/>
              <a:t>9/13/2018</a:t>
            </a:fld>
            <a:endParaRPr lang="en-US" dirty="0"/>
          </a:p>
        </p:txBody>
      </p:sp>
      <p:sp>
        <p:nvSpPr>
          <p:cNvPr id="9" name="Slide Number Placeholder 5"/>
          <p:cNvSpPr>
            <a:spLocks noGrp="1"/>
          </p:cNvSpPr>
          <p:nvPr>
            <p:ph type="sldNum" sz="quarter" idx="4"/>
          </p:nvPr>
        </p:nvSpPr>
        <p:spPr>
          <a:xfrm>
            <a:off x="4141200" y="6513381"/>
            <a:ext cx="861600"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72410227-0A74-4DD0-97A1-EFCFB8B7378B}" type="slidenum">
              <a:rPr lang="en-US" smtClean="0"/>
              <a:pPr/>
              <a:t>‹#›</a:t>
            </a:fld>
            <a:endParaRPr lang="en-US" dirty="0"/>
          </a:p>
        </p:txBody>
      </p:sp>
    </p:spTree>
    <p:extLst>
      <p:ext uri="{BB962C8B-B14F-4D97-AF65-F5344CB8AC3E}">
        <p14:creationId xmlns:p14="http://schemas.microsoft.com/office/powerpoint/2010/main" val="1103244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8B1F04-F127-4EB3-AB2B-88CEE670B283}" type="datetime1">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6F5F74-756D-4BFF-9F39-53DD698FC919}" type="slidenum">
              <a:rPr lang="en-US" smtClean="0"/>
              <a:t>‹#›</a:t>
            </a:fld>
            <a:endParaRPr lang="en-US" dirty="0"/>
          </a:p>
        </p:txBody>
      </p:sp>
    </p:spTree>
    <p:extLst>
      <p:ext uri="{BB962C8B-B14F-4D97-AF65-F5344CB8AC3E}">
        <p14:creationId xmlns:p14="http://schemas.microsoft.com/office/powerpoint/2010/main" val="41212305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43"/>
            <a:ext cx="5486400" cy="5813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5172922" y="6513381"/>
            <a:ext cx="1120307"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8FDB2945-2AAD-4AE3-87D6-3E2B2DBED97B}" type="datetime1">
              <a:rPr lang="en-US" smtClean="0"/>
              <a:pPr/>
              <a:t>9/13/2018</a:t>
            </a:fld>
            <a:endParaRPr lang="en-US" dirty="0"/>
          </a:p>
        </p:txBody>
      </p:sp>
      <p:sp>
        <p:nvSpPr>
          <p:cNvPr id="9" name="Slide Number Placeholder 5"/>
          <p:cNvSpPr>
            <a:spLocks noGrp="1"/>
          </p:cNvSpPr>
          <p:nvPr>
            <p:ph type="sldNum" sz="quarter" idx="4"/>
          </p:nvPr>
        </p:nvSpPr>
        <p:spPr>
          <a:xfrm>
            <a:off x="4141200" y="6513381"/>
            <a:ext cx="861600"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72410227-0A74-4DD0-97A1-EFCFB8B7378B}" type="slidenum">
              <a:rPr lang="en-US" smtClean="0"/>
              <a:pPr/>
              <a:t>‹#›</a:t>
            </a:fld>
            <a:endParaRPr lang="en-US" dirty="0"/>
          </a:p>
        </p:txBody>
      </p:sp>
    </p:spTree>
    <p:extLst>
      <p:ext uri="{BB962C8B-B14F-4D97-AF65-F5344CB8AC3E}">
        <p14:creationId xmlns:p14="http://schemas.microsoft.com/office/powerpoint/2010/main" val="39421953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2"/>
          </p:nvPr>
        </p:nvSpPr>
        <p:spPr>
          <a:xfrm>
            <a:off x="5172922" y="6513381"/>
            <a:ext cx="1120307"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5223F1A2-6BBE-4CD3-B3C3-3F28167A8285}" type="datetime1">
              <a:rPr lang="en-US" smtClean="0"/>
              <a:pPr/>
              <a:t>9/13/2018</a:t>
            </a:fld>
            <a:endParaRPr lang="en-US" dirty="0"/>
          </a:p>
        </p:txBody>
      </p:sp>
      <p:sp>
        <p:nvSpPr>
          <p:cNvPr id="8" name="Slide Number Placeholder 5"/>
          <p:cNvSpPr>
            <a:spLocks noGrp="1"/>
          </p:cNvSpPr>
          <p:nvPr>
            <p:ph type="sldNum" sz="quarter" idx="4"/>
          </p:nvPr>
        </p:nvSpPr>
        <p:spPr>
          <a:xfrm>
            <a:off x="4141200" y="6513381"/>
            <a:ext cx="861600"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72410227-0A74-4DD0-97A1-EFCFB8B7378B}" type="slidenum">
              <a:rPr lang="en-US" smtClean="0"/>
              <a:pPr/>
              <a:t>‹#›</a:t>
            </a:fld>
            <a:endParaRPr lang="en-US" dirty="0"/>
          </a:p>
        </p:txBody>
      </p:sp>
    </p:spTree>
    <p:extLst>
      <p:ext uri="{BB962C8B-B14F-4D97-AF65-F5344CB8AC3E}">
        <p14:creationId xmlns:p14="http://schemas.microsoft.com/office/powerpoint/2010/main" val="8084681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019800" cy="561245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2"/>
          </p:nvPr>
        </p:nvSpPr>
        <p:spPr>
          <a:xfrm>
            <a:off x="5172922" y="6513381"/>
            <a:ext cx="1120307"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5877B412-DA96-4CA4-8169-8D61E52546D7}" type="datetime1">
              <a:rPr lang="en-US" smtClean="0"/>
              <a:pPr/>
              <a:t>9/13/2018</a:t>
            </a:fld>
            <a:endParaRPr lang="en-US" dirty="0"/>
          </a:p>
        </p:txBody>
      </p:sp>
      <p:sp>
        <p:nvSpPr>
          <p:cNvPr id="8" name="Slide Number Placeholder 5"/>
          <p:cNvSpPr>
            <a:spLocks noGrp="1"/>
          </p:cNvSpPr>
          <p:nvPr>
            <p:ph type="sldNum" sz="quarter" idx="4"/>
          </p:nvPr>
        </p:nvSpPr>
        <p:spPr>
          <a:xfrm>
            <a:off x="4141200" y="6513381"/>
            <a:ext cx="861600"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72410227-0A74-4DD0-97A1-EFCFB8B7378B}" type="slidenum">
              <a:rPr lang="en-US" smtClean="0"/>
              <a:pPr/>
              <a:t>‹#›</a:t>
            </a:fld>
            <a:endParaRPr lang="en-US" dirty="0"/>
          </a:p>
        </p:txBody>
      </p:sp>
    </p:spTree>
    <p:extLst>
      <p:ext uri="{BB962C8B-B14F-4D97-AF65-F5344CB8AC3E}">
        <p14:creationId xmlns:p14="http://schemas.microsoft.com/office/powerpoint/2010/main" val="402804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843A2C-14BC-4728-8BC6-820002371B0B}" type="datetime1">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6F5F74-756D-4BFF-9F39-53DD698FC919}" type="slidenum">
              <a:rPr lang="en-US" smtClean="0"/>
              <a:t>‹#›</a:t>
            </a:fld>
            <a:endParaRPr lang="en-US" dirty="0"/>
          </a:p>
        </p:txBody>
      </p:sp>
    </p:spTree>
    <p:extLst>
      <p:ext uri="{BB962C8B-B14F-4D97-AF65-F5344CB8AC3E}">
        <p14:creationId xmlns:p14="http://schemas.microsoft.com/office/powerpoint/2010/main" val="1381480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64DC8E-861E-4FCF-B1E5-A6672962BA24}" type="datetime1">
              <a:rPr lang="en-US" smtClean="0"/>
              <a:t>9/13/2018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6F5F74-756D-4BFF-9F39-53DD698FC919}" type="slidenum">
              <a:rPr lang="en-US" smtClean="0"/>
              <a:t>‹#›</a:t>
            </a:fld>
            <a:endParaRPr lang="en-US" dirty="0"/>
          </a:p>
        </p:txBody>
      </p:sp>
    </p:spTree>
    <p:extLst>
      <p:ext uri="{BB962C8B-B14F-4D97-AF65-F5344CB8AC3E}">
        <p14:creationId xmlns:p14="http://schemas.microsoft.com/office/powerpoint/2010/main" val="2978673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5C7C65-E8AA-4AB7-AE83-D04DA9C5F06F}" type="datetime1">
              <a:rPr lang="en-US" smtClean="0"/>
              <a:t>9/13/2018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B6F5F74-756D-4BFF-9F39-53DD698FC919}" type="slidenum">
              <a:rPr lang="en-US" smtClean="0"/>
              <a:t>‹#›</a:t>
            </a:fld>
            <a:endParaRPr lang="en-US" dirty="0"/>
          </a:p>
        </p:txBody>
      </p:sp>
    </p:spTree>
    <p:extLst>
      <p:ext uri="{BB962C8B-B14F-4D97-AF65-F5344CB8AC3E}">
        <p14:creationId xmlns:p14="http://schemas.microsoft.com/office/powerpoint/2010/main" val="4247495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9B65DC-8FA6-4E6F-95FE-AE3B67190F75}" type="datetime1">
              <a:rPr lang="en-US" smtClean="0"/>
              <a:t>9/13/2018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6F5F74-756D-4BFF-9F39-53DD698FC919}" type="slidenum">
              <a:rPr lang="en-US" smtClean="0"/>
              <a:t>‹#›</a:t>
            </a:fld>
            <a:endParaRPr lang="en-US" dirty="0"/>
          </a:p>
        </p:txBody>
      </p:sp>
    </p:spTree>
    <p:extLst>
      <p:ext uri="{BB962C8B-B14F-4D97-AF65-F5344CB8AC3E}">
        <p14:creationId xmlns:p14="http://schemas.microsoft.com/office/powerpoint/2010/main" val="4166047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35E12B-35FF-4704-BE68-C0208B74B57A}" type="datetime1">
              <a:rPr lang="en-US" smtClean="0"/>
              <a:t>9/13/2018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B6F5F74-756D-4BFF-9F39-53DD698FC919}" type="slidenum">
              <a:rPr lang="en-US" smtClean="0"/>
              <a:t>‹#›</a:t>
            </a:fld>
            <a:endParaRPr lang="en-US" dirty="0"/>
          </a:p>
        </p:txBody>
      </p:sp>
    </p:spTree>
    <p:extLst>
      <p:ext uri="{BB962C8B-B14F-4D97-AF65-F5344CB8AC3E}">
        <p14:creationId xmlns:p14="http://schemas.microsoft.com/office/powerpoint/2010/main" val="1990124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3CBF30-348E-4BC3-B688-C71FCC070CD4}" type="datetime1">
              <a:rPr lang="en-US" smtClean="0"/>
              <a:t>9/13/2018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6F5F74-756D-4BFF-9F39-53DD698FC919}" type="slidenum">
              <a:rPr lang="en-US" smtClean="0"/>
              <a:t>‹#›</a:t>
            </a:fld>
            <a:endParaRPr lang="en-US" dirty="0"/>
          </a:p>
        </p:txBody>
      </p:sp>
    </p:spTree>
    <p:extLst>
      <p:ext uri="{BB962C8B-B14F-4D97-AF65-F5344CB8AC3E}">
        <p14:creationId xmlns:p14="http://schemas.microsoft.com/office/powerpoint/2010/main" val="1659559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A40492-62E7-471A-ADAE-10A2F564D3C5}" type="datetime1">
              <a:rPr lang="en-US" smtClean="0"/>
              <a:t>9/13/2018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6F5F74-756D-4BFF-9F39-53DD698FC919}" type="slidenum">
              <a:rPr lang="en-US" smtClean="0"/>
              <a:t>‹#›</a:t>
            </a:fld>
            <a:endParaRPr lang="en-US" dirty="0"/>
          </a:p>
        </p:txBody>
      </p:sp>
    </p:spTree>
    <p:extLst>
      <p:ext uri="{BB962C8B-B14F-4D97-AF65-F5344CB8AC3E}">
        <p14:creationId xmlns:p14="http://schemas.microsoft.com/office/powerpoint/2010/main" val="870145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4.e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1E1797-47E4-4EF5-8069-D342460DCF2A}" type="datetime1">
              <a:rPr lang="en-US" smtClean="0"/>
              <a:t>9/13/2018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6F5F74-756D-4BFF-9F39-53DD698FC919}" type="slidenum">
              <a:rPr lang="en-US" smtClean="0"/>
              <a:t>‹#›</a:t>
            </a:fld>
            <a:endParaRPr lang="en-US" dirty="0"/>
          </a:p>
        </p:txBody>
      </p:sp>
    </p:spTree>
    <p:extLst>
      <p:ext uri="{BB962C8B-B14F-4D97-AF65-F5344CB8AC3E}">
        <p14:creationId xmlns:p14="http://schemas.microsoft.com/office/powerpoint/2010/main" val="237201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4"/>
          <p:cNvPicPr>
            <a:picLocks noChangeAspect="1" noChangeArrowheads="1"/>
          </p:cNvPicPr>
          <p:nvPr userDrawn="1"/>
        </p:nvPicPr>
        <p:blipFill rotWithShape="1">
          <a:blip r:embed="rId13" cstate="email">
            <a:extLst>
              <a:ext uri="{28A0092B-C50C-407E-A947-70E740481C1C}">
                <a14:useLocalDpi xmlns:a14="http://schemas.microsoft.com/office/drawing/2010/main"/>
              </a:ext>
            </a:extLst>
          </a:blip>
          <a:srcRect/>
          <a:stretch/>
        </p:blipFill>
        <p:spPr bwMode="auto">
          <a:xfrm>
            <a:off x="0" y="-11504"/>
            <a:ext cx="914400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descr="C:\Users\mdossev\Desktop\wave-lighter-greay.png"/>
          <p:cNvPicPr>
            <a:picLocks noChangeAspect="1" noChangeArrowheads="1"/>
          </p:cNvPicPr>
          <p:nvPr userDrawn="1"/>
        </p:nvPicPr>
        <p:blipFill rotWithShape="1">
          <a:blip r:embed="rId14" cstate="print">
            <a:extLst>
              <a:ext uri="{28A0092B-C50C-407E-A947-70E740481C1C}">
                <a14:useLocalDpi xmlns:a14="http://schemas.microsoft.com/office/drawing/2010/main"/>
              </a:ext>
            </a:extLst>
          </a:blip>
          <a:srcRect t="1483" b="1503"/>
          <a:stretch/>
        </p:blipFill>
        <p:spPr bwMode="auto">
          <a:xfrm>
            <a:off x="0" y="226035"/>
            <a:ext cx="9144000" cy="663196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3"/>
            <a:ext cx="8229600" cy="42971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172922" y="6513381"/>
            <a:ext cx="1120307"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4F0B911B-71D9-4B5C-AE25-FA16769C6A2B}" type="datetime1">
              <a:rPr lang="en-US" smtClean="0"/>
              <a:pPr/>
              <a:t>9/13/2018</a:t>
            </a:fld>
            <a:endParaRPr lang="en-US" dirty="0"/>
          </a:p>
        </p:txBody>
      </p:sp>
      <p:sp>
        <p:nvSpPr>
          <p:cNvPr id="6" name="Slide Number Placeholder 5"/>
          <p:cNvSpPr>
            <a:spLocks noGrp="1"/>
          </p:cNvSpPr>
          <p:nvPr>
            <p:ph type="sldNum" sz="quarter" idx="4"/>
          </p:nvPr>
        </p:nvSpPr>
        <p:spPr>
          <a:xfrm>
            <a:off x="4141200" y="6513381"/>
            <a:ext cx="861600" cy="269739"/>
          </a:xfrm>
          <a:prstGeom prst="rect">
            <a:avLst/>
          </a:prstGeom>
        </p:spPr>
        <p:txBody>
          <a:bodyPr vert="horz" lIns="91440" tIns="45720" rIns="91440" bIns="45720" rtlCol="0" anchor="ctr"/>
          <a:lstStyle>
            <a:lvl1pPr algn="ctr">
              <a:defRPr sz="1200">
                <a:solidFill>
                  <a:srgbClr val="615452"/>
                </a:solidFill>
                <a:latin typeface="Arial" pitchFamily="34" charset="0"/>
                <a:cs typeface="Arial" pitchFamily="34" charset="0"/>
              </a:defRPr>
            </a:lvl1pPr>
          </a:lstStyle>
          <a:p>
            <a:fld id="{72410227-0A74-4DD0-97A1-EFCFB8B7378B}" type="slidenum">
              <a:rPr lang="en-US" smtClean="0"/>
              <a:pPr/>
              <a:t>‹#›</a:t>
            </a:fld>
            <a:endParaRPr lang="en-US" dirty="0"/>
          </a:p>
        </p:txBody>
      </p:sp>
      <p:pic>
        <p:nvPicPr>
          <p:cNvPr id="13" name="Picture 12"/>
          <p:cNvPicPr>
            <a:picLocks noChangeAspect="1"/>
          </p:cNvPicPr>
          <p:nvPr userDrawn="1"/>
        </p:nvPicPr>
        <p:blipFill>
          <a:blip r:embed="rId15"/>
          <a:stretch>
            <a:fillRect/>
          </a:stretch>
        </p:blipFill>
        <p:spPr>
          <a:xfrm>
            <a:off x="7567896" y="6560225"/>
            <a:ext cx="1200300" cy="157987"/>
          </a:xfrm>
          <a:prstGeom prst="rect">
            <a:avLst/>
          </a:prstGeom>
        </p:spPr>
      </p:pic>
      <p:pic>
        <p:nvPicPr>
          <p:cNvPr id="11" name="Picture 10"/>
          <p:cNvPicPr>
            <a:picLocks noChangeAspect="1"/>
          </p:cNvPicPr>
          <p:nvPr userDrawn="1"/>
        </p:nvPicPr>
        <p:blipFill rotWithShape="1">
          <a:blip r:embed="rId16" cstate="email">
            <a:extLst>
              <a:ext uri="{28A0092B-C50C-407E-A947-70E740481C1C}">
                <a14:useLocalDpi xmlns:a14="http://schemas.microsoft.com/office/drawing/2010/main"/>
              </a:ext>
            </a:extLst>
          </a:blip>
          <a:srcRect r="1281"/>
          <a:stretch/>
        </p:blipFill>
        <p:spPr>
          <a:xfrm>
            <a:off x="465779" y="6242948"/>
            <a:ext cx="2470167" cy="484053"/>
          </a:xfrm>
          <a:prstGeom prst="rect">
            <a:avLst/>
          </a:prstGeom>
        </p:spPr>
      </p:pic>
    </p:spTree>
    <p:extLst>
      <p:ext uri="{BB962C8B-B14F-4D97-AF65-F5344CB8AC3E}">
        <p14:creationId xmlns:p14="http://schemas.microsoft.com/office/powerpoint/2010/main" val="20122271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34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tx2"/>
        </a:buClr>
        <a:buSzPct val="100000"/>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tx2"/>
        </a:buClr>
        <a:buFont typeface="Wingdings" pitchFamily="2" charset="2"/>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tx2"/>
        </a:buClr>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ce.com/sc3/" TargetMode="External"/><Relationship Id="rId2" Type="http://schemas.openxmlformats.org/officeDocument/2006/relationships/image" Target="../media/image7.wmf"/><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ce.com/sc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5737" y="2286000"/>
            <a:ext cx="7772400" cy="1470025"/>
          </a:xfrm>
        </p:spPr>
        <p:txBody>
          <a:bodyPr>
            <a:normAutofit/>
          </a:bodyPr>
          <a:lstStyle/>
          <a:p>
            <a:pPr algn="l"/>
            <a:r>
              <a:rPr lang="en-US" b="1" dirty="0"/>
              <a:t>ESA Penetration</a:t>
            </a:r>
          </a:p>
        </p:txBody>
      </p:sp>
      <p:sp>
        <p:nvSpPr>
          <p:cNvPr id="4" name="Subtitle 3"/>
          <p:cNvSpPr>
            <a:spLocks noGrp="1"/>
          </p:cNvSpPr>
          <p:nvPr>
            <p:ph type="subTitle" idx="1"/>
          </p:nvPr>
        </p:nvSpPr>
        <p:spPr>
          <a:xfrm>
            <a:off x="1231537" y="3886200"/>
            <a:ext cx="6400800" cy="1654175"/>
          </a:xfrm>
        </p:spPr>
        <p:txBody>
          <a:bodyPr>
            <a:normAutofit/>
          </a:bodyPr>
          <a:lstStyle/>
          <a:p>
            <a:pPr algn="l">
              <a:spcBef>
                <a:spcPts val="0"/>
              </a:spcBef>
            </a:pPr>
            <a:r>
              <a:rPr lang="en-US" altLang="en-US" sz="2200" dirty="0">
                <a:solidFill>
                  <a:schemeClr val="tx1">
                    <a:lumMod val="65000"/>
                    <a:lumOff val="35000"/>
                  </a:schemeClr>
                </a:solidFill>
                <a:latin typeface="+mj-lt"/>
              </a:rPr>
              <a:t>Low Income Oversight Board Meeting</a:t>
            </a:r>
          </a:p>
          <a:p>
            <a:pPr algn="l">
              <a:spcBef>
                <a:spcPts val="0"/>
              </a:spcBef>
            </a:pPr>
            <a:r>
              <a:rPr lang="en-US" altLang="en-US" sz="2200" dirty="0">
                <a:solidFill>
                  <a:schemeClr val="tx1">
                    <a:lumMod val="65000"/>
                    <a:lumOff val="35000"/>
                  </a:schemeClr>
                </a:solidFill>
                <a:latin typeface="+mj-lt"/>
              </a:rPr>
              <a:t>Rialto, CA</a:t>
            </a:r>
          </a:p>
          <a:p>
            <a:pPr algn="l">
              <a:spcBef>
                <a:spcPts val="0"/>
              </a:spcBef>
            </a:pPr>
            <a:r>
              <a:rPr lang="en-US" altLang="en-US" sz="2200" dirty="0">
                <a:solidFill>
                  <a:schemeClr val="tx1">
                    <a:lumMod val="65000"/>
                    <a:lumOff val="35000"/>
                  </a:schemeClr>
                </a:solidFill>
                <a:latin typeface="+mj-lt"/>
              </a:rPr>
              <a:t>September 20, 2018</a:t>
            </a:r>
          </a:p>
        </p:txBody>
      </p:sp>
      <p:sp>
        <p:nvSpPr>
          <p:cNvPr id="3" name="Slide Number Placeholder 2">
            <a:extLst>
              <a:ext uri="{FF2B5EF4-FFF2-40B4-BE49-F238E27FC236}">
                <a16:creationId xmlns:a16="http://schemas.microsoft.com/office/drawing/2014/main" id="{C55DD04C-ABF5-4C65-B825-3F80CE33C489}"/>
              </a:ext>
            </a:extLst>
          </p:cNvPr>
          <p:cNvSpPr>
            <a:spLocks noGrp="1"/>
          </p:cNvSpPr>
          <p:nvPr>
            <p:ph type="sldNum" sz="quarter" idx="12"/>
          </p:nvPr>
        </p:nvSpPr>
        <p:spPr/>
        <p:txBody>
          <a:bodyPr/>
          <a:lstStyle/>
          <a:p>
            <a:fld id="{DB6F5F74-756D-4BFF-9F39-53DD698FC919}" type="slidenum">
              <a:rPr lang="en-US" smtClean="0"/>
              <a:t>1</a:t>
            </a:fld>
            <a:endParaRPr lang="en-US" dirty="0"/>
          </a:p>
        </p:txBody>
      </p:sp>
      <p:pic>
        <p:nvPicPr>
          <p:cNvPr id="6" name="Picture 5"/>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147210"/>
            <a:ext cx="1905000" cy="767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descr="sce_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65632" y="1147210"/>
            <a:ext cx="1466305" cy="526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 descr="sdlmc2p"/>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11569" y="1066945"/>
            <a:ext cx="1447800" cy="687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Content Placeholder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39000" y="992124"/>
            <a:ext cx="1371600" cy="836676"/>
          </a:xfrm>
          <a:prstGeom prst="rect">
            <a:avLst/>
          </a:prstGeom>
        </p:spPr>
      </p:pic>
    </p:spTree>
    <p:extLst>
      <p:ext uri="{BB962C8B-B14F-4D97-AF65-F5344CB8AC3E}">
        <p14:creationId xmlns:p14="http://schemas.microsoft.com/office/powerpoint/2010/main" val="3151256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extBox 106"/>
          <p:cNvSpPr txBox="1"/>
          <p:nvPr/>
        </p:nvSpPr>
        <p:spPr>
          <a:xfrm>
            <a:off x="533400" y="156189"/>
            <a:ext cx="6187101" cy="523220"/>
          </a:xfrm>
          <a:prstGeom prst="rect">
            <a:avLst/>
          </a:prstGeom>
          <a:noFill/>
        </p:spPr>
        <p:txBody>
          <a:bodyPr wrap="square" rtlCol="0">
            <a:spAutoFit/>
          </a:bodyPr>
          <a:lstStyle/>
          <a:p>
            <a:r>
              <a:rPr lang="en-US" sz="2800" b="1" dirty="0"/>
              <a:t>Energy Savings Assistance Program</a:t>
            </a:r>
            <a:endParaRPr lang="en-US" sz="1600" i="1" dirty="0"/>
          </a:p>
        </p:txBody>
      </p:sp>
      <p:sp>
        <p:nvSpPr>
          <p:cNvPr id="109" name="Teardrop 108"/>
          <p:cNvSpPr>
            <a:spLocks noChangeAspect="1"/>
          </p:cNvSpPr>
          <p:nvPr/>
        </p:nvSpPr>
        <p:spPr>
          <a:xfrm rot="8100000">
            <a:off x="6747248" y="273610"/>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Oval 109"/>
          <p:cNvSpPr/>
          <p:nvPr/>
        </p:nvSpPr>
        <p:spPr>
          <a:xfrm>
            <a:off x="6800888" y="496884"/>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Oval 110"/>
          <p:cNvSpPr/>
          <p:nvPr/>
        </p:nvSpPr>
        <p:spPr>
          <a:xfrm>
            <a:off x="6800888" y="519890"/>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p:cNvSpPr/>
          <p:nvPr/>
        </p:nvSpPr>
        <p:spPr>
          <a:xfrm>
            <a:off x="6800888" y="542750"/>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val 112"/>
          <p:cNvSpPr/>
          <p:nvPr/>
        </p:nvSpPr>
        <p:spPr>
          <a:xfrm>
            <a:off x="6822234" y="560159"/>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Flowchart: Manual Operation 113"/>
          <p:cNvSpPr>
            <a:spLocks noChangeAspect="1"/>
          </p:cNvSpPr>
          <p:nvPr/>
        </p:nvSpPr>
        <p:spPr>
          <a:xfrm rot="1455965">
            <a:off x="6830846" y="341592"/>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ight Triangle 114"/>
          <p:cNvSpPr>
            <a:spLocks noChangeAspect="1"/>
          </p:cNvSpPr>
          <p:nvPr/>
        </p:nvSpPr>
        <p:spPr>
          <a:xfrm rot="601084" flipV="1">
            <a:off x="6849455" y="454850"/>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Flowchart: Manual Operation 115"/>
          <p:cNvSpPr>
            <a:spLocks noChangeAspect="1"/>
          </p:cNvSpPr>
          <p:nvPr/>
        </p:nvSpPr>
        <p:spPr>
          <a:xfrm rot="1455965">
            <a:off x="6841495" y="400992"/>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Teardrop 116"/>
          <p:cNvSpPr>
            <a:spLocks noChangeAspect="1"/>
          </p:cNvSpPr>
          <p:nvPr/>
        </p:nvSpPr>
        <p:spPr>
          <a:xfrm rot="8100000">
            <a:off x="7049425" y="273609"/>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Oval 117"/>
          <p:cNvSpPr/>
          <p:nvPr/>
        </p:nvSpPr>
        <p:spPr>
          <a:xfrm>
            <a:off x="7103065" y="496883"/>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Oval 118"/>
          <p:cNvSpPr/>
          <p:nvPr/>
        </p:nvSpPr>
        <p:spPr>
          <a:xfrm>
            <a:off x="7103065" y="519889"/>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Oval 119"/>
          <p:cNvSpPr/>
          <p:nvPr/>
        </p:nvSpPr>
        <p:spPr>
          <a:xfrm>
            <a:off x="7103065" y="542749"/>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Oval 120"/>
          <p:cNvSpPr/>
          <p:nvPr/>
        </p:nvSpPr>
        <p:spPr>
          <a:xfrm>
            <a:off x="7124411" y="560158"/>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Flowchart: Manual Operation 121"/>
          <p:cNvSpPr>
            <a:spLocks noChangeAspect="1"/>
          </p:cNvSpPr>
          <p:nvPr/>
        </p:nvSpPr>
        <p:spPr>
          <a:xfrm rot="1455965">
            <a:off x="7133023" y="341591"/>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ight Triangle 122"/>
          <p:cNvSpPr>
            <a:spLocks noChangeAspect="1"/>
          </p:cNvSpPr>
          <p:nvPr/>
        </p:nvSpPr>
        <p:spPr>
          <a:xfrm rot="601084" flipV="1">
            <a:off x="7151632" y="454849"/>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Flowchart: Manual Operation 123"/>
          <p:cNvSpPr>
            <a:spLocks noChangeAspect="1"/>
          </p:cNvSpPr>
          <p:nvPr/>
        </p:nvSpPr>
        <p:spPr>
          <a:xfrm rot="1455965">
            <a:off x="7143672" y="400991"/>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Teardrop 124"/>
          <p:cNvSpPr>
            <a:spLocks noChangeAspect="1"/>
          </p:cNvSpPr>
          <p:nvPr/>
        </p:nvSpPr>
        <p:spPr>
          <a:xfrm rot="8100000">
            <a:off x="7353626" y="275383"/>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Oval 125"/>
          <p:cNvSpPr/>
          <p:nvPr/>
        </p:nvSpPr>
        <p:spPr>
          <a:xfrm>
            <a:off x="7407266" y="498657"/>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Oval 126"/>
          <p:cNvSpPr/>
          <p:nvPr/>
        </p:nvSpPr>
        <p:spPr>
          <a:xfrm>
            <a:off x="7407266" y="521663"/>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Oval 127"/>
          <p:cNvSpPr/>
          <p:nvPr/>
        </p:nvSpPr>
        <p:spPr>
          <a:xfrm>
            <a:off x="7407266" y="544523"/>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Oval 128"/>
          <p:cNvSpPr/>
          <p:nvPr/>
        </p:nvSpPr>
        <p:spPr>
          <a:xfrm>
            <a:off x="7428612" y="561932"/>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Flowchart: Manual Operation 129"/>
          <p:cNvSpPr>
            <a:spLocks noChangeAspect="1"/>
          </p:cNvSpPr>
          <p:nvPr/>
        </p:nvSpPr>
        <p:spPr>
          <a:xfrm rot="1455965">
            <a:off x="7437224" y="343365"/>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ight Triangle 130"/>
          <p:cNvSpPr>
            <a:spLocks noChangeAspect="1"/>
          </p:cNvSpPr>
          <p:nvPr/>
        </p:nvSpPr>
        <p:spPr>
          <a:xfrm rot="601084" flipV="1">
            <a:off x="7455833" y="456623"/>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Flowchart: Manual Operation 131"/>
          <p:cNvSpPr>
            <a:spLocks noChangeAspect="1"/>
          </p:cNvSpPr>
          <p:nvPr/>
        </p:nvSpPr>
        <p:spPr>
          <a:xfrm rot="1455965">
            <a:off x="7447873" y="402765"/>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Teardrop 132"/>
          <p:cNvSpPr>
            <a:spLocks noChangeAspect="1"/>
          </p:cNvSpPr>
          <p:nvPr/>
        </p:nvSpPr>
        <p:spPr>
          <a:xfrm rot="8100000">
            <a:off x="7651435" y="275381"/>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Oval 133"/>
          <p:cNvSpPr/>
          <p:nvPr/>
        </p:nvSpPr>
        <p:spPr>
          <a:xfrm>
            <a:off x="7705075" y="498655"/>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Oval 134"/>
          <p:cNvSpPr/>
          <p:nvPr/>
        </p:nvSpPr>
        <p:spPr>
          <a:xfrm>
            <a:off x="7705075" y="521661"/>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p:cNvSpPr/>
          <p:nvPr/>
        </p:nvSpPr>
        <p:spPr>
          <a:xfrm>
            <a:off x="7705075" y="544521"/>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Oval 136"/>
          <p:cNvSpPr/>
          <p:nvPr/>
        </p:nvSpPr>
        <p:spPr>
          <a:xfrm>
            <a:off x="7726421" y="561930"/>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Flowchart: Manual Operation 137"/>
          <p:cNvSpPr>
            <a:spLocks noChangeAspect="1"/>
          </p:cNvSpPr>
          <p:nvPr/>
        </p:nvSpPr>
        <p:spPr>
          <a:xfrm rot="1455965">
            <a:off x="7735033" y="343363"/>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ight Triangle 138"/>
          <p:cNvSpPr>
            <a:spLocks noChangeAspect="1"/>
          </p:cNvSpPr>
          <p:nvPr/>
        </p:nvSpPr>
        <p:spPr>
          <a:xfrm rot="601084" flipV="1">
            <a:off x="7753642" y="456621"/>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Flowchart: Manual Operation 139"/>
          <p:cNvSpPr>
            <a:spLocks noChangeAspect="1"/>
          </p:cNvSpPr>
          <p:nvPr/>
        </p:nvSpPr>
        <p:spPr>
          <a:xfrm rot="1455965">
            <a:off x="7745682" y="402763"/>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Teardrop 140"/>
          <p:cNvSpPr>
            <a:spLocks noChangeAspect="1"/>
          </p:cNvSpPr>
          <p:nvPr/>
        </p:nvSpPr>
        <p:spPr>
          <a:xfrm rot="8100000">
            <a:off x="7959479" y="275462"/>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Oval 141"/>
          <p:cNvSpPr/>
          <p:nvPr/>
        </p:nvSpPr>
        <p:spPr>
          <a:xfrm>
            <a:off x="8013119" y="498736"/>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Oval 142"/>
          <p:cNvSpPr/>
          <p:nvPr/>
        </p:nvSpPr>
        <p:spPr>
          <a:xfrm>
            <a:off x="8013119" y="52174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Oval 143"/>
          <p:cNvSpPr/>
          <p:nvPr/>
        </p:nvSpPr>
        <p:spPr>
          <a:xfrm>
            <a:off x="8013119" y="54460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Oval 144"/>
          <p:cNvSpPr/>
          <p:nvPr/>
        </p:nvSpPr>
        <p:spPr>
          <a:xfrm>
            <a:off x="8034465" y="562011"/>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Flowchart: Manual Operation 145"/>
          <p:cNvSpPr>
            <a:spLocks noChangeAspect="1"/>
          </p:cNvSpPr>
          <p:nvPr/>
        </p:nvSpPr>
        <p:spPr>
          <a:xfrm rot="1455965">
            <a:off x="8043077" y="343444"/>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ight Triangle 146"/>
          <p:cNvSpPr>
            <a:spLocks noChangeAspect="1"/>
          </p:cNvSpPr>
          <p:nvPr/>
        </p:nvSpPr>
        <p:spPr>
          <a:xfrm rot="601084" flipV="1">
            <a:off x="8061686" y="456702"/>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Flowchart: Manual Operation 147"/>
          <p:cNvSpPr>
            <a:spLocks noChangeAspect="1"/>
          </p:cNvSpPr>
          <p:nvPr/>
        </p:nvSpPr>
        <p:spPr>
          <a:xfrm rot="1455965">
            <a:off x="8053726" y="402844"/>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Teardrop 148"/>
          <p:cNvSpPr>
            <a:spLocks noChangeAspect="1"/>
          </p:cNvSpPr>
          <p:nvPr/>
        </p:nvSpPr>
        <p:spPr>
          <a:xfrm rot="8100000">
            <a:off x="8260609" y="275462"/>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Oval 149"/>
          <p:cNvSpPr/>
          <p:nvPr/>
        </p:nvSpPr>
        <p:spPr>
          <a:xfrm>
            <a:off x="8314249" y="498736"/>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Oval 150"/>
          <p:cNvSpPr/>
          <p:nvPr/>
        </p:nvSpPr>
        <p:spPr>
          <a:xfrm>
            <a:off x="8314249" y="52174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 name="Oval 151"/>
          <p:cNvSpPr/>
          <p:nvPr/>
        </p:nvSpPr>
        <p:spPr>
          <a:xfrm>
            <a:off x="8314249" y="54460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 name="Oval 152"/>
          <p:cNvSpPr/>
          <p:nvPr/>
        </p:nvSpPr>
        <p:spPr>
          <a:xfrm>
            <a:off x="8335595" y="562011"/>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 name="Flowchart: Manual Operation 153"/>
          <p:cNvSpPr>
            <a:spLocks noChangeAspect="1"/>
          </p:cNvSpPr>
          <p:nvPr/>
        </p:nvSpPr>
        <p:spPr>
          <a:xfrm rot="1455965">
            <a:off x="8344207" y="343444"/>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Right Triangle 154"/>
          <p:cNvSpPr>
            <a:spLocks noChangeAspect="1"/>
          </p:cNvSpPr>
          <p:nvPr/>
        </p:nvSpPr>
        <p:spPr>
          <a:xfrm rot="601084" flipV="1">
            <a:off x="8362816" y="456702"/>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Flowchart: Manual Operation 155"/>
          <p:cNvSpPr>
            <a:spLocks noChangeAspect="1"/>
          </p:cNvSpPr>
          <p:nvPr/>
        </p:nvSpPr>
        <p:spPr>
          <a:xfrm rot="1455965">
            <a:off x="8354856" y="402844"/>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Teardrop 156"/>
          <p:cNvSpPr>
            <a:spLocks noChangeAspect="1"/>
          </p:cNvSpPr>
          <p:nvPr/>
        </p:nvSpPr>
        <p:spPr>
          <a:xfrm rot="8100000">
            <a:off x="8571821" y="275462"/>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Oval 157"/>
          <p:cNvSpPr/>
          <p:nvPr/>
        </p:nvSpPr>
        <p:spPr>
          <a:xfrm>
            <a:off x="8625461" y="498736"/>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Oval 158"/>
          <p:cNvSpPr/>
          <p:nvPr/>
        </p:nvSpPr>
        <p:spPr>
          <a:xfrm>
            <a:off x="8625461" y="52174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Oval 159"/>
          <p:cNvSpPr/>
          <p:nvPr/>
        </p:nvSpPr>
        <p:spPr>
          <a:xfrm>
            <a:off x="8625461" y="54460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Oval 160"/>
          <p:cNvSpPr/>
          <p:nvPr/>
        </p:nvSpPr>
        <p:spPr>
          <a:xfrm>
            <a:off x="8646807" y="562011"/>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Flowchart: Manual Operation 161"/>
          <p:cNvSpPr>
            <a:spLocks noChangeAspect="1"/>
          </p:cNvSpPr>
          <p:nvPr/>
        </p:nvSpPr>
        <p:spPr>
          <a:xfrm rot="1455965">
            <a:off x="8655419" y="343444"/>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Right Triangle 162"/>
          <p:cNvSpPr>
            <a:spLocks noChangeAspect="1"/>
          </p:cNvSpPr>
          <p:nvPr/>
        </p:nvSpPr>
        <p:spPr>
          <a:xfrm rot="601084" flipV="1">
            <a:off x="8674028" y="456702"/>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 name="Flowchart: Manual Operation 163"/>
          <p:cNvSpPr>
            <a:spLocks noChangeAspect="1"/>
          </p:cNvSpPr>
          <p:nvPr/>
        </p:nvSpPr>
        <p:spPr>
          <a:xfrm rot="1455965">
            <a:off x="8666068" y="402844"/>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Teardrop 164"/>
          <p:cNvSpPr>
            <a:spLocks noChangeAspect="1"/>
          </p:cNvSpPr>
          <p:nvPr/>
        </p:nvSpPr>
        <p:spPr>
          <a:xfrm rot="8100000">
            <a:off x="6433476" y="275462"/>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Oval 165"/>
          <p:cNvSpPr/>
          <p:nvPr/>
        </p:nvSpPr>
        <p:spPr>
          <a:xfrm>
            <a:off x="6487116" y="498736"/>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7" name="Oval 166"/>
          <p:cNvSpPr/>
          <p:nvPr/>
        </p:nvSpPr>
        <p:spPr>
          <a:xfrm>
            <a:off x="6487116" y="52174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Oval 167"/>
          <p:cNvSpPr/>
          <p:nvPr/>
        </p:nvSpPr>
        <p:spPr>
          <a:xfrm>
            <a:off x="6487116" y="54460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Oval 168"/>
          <p:cNvSpPr/>
          <p:nvPr/>
        </p:nvSpPr>
        <p:spPr>
          <a:xfrm>
            <a:off x="6508462" y="562011"/>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Flowchart: Manual Operation 169"/>
          <p:cNvSpPr>
            <a:spLocks noChangeAspect="1"/>
          </p:cNvSpPr>
          <p:nvPr/>
        </p:nvSpPr>
        <p:spPr>
          <a:xfrm rot="1455965">
            <a:off x="6517074" y="343444"/>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1" name="Right Triangle 170"/>
          <p:cNvSpPr>
            <a:spLocks noChangeAspect="1"/>
          </p:cNvSpPr>
          <p:nvPr/>
        </p:nvSpPr>
        <p:spPr>
          <a:xfrm rot="601084" flipV="1">
            <a:off x="6535683" y="456702"/>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Flowchart: Manual Operation 171"/>
          <p:cNvSpPr>
            <a:spLocks noChangeAspect="1"/>
          </p:cNvSpPr>
          <p:nvPr/>
        </p:nvSpPr>
        <p:spPr>
          <a:xfrm rot="1455965">
            <a:off x="6527723" y="402844"/>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id="{D10F8ADA-F1FF-4CCB-8B0A-6BB7AEA5535B}"/>
              </a:ext>
            </a:extLst>
          </p:cNvPr>
          <p:cNvSpPr>
            <a:spLocks noGrp="1"/>
          </p:cNvSpPr>
          <p:nvPr>
            <p:ph type="sldNum" sz="quarter" idx="12"/>
          </p:nvPr>
        </p:nvSpPr>
        <p:spPr/>
        <p:txBody>
          <a:bodyPr/>
          <a:lstStyle/>
          <a:p>
            <a:fld id="{DB6F5F74-756D-4BFF-9F39-53DD698FC919}" type="slidenum">
              <a:rPr lang="en-US" smtClean="0"/>
              <a:t>2</a:t>
            </a:fld>
            <a:endParaRPr lang="en-US" dirty="0"/>
          </a:p>
        </p:txBody>
      </p:sp>
      <p:sp>
        <p:nvSpPr>
          <p:cNvPr id="75" name="Title 1"/>
          <p:cNvSpPr>
            <a:spLocks noGrp="1"/>
          </p:cNvSpPr>
          <p:nvPr>
            <p:ph type="title"/>
          </p:nvPr>
        </p:nvSpPr>
        <p:spPr>
          <a:xfrm>
            <a:off x="533400" y="806758"/>
            <a:ext cx="7969344" cy="806467"/>
          </a:xfrm>
        </p:spPr>
        <p:txBody>
          <a:bodyPr>
            <a:normAutofit/>
          </a:bodyPr>
          <a:lstStyle/>
          <a:p>
            <a:r>
              <a:rPr lang="en-US" altLang="en-US" sz="2400" i="1" dirty="0"/>
              <a:t>SDG&amp;E’s Household Treatment Goals 2018-2020 </a:t>
            </a:r>
            <a:endParaRPr lang="en-US" sz="2400" b="1" i="1" dirty="0">
              <a:solidFill>
                <a:srgbClr val="FF0000"/>
              </a:solidFill>
            </a:endParaRPr>
          </a:p>
        </p:txBody>
      </p:sp>
      <p:sp>
        <p:nvSpPr>
          <p:cNvPr id="77" name="Slide Number Placeholder 2"/>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B6F5F74-756D-4BFF-9F39-53DD698FC919}" type="slidenum">
              <a:rPr lang="en-US" smtClean="0">
                <a:solidFill>
                  <a:prstClr val="black">
                    <a:tint val="75000"/>
                  </a:prstClr>
                </a:solidFill>
              </a:rPr>
              <a:pPr/>
              <a:t>2</a:t>
            </a:fld>
            <a:endParaRPr lang="en-US" dirty="0">
              <a:solidFill>
                <a:prstClr val="black">
                  <a:tint val="75000"/>
                </a:prstClr>
              </a:solidFill>
            </a:endParaRPr>
          </a:p>
        </p:txBody>
      </p:sp>
      <p:graphicFrame>
        <p:nvGraphicFramePr>
          <p:cNvPr id="2" name="Table 1"/>
          <p:cNvGraphicFramePr>
            <a:graphicFrameLocks noGrp="1"/>
          </p:cNvGraphicFramePr>
          <p:nvPr>
            <p:extLst/>
          </p:nvPr>
        </p:nvGraphicFramePr>
        <p:xfrm>
          <a:off x="672581" y="1600200"/>
          <a:ext cx="7576900" cy="4044887"/>
        </p:xfrm>
        <a:graphic>
          <a:graphicData uri="http://schemas.openxmlformats.org/drawingml/2006/table">
            <a:tbl>
              <a:tblPr/>
              <a:tblGrid>
                <a:gridCol w="2292654">
                  <a:extLst>
                    <a:ext uri="{9D8B030D-6E8A-4147-A177-3AD203B41FA5}">
                      <a16:colId xmlns:a16="http://schemas.microsoft.com/office/drawing/2014/main" val="20000"/>
                    </a:ext>
                  </a:extLst>
                </a:gridCol>
                <a:gridCol w="1029199">
                  <a:extLst>
                    <a:ext uri="{9D8B030D-6E8A-4147-A177-3AD203B41FA5}">
                      <a16:colId xmlns:a16="http://schemas.microsoft.com/office/drawing/2014/main" val="20001"/>
                    </a:ext>
                  </a:extLst>
                </a:gridCol>
                <a:gridCol w="1029199">
                  <a:extLst>
                    <a:ext uri="{9D8B030D-6E8A-4147-A177-3AD203B41FA5}">
                      <a16:colId xmlns:a16="http://schemas.microsoft.com/office/drawing/2014/main" val="20002"/>
                    </a:ext>
                  </a:extLst>
                </a:gridCol>
                <a:gridCol w="1029199">
                  <a:extLst>
                    <a:ext uri="{9D8B030D-6E8A-4147-A177-3AD203B41FA5}">
                      <a16:colId xmlns:a16="http://schemas.microsoft.com/office/drawing/2014/main" val="20003"/>
                    </a:ext>
                  </a:extLst>
                </a:gridCol>
                <a:gridCol w="1029199">
                  <a:extLst>
                    <a:ext uri="{9D8B030D-6E8A-4147-A177-3AD203B41FA5}">
                      <a16:colId xmlns:a16="http://schemas.microsoft.com/office/drawing/2014/main" val="20004"/>
                    </a:ext>
                  </a:extLst>
                </a:gridCol>
                <a:gridCol w="138251">
                  <a:extLst>
                    <a:ext uri="{9D8B030D-6E8A-4147-A177-3AD203B41FA5}">
                      <a16:colId xmlns:a16="http://schemas.microsoft.com/office/drawing/2014/main" val="20005"/>
                    </a:ext>
                  </a:extLst>
                </a:gridCol>
                <a:gridCol w="1029199">
                  <a:extLst>
                    <a:ext uri="{9D8B030D-6E8A-4147-A177-3AD203B41FA5}">
                      <a16:colId xmlns:a16="http://schemas.microsoft.com/office/drawing/2014/main" val="20006"/>
                    </a:ext>
                  </a:extLst>
                </a:gridCol>
              </a:tblGrid>
              <a:tr h="377263">
                <a:tc gridSpan="7">
                  <a:txBody>
                    <a:bodyPr/>
                    <a:lstStyle/>
                    <a:p>
                      <a:pPr algn="ctr" fontAlgn="ctr"/>
                      <a:endParaRPr lang="en-US" sz="1600" b="1" i="0" u="none" strike="noStrike" dirty="0">
                        <a:solidFill>
                          <a:schemeClr val="tx2"/>
                        </a:solidFill>
                        <a:effectLst/>
                        <a:latin typeface="Calibri"/>
                      </a:endParaRPr>
                    </a:p>
                  </a:txBody>
                  <a:tcPr marL="9525" marR="9525" marT="9525" marB="0" anchor="ctr">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60937">
                <a:tc>
                  <a:txBody>
                    <a:bodyPr/>
                    <a:lstStyle/>
                    <a:p>
                      <a:pPr algn="l" rtl="0" fontAlgn="ctr"/>
                      <a:r>
                        <a:rPr lang="en-US" sz="1600" b="1" i="1" u="none" strike="noStrike" dirty="0">
                          <a:solidFill>
                            <a:srgbClr val="FFFFFF"/>
                          </a:solidFill>
                          <a:effectLst/>
                          <a:latin typeface="Calibri"/>
                        </a:rPr>
                        <a:t>Resolution </a:t>
                      </a:r>
                      <a:r>
                        <a:rPr lang="en-US" sz="1600" b="1" i="1" u="none" strike="noStrike" dirty="0">
                          <a:solidFill>
                            <a:srgbClr val="FFFFFF"/>
                          </a:solidFill>
                          <a:effectLst/>
                          <a:latin typeface="+mn-lt"/>
                        </a:rPr>
                        <a:t>E-4884 *</a:t>
                      </a:r>
                      <a:endParaRPr lang="en-US" sz="1600" b="1" i="1" u="none" strike="noStrike" dirty="0">
                        <a:solidFill>
                          <a:srgbClr val="FFFFFF"/>
                        </a:solidFill>
                        <a:effectLst/>
                        <a:latin typeface="Calibri"/>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ctr" rtl="0" fontAlgn="ctr"/>
                      <a:endParaRPr lang="en-US" sz="1600" b="1" i="0" u="none" strike="noStrike" dirty="0">
                        <a:solidFill>
                          <a:srgbClr val="FFFFFF"/>
                        </a:solidFill>
                        <a:effectLst/>
                        <a:latin typeface="Calibri"/>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600" b="1" i="0" u="none" strike="noStrike">
                          <a:solidFill>
                            <a:srgbClr val="FFFFFF"/>
                          </a:solidFill>
                          <a:effectLst/>
                          <a:latin typeface="Calibri"/>
                        </a:rPr>
                        <a:t>2018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600" b="1" i="0" u="none" strike="noStrike" dirty="0">
                          <a:solidFill>
                            <a:srgbClr val="FFFFFF"/>
                          </a:solidFill>
                          <a:effectLst/>
                          <a:latin typeface="Calibri"/>
                        </a:rPr>
                        <a:t>2019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600" b="1" i="0" u="none" strike="noStrike" dirty="0">
                          <a:solidFill>
                            <a:srgbClr val="FFFFFF"/>
                          </a:solidFill>
                          <a:effectLst/>
                          <a:latin typeface="Calibri"/>
                        </a:rPr>
                        <a:t>2020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n-US" sz="1600" b="1" i="0" u="none" strike="noStrike" dirty="0">
                          <a:solidFill>
                            <a:srgbClr val="FFFFFF"/>
                          </a:solidFill>
                          <a:effectLst/>
                          <a:latin typeface="Calibri"/>
                        </a:rPr>
                        <a:t>Total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0001"/>
                  </a:ext>
                </a:extLst>
              </a:tr>
              <a:tr h="251508">
                <a:tc>
                  <a:txBody>
                    <a:bodyPr/>
                    <a:lstStyle/>
                    <a:p>
                      <a:pPr algn="l" rtl="0" fontAlgn="ctr"/>
                      <a:r>
                        <a:rPr lang="en-US" sz="1400" b="1" i="0" u="none" strike="noStrike">
                          <a:solidFill>
                            <a:srgbClr val="FFFFFF"/>
                          </a:solidFill>
                          <a:effectLst/>
                          <a:latin typeface="Calibri"/>
                        </a:rPr>
                        <a:t>First Touch (2020)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endParaRPr lang="en-US" sz="1400" b="0" i="0" u="none" strike="noStrike" dirty="0">
                        <a:solidFill>
                          <a:srgbClr val="000000"/>
                        </a:solidFill>
                        <a:effectLst/>
                        <a:latin typeface="Calibri"/>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400" b="0" i="0" u="none" strike="noStrike" dirty="0">
                          <a:solidFill>
                            <a:srgbClr val="000000"/>
                          </a:solidFill>
                          <a:effectLst/>
                          <a:latin typeface="Calibri"/>
                        </a:rPr>
                        <a:t>11,563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400" b="0" i="0" u="none" strike="noStrike" dirty="0">
                          <a:solidFill>
                            <a:srgbClr val="000000"/>
                          </a:solidFill>
                          <a:effectLst/>
                          <a:latin typeface="Calibri"/>
                        </a:rPr>
                        <a:t>11,562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400" b="0" i="0" u="none" strike="noStrike" dirty="0">
                          <a:solidFill>
                            <a:srgbClr val="000000"/>
                          </a:solidFill>
                          <a:effectLst/>
                          <a:latin typeface="Calibri"/>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n-US" sz="1400" b="0" i="0" u="none" strike="noStrike" dirty="0">
                          <a:solidFill>
                            <a:srgbClr val="000000"/>
                          </a:solidFill>
                          <a:effectLst/>
                          <a:latin typeface="Calibri"/>
                        </a:rPr>
                        <a:t>23,125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2"/>
                  </a:ext>
                </a:extLst>
              </a:tr>
              <a:tr h="240076">
                <a:tc>
                  <a:txBody>
                    <a:bodyPr/>
                    <a:lstStyle/>
                    <a:p>
                      <a:pPr algn="l" rtl="0" fontAlgn="ctr"/>
                      <a:r>
                        <a:rPr lang="en-US" sz="1400" b="1" i="0" u="none" strike="noStrike">
                          <a:solidFill>
                            <a:srgbClr val="FFFFFF"/>
                          </a:solidFill>
                          <a:effectLst/>
                          <a:latin typeface="Calibri"/>
                        </a:rPr>
                        <a:t>Retreatment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endParaRPr lang="en-US" sz="1400" b="0" i="0" u="none" strike="noStrike" dirty="0">
                        <a:solidFill>
                          <a:srgbClr val="000000"/>
                        </a:solidFill>
                        <a:effectLst/>
                        <a:latin typeface="Calibri"/>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400" b="0" i="0" u="none" strike="noStrike" dirty="0">
                          <a:solidFill>
                            <a:srgbClr val="000000"/>
                          </a:solidFill>
                          <a:effectLst/>
                          <a:latin typeface="Calibri"/>
                        </a:rPr>
                        <a:t>9,769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400" b="0" i="0" u="none" strike="noStrike" dirty="0">
                          <a:solidFill>
                            <a:srgbClr val="000000"/>
                          </a:solidFill>
                          <a:effectLst/>
                          <a:latin typeface="Calibri"/>
                        </a:rPr>
                        <a:t>10,836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400" b="0" i="0" u="none" strike="noStrike" dirty="0">
                          <a:solidFill>
                            <a:srgbClr val="000000"/>
                          </a:solidFill>
                          <a:effectLst/>
                          <a:latin typeface="Calibri"/>
                        </a:rPr>
                        <a:t>23,518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n-US" sz="1400" b="0" i="0" u="none" strike="noStrike" dirty="0">
                          <a:solidFill>
                            <a:srgbClr val="000000"/>
                          </a:solidFill>
                          <a:effectLst/>
                          <a:latin typeface="Calibri"/>
                        </a:rPr>
                        <a:t>44,123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003"/>
                  </a:ext>
                </a:extLst>
              </a:tr>
              <a:tr h="251508">
                <a:tc>
                  <a:txBody>
                    <a:bodyPr/>
                    <a:lstStyle/>
                    <a:p>
                      <a:pPr algn="l" rtl="0" fontAlgn="ctr"/>
                      <a:r>
                        <a:rPr lang="en-US" sz="1400" b="1" i="0" u="none" strike="noStrike">
                          <a:solidFill>
                            <a:srgbClr val="FFFFFF"/>
                          </a:solidFill>
                          <a:effectLst/>
                          <a:latin typeface="Calibri"/>
                        </a:rPr>
                        <a:t>Total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endParaRPr lang="en-US" sz="1400" b="1" i="0" u="none" strike="noStrike" dirty="0">
                        <a:solidFill>
                          <a:srgbClr val="000000"/>
                        </a:solidFill>
                        <a:effectLst/>
                        <a:latin typeface="Calibri"/>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400" b="1" i="0" u="none" strike="noStrike" dirty="0">
                          <a:solidFill>
                            <a:srgbClr val="000000"/>
                          </a:solidFill>
                          <a:effectLst/>
                          <a:latin typeface="Calibri"/>
                        </a:rPr>
                        <a:t>21,332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400" b="1" i="0" u="none" strike="noStrike" dirty="0">
                          <a:solidFill>
                            <a:srgbClr val="000000"/>
                          </a:solidFill>
                          <a:effectLst/>
                          <a:latin typeface="Calibri"/>
                        </a:rPr>
                        <a:t>22,398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400" b="1" i="0" u="none" strike="noStrike" dirty="0">
                          <a:solidFill>
                            <a:srgbClr val="000000"/>
                          </a:solidFill>
                          <a:effectLst/>
                          <a:latin typeface="Calibri"/>
                        </a:rPr>
                        <a:t>23,518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n-US" sz="1400" b="1" i="0" u="none" strike="noStrike" dirty="0">
                          <a:solidFill>
                            <a:srgbClr val="000000"/>
                          </a:solidFill>
                          <a:effectLst/>
                          <a:latin typeface="Calibri"/>
                        </a:rPr>
                        <a:t>67,248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4"/>
                  </a:ext>
                </a:extLst>
              </a:tr>
              <a:tr h="651635">
                <a:tc gridSpan="7">
                  <a:txBody>
                    <a:bodyPr/>
                    <a:lstStyle/>
                    <a:p>
                      <a:pPr algn="l" rtl="0" fontAlgn="ctr"/>
                      <a:r>
                        <a:rPr lang="en-US" sz="1400" b="0" i="1" u="none" strike="noStrike" dirty="0">
                          <a:solidFill>
                            <a:schemeClr val="tx2"/>
                          </a:solidFill>
                          <a:effectLst/>
                          <a:latin typeface="+mn-lt"/>
                        </a:rPr>
                        <a:t>*SDG&amp;E's Conforming Advice Letter3065-E-A/2568-G-A approved by CPUC in Resolution E-4884 issued, December 18, 2017 (Table 8).</a:t>
                      </a:r>
                      <a:endParaRPr lang="en-US" sz="1400" b="0" i="1" u="none" strike="noStrike" dirty="0">
                        <a:solidFill>
                          <a:schemeClr val="tx2"/>
                        </a:solidFill>
                        <a:effectLst/>
                        <a:latin typeface="Calibri"/>
                      </a:endParaRPr>
                    </a:p>
                  </a:txBody>
                  <a:tcPr marL="9525" marR="9525" marT="95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212639">
                <a:tc gridSpan="5">
                  <a:txBody>
                    <a:bodyPr/>
                    <a:lstStyle/>
                    <a:p>
                      <a:pPr algn="l" fontAlgn="b"/>
                      <a:r>
                        <a:rPr lang="en-US" sz="1400" b="0" i="0" u="none" strike="noStrike">
                          <a:solidFill>
                            <a:srgbClr val="000000"/>
                          </a:solidFill>
                          <a:effectLst/>
                          <a:latin typeface="Calibri"/>
                        </a:rPr>
                        <a:t> </a:t>
                      </a:r>
                    </a:p>
                  </a:txBody>
                  <a:tcPr marL="9525" marR="9525" marT="9525"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6"/>
                  </a:ext>
                </a:extLst>
              </a:tr>
              <a:tr h="388695">
                <a:tc>
                  <a:txBody>
                    <a:bodyPr/>
                    <a:lstStyle/>
                    <a:p>
                      <a:pPr algn="l" rtl="0" fontAlgn="ctr"/>
                      <a:r>
                        <a:rPr lang="en-US" sz="1600" b="1" i="1" u="none" strike="noStrike" dirty="0">
                          <a:solidFill>
                            <a:srgbClr val="FFFFFF"/>
                          </a:solidFill>
                          <a:effectLst/>
                          <a:latin typeface="+mn-lt"/>
                        </a:rPr>
                        <a:t>Mid-Cycle Advice Letter  </a:t>
                      </a:r>
                      <a:r>
                        <a:rPr lang="en-US" sz="1600" b="1" i="1" u="none" strike="noStrike" dirty="0">
                          <a:solidFill>
                            <a:srgbClr val="FFFFFF"/>
                          </a:solidFill>
                          <a:effectLst/>
                          <a:latin typeface="Calibri"/>
                        </a:rPr>
                        <a: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endParaRPr lang="en-US" sz="1600" b="1" i="0" u="none" strike="noStrike" dirty="0">
                        <a:solidFill>
                          <a:srgbClr val="FFFFFF"/>
                        </a:solidFill>
                        <a:effectLst/>
                        <a:latin typeface="Calibri"/>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600" b="1" i="0" u="none" strike="noStrike">
                          <a:solidFill>
                            <a:srgbClr val="FFFFFF"/>
                          </a:solidFill>
                          <a:effectLst/>
                          <a:latin typeface="Calibri"/>
                        </a:rPr>
                        <a:t>2018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600" b="1" i="0" u="none" strike="noStrike">
                          <a:solidFill>
                            <a:srgbClr val="FFFFFF"/>
                          </a:solidFill>
                          <a:effectLst/>
                          <a:latin typeface="Calibri"/>
                        </a:rPr>
                        <a:t>2019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600" b="1" i="0" u="none" strike="noStrike">
                          <a:solidFill>
                            <a:srgbClr val="FFFFFF"/>
                          </a:solidFill>
                          <a:effectLst/>
                          <a:latin typeface="Calibri"/>
                        </a:rPr>
                        <a:t>2020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n-US" sz="1600" b="1" i="0" u="none" strike="noStrike" dirty="0">
                          <a:solidFill>
                            <a:srgbClr val="FFFFFF"/>
                          </a:solidFill>
                          <a:effectLst/>
                          <a:latin typeface="Calibri"/>
                        </a:rPr>
                        <a:t>Total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0007"/>
                  </a:ext>
                </a:extLst>
              </a:tr>
              <a:tr h="251508">
                <a:tc>
                  <a:txBody>
                    <a:bodyPr/>
                    <a:lstStyle/>
                    <a:p>
                      <a:pPr algn="l" rtl="0" fontAlgn="ctr"/>
                      <a:r>
                        <a:rPr lang="en-US" sz="1400" b="1" i="0" u="none" strike="noStrike">
                          <a:solidFill>
                            <a:srgbClr val="FFFFFF"/>
                          </a:solidFill>
                          <a:effectLst/>
                          <a:latin typeface="Calibri"/>
                        </a:rPr>
                        <a:t>First Touch (2020)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endParaRPr lang="en-US" sz="1400" b="0" i="0" u="none" strike="noStrike" dirty="0">
                        <a:solidFill>
                          <a:srgbClr val="000000"/>
                        </a:solidFill>
                        <a:effectLst/>
                        <a:latin typeface="Calibri"/>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400" b="0" i="0" u="none" strike="noStrike" dirty="0">
                          <a:solidFill>
                            <a:srgbClr val="000000"/>
                          </a:solidFill>
                          <a:effectLst/>
                          <a:latin typeface="Calibri"/>
                        </a:rPr>
                        <a:t>11,667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400" b="0" i="0" u="none" strike="noStrike" dirty="0">
                          <a:solidFill>
                            <a:srgbClr val="000000"/>
                          </a:solidFill>
                          <a:effectLst/>
                          <a:latin typeface="Calibri"/>
                        </a:rPr>
                        <a:t>4,387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400" b="0" i="0" u="none" strike="noStrike" dirty="0">
                          <a:solidFill>
                            <a:srgbClr val="000000"/>
                          </a:solidFill>
                          <a:effectLst/>
                          <a:latin typeface="Calibri"/>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n-US" sz="1400" b="0" i="0" u="none" strike="noStrike" dirty="0">
                          <a:solidFill>
                            <a:srgbClr val="000000"/>
                          </a:solidFill>
                          <a:effectLst/>
                          <a:latin typeface="Calibri"/>
                        </a:rPr>
                        <a:t>16,054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8"/>
                  </a:ext>
                </a:extLst>
              </a:tr>
              <a:tr h="240076">
                <a:tc>
                  <a:txBody>
                    <a:bodyPr/>
                    <a:lstStyle/>
                    <a:p>
                      <a:pPr algn="l" rtl="0" fontAlgn="ctr"/>
                      <a:r>
                        <a:rPr lang="en-US" sz="1400" b="1" i="0" u="none" strike="noStrike">
                          <a:solidFill>
                            <a:srgbClr val="FFFFFF"/>
                          </a:solidFill>
                          <a:effectLst/>
                          <a:latin typeface="Calibri"/>
                        </a:rPr>
                        <a:t>Retreatment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endParaRPr lang="en-US" sz="1400" b="0" i="0" u="none" strike="noStrike" dirty="0">
                        <a:solidFill>
                          <a:srgbClr val="000000"/>
                        </a:solidFill>
                        <a:effectLst/>
                        <a:latin typeface="Calibri"/>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400" b="0" i="0" u="none" strike="noStrike" dirty="0">
                          <a:solidFill>
                            <a:srgbClr val="000000"/>
                          </a:solidFill>
                          <a:effectLst/>
                          <a:latin typeface="Calibri"/>
                        </a:rPr>
                        <a:t>9,665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400" b="0" i="0" u="none" strike="noStrike" dirty="0">
                          <a:solidFill>
                            <a:srgbClr val="000000"/>
                          </a:solidFill>
                          <a:effectLst/>
                          <a:latin typeface="Calibri"/>
                        </a:rPr>
                        <a:t>18,011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400" b="0" i="0" u="none" strike="noStrike" dirty="0">
                          <a:solidFill>
                            <a:srgbClr val="000000"/>
                          </a:solidFill>
                          <a:effectLst/>
                          <a:latin typeface="Calibri"/>
                        </a:rPr>
                        <a:t>23,518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n-US" sz="1400" b="0" i="0" u="none" strike="noStrike" dirty="0">
                          <a:solidFill>
                            <a:srgbClr val="000000"/>
                          </a:solidFill>
                          <a:effectLst/>
                          <a:latin typeface="Calibri"/>
                        </a:rPr>
                        <a:t>51,194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009"/>
                  </a:ext>
                </a:extLst>
              </a:tr>
              <a:tr h="251508">
                <a:tc>
                  <a:txBody>
                    <a:bodyPr/>
                    <a:lstStyle/>
                    <a:p>
                      <a:pPr algn="l" rtl="0" fontAlgn="ctr"/>
                      <a:r>
                        <a:rPr lang="en-US" sz="1400" b="1" i="0" u="none" strike="noStrike">
                          <a:solidFill>
                            <a:srgbClr val="FFFFFF"/>
                          </a:solidFill>
                          <a:effectLst/>
                          <a:latin typeface="Calibri"/>
                        </a:rPr>
                        <a:t>Total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endParaRPr lang="en-US" sz="1400" b="1" i="0" u="none" strike="noStrike" dirty="0">
                        <a:solidFill>
                          <a:srgbClr val="000000"/>
                        </a:solidFill>
                        <a:effectLst/>
                        <a:latin typeface="Calibri"/>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400" b="1" i="0" u="none" strike="noStrike" dirty="0">
                          <a:solidFill>
                            <a:srgbClr val="000000"/>
                          </a:solidFill>
                          <a:effectLst/>
                          <a:latin typeface="Calibri"/>
                        </a:rPr>
                        <a:t>21,332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400" b="1" i="0" u="none" strike="noStrike" dirty="0">
                          <a:solidFill>
                            <a:srgbClr val="000000"/>
                          </a:solidFill>
                          <a:effectLst/>
                          <a:latin typeface="Calibri"/>
                        </a:rPr>
                        <a:t>22,398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400" b="1" i="0" u="none" strike="noStrike" dirty="0">
                          <a:solidFill>
                            <a:srgbClr val="000000"/>
                          </a:solidFill>
                          <a:effectLst/>
                          <a:latin typeface="Calibri"/>
                        </a:rPr>
                        <a:t>23,518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n-US" sz="1400" b="1" i="0" u="none" strike="noStrike" dirty="0">
                          <a:solidFill>
                            <a:srgbClr val="000000"/>
                          </a:solidFill>
                          <a:effectLst/>
                          <a:latin typeface="Calibri"/>
                        </a:rPr>
                        <a:t>67,248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10"/>
                  </a:ext>
                </a:extLst>
              </a:tr>
              <a:tr h="457288">
                <a:tc gridSpan="7">
                  <a:txBody>
                    <a:bodyPr/>
                    <a:lstStyle/>
                    <a:p>
                      <a:pPr algn="l" rtl="0" fontAlgn="ctr"/>
                      <a:r>
                        <a:rPr lang="en-US" sz="1400" b="0" i="1" u="none" strike="noStrike" dirty="0">
                          <a:solidFill>
                            <a:schemeClr val="tx2"/>
                          </a:solidFill>
                          <a:effectLst/>
                          <a:latin typeface="+mn-lt"/>
                        </a:rPr>
                        <a:t>**SDG&amp;E’s Mid-Cycle Advice Letter 3250-E/2688-G filed on July 16, 2018 (see Advice Letter, page 9 of Appendix 1).</a:t>
                      </a:r>
                      <a:endParaRPr lang="en-US" sz="1400" b="0" i="1" u="none" strike="noStrike" dirty="0">
                        <a:solidFill>
                          <a:schemeClr val="tx2"/>
                        </a:solidFill>
                        <a:effectLst/>
                        <a:latin typeface="Calibri"/>
                      </a:endParaRPr>
                    </a:p>
                  </a:txBody>
                  <a:tcPr marL="9525" marR="9525" marT="95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1"/>
                  </a:ext>
                </a:extLst>
              </a:tr>
            </a:tbl>
          </a:graphicData>
        </a:graphic>
      </p:graphicFrame>
      <p:pic>
        <p:nvPicPr>
          <p:cNvPr id="74" name="Picture 10" descr="sdlmc2p">
            <a:extLst>
              <a:ext uri="{FF2B5EF4-FFF2-40B4-BE49-F238E27FC236}">
                <a16:creationId xmlns:a16="http://schemas.microsoft.com/office/drawing/2014/main" id="{9870B14E-57DA-4739-8DDD-FA8677C2509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5913056"/>
            <a:ext cx="1403256" cy="665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0705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extBox 106"/>
          <p:cNvSpPr txBox="1"/>
          <p:nvPr/>
        </p:nvSpPr>
        <p:spPr>
          <a:xfrm>
            <a:off x="273144" y="156189"/>
            <a:ext cx="6447357" cy="523220"/>
          </a:xfrm>
          <a:prstGeom prst="rect">
            <a:avLst/>
          </a:prstGeom>
          <a:noFill/>
        </p:spPr>
        <p:txBody>
          <a:bodyPr wrap="square" rtlCol="0">
            <a:spAutoFit/>
          </a:bodyPr>
          <a:lstStyle/>
          <a:p>
            <a:r>
              <a:rPr lang="en-US" sz="2800" b="1" dirty="0"/>
              <a:t>Energy Savings Assistance Program</a:t>
            </a:r>
            <a:endParaRPr lang="en-US" sz="1600" i="1" dirty="0"/>
          </a:p>
        </p:txBody>
      </p:sp>
      <p:sp>
        <p:nvSpPr>
          <p:cNvPr id="109" name="Teardrop 108"/>
          <p:cNvSpPr>
            <a:spLocks noChangeAspect="1"/>
          </p:cNvSpPr>
          <p:nvPr/>
        </p:nvSpPr>
        <p:spPr>
          <a:xfrm rot="8100000">
            <a:off x="6747248" y="273610"/>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Oval 109"/>
          <p:cNvSpPr/>
          <p:nvPr/>
        </p:nvSpPr>
        <p:spPr>
          <a:xfrm>
            <a:off x="6800888" y="496884"/>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Oval 110"/>
          <p:cNvSpPr/>
          <p:nvPr/>
        </p:nvSpPr>
        <p:spPr>
          <a:xfrm>
            <a:off x="6800888" y="519890"/>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p:cNvSpPr/>
          <p:nvPr/>
        </p:nvSpPr>
        <p:spPr>
          <a:xfrm>
            <a:off x="6800888" y="542750"/>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val 112"/>
          <p:cNvSpPr/>
          <p:nvPr/>
        </p:nvSpPr>
        <p:spPr>
          <a:xfrm>
            <a:off x="6822234" y="560159"/>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Flowchart: Manual Operation 113"/>
          <p:cNvSpPr>
            <a:spLocks noChangeAspect="1"/>
          </p:cNvSpPr>
          <p:nvPr/>
        </p:nvSpPr>
        <p:spPr>
          <a:xfrm rot="1455965">
            <a:off x="6830846" y="341592"/>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ight Triangle 114"/>
          <p:cNvSpPr>
            <a:spLocks noChangeAspect="1"/>
          </p:cNvSpPr>
          <p:nvPr/>
        </p:nvSpPr>
        <p:spPr>
          <a:xfrm rot="601084" flipV="1">
            <a:off x="6849455" y="454850"/>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Flowchart: Manual Operation 115"/>
          <p:cNvSpPr>
            <a:spLocks noChangeAspect="1"/>
          </p:cNvSpPr>
          <p:nvPr/>
        </p:nvSpPr>
        <p:spPr>
          <a:xfrm rot="1455965">
            <a:off x="6841495" y="400992"/>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Teardrop 116"/>
          <p:cNvSpPr>
            <a:spLocks noChangeAspect="1"/>
          </p:cNvSpPr>
          <p:nvPr/>
        </p:nvSpPr>
        <p:spPr>
          <a:xfrm rot="8100000">
            <a:off x="7049425" y="273609"/>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Oval 117"/>
          <p:cNvSpPr/>
          <p:nvPr/>
        </p:nvSpPr>
        <p:spPr>
          <a:xfrm>
            <a:off x="7103065" y="496883"/>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Oval 118"/>
          <p:cNvSpPr/>
          <p:nvPr/>
        </p:nvSpPr>
        <p:spPr>
          <a:xfrm>
            <a:off x="7103065" y="519889"/>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Oval 119"/>
          <p:cNvSpPr/>
          <p:nvPr/>
        </p:nvSpPr>
        <p:spPr>
          <a:xfrm>
            <a:off x="7103065" y="542749"/>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Oval 120"/>
          <p:cNvSpPr/>
          <p:nvPr/>
        </p:nvSpPr>
        <p:spPr>
          <a:xfrm>
            <a:off x="7124411" y="560158"/>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Flowchart: Manual Operation 121"/>
          <p:cNvSpPr>
            <a:spLocks noChangeAspect="1"/>
          </p:cNvSpPr>
          <p:nvPr/>
        </p:nvSpPr>
        <p:spPr>
          <a:xfrm rot="1455965">
            <a:off x="7133023" y="341591"/>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ight Triangle 122"/>
          <p:cNvSpPr>
            <a:spLocks noChangeAspect="1"/>
          </p:cNvSpPr>
          <p:nvPr/>
        </p:nvSpPr>
        <p:spPr>
          <a:xfrm rot="601084" flipV="1">
            <a:off x="7151632" y="454849"/>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Flowchart: Manual Operation 123"/>
          <p:cNvSpPr>
            <a:spLocks noChangeAspect="1"/>
          </p:cNvSpPr>
          <p:nvPr/>
        </p:nvSpPr>
        <p:spPr>
          <a:xfrm rot="1455965">
            <a:off x="7143672" y="400991"/>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Teardrop 124"/>
          <p:cNvSpPr>
            <a:spLocks noChangeAspect="1"/>
          </p:cNvSpPr>
          <p:nvPr/>
        </p:nvSpPr>
        <p:spPr>
          <a:xfrm rot="8100000">
            <a:off x="7353626" y="275383"/>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Oval 125"/>
          <p:cNvSpPr/>
          <p:nvPr/>
        </p:nvSpPr>
        <p:spPr>
          <a:xfrm>
            <a:off x="7407266" y="498657"/>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Oval 126"/>
          <p:cNvSpPr/>
          <p:nvPr/>
        </p:nvSpPr>
        <p:spPr>
          <a:xfrm>
            <a:off x="7407266" y="521663"/>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Oval 127"/>
          <p:cNvSpPr/>
          <p:nvPr/>
        </p:nvSpPr>
        <p:spPr>
          <a:xfrm>
            <a:off x="7407266" y="544523"/>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Oval 128"/>
          <p:cNvSpPr/>
          <p:nvPr/>
        </p:nvSpPr>
        <p:spPr>
          <a:xfrm>
            <a:off x="7428612" y="561932"/>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Flowchart: Manual Operation 129"/>
          <p:cNvSpPr>
            <a:spLocks noChangeAspect="1"/>
          </p:cNvSpPr>
          <p:nvPr/>
        </p:nvSpPr>
        <p:spPr>
          <a:xfrm rot="1455965">
            <a:off x="7437224" y="343365"/>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ight Triangle 130"/>
          <p:cNvSpPr>
            <a:spLocks noChangeAspect="1"/>
          </p:cNvSpPr>
          <p:nvPr/>
        </p:nvSpPr>
        <p:spPr>
          <a:xfrm rot="601084" flipV="1">
            <a:off x="7455833" y="456623"/>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Flowchart: Manual Operation 131"/>
          <p:cNvSpPr>
            <a:spLocks noChangeAspect="1"/>
          </p:cNvSpPr>
          <p:nvPr/>
        </p:nvSpPr>
        <p:spPr>
          <a:xfrm rot="1455965">
            <a:off x="7447873" y="402765"/>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Teardrop 132"/>
          <p:cNvSpPr>
            <a:spLocks noChangeAspect="1"/>
          </p:cNvSpPr>
          <p:nvPr/>
        </p:nvSpPr>
        <p:spPr>
          <a:xfrm rot="8100000">
            <a:off x="7651435" y="275381"/>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Oval 133"/>
          <p:cNvSpPr/>
          <p:nvPr/>
        </p:nvSpPr>
        <p:spPr>
          <a:xfrm>
            <a:off x="7705075" y="498655"/>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Oval 134"/>
          <p:cNvSpPr/>
          <p:nvPr/>
        </p:nvSpPr>
        <p:spPr>
          <a:xfrm>
            <a:off x="7705075" y="521661"/>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p:cNvSpPr/>
          <p:nvPr/>
        </p:nvSpPr>
        <p:spPr>
          <a:xfrm>
            <a:off x="7705075" y="544521"/>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Oval 136"/>
          <p:cNvSpPr/>
          <p:nvPr/>
        </p:nvSpPr>
        <p:spPr>
          <a:xfrm>
            <a:off x="7726421" y="561930"/>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Flowchart: Manual Operation 137"/>
          <p:cNvSpPr>
            <a:spLocks noChangeAspect="1"/>
          </p:cNvSpPr>
          <p:nvPr/>
        </p:nvSpPr>
        <p:spPr>
          <a:xfrm rot="1455965">
            <a:off x="7735033" y="343363"/>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ight Triangle 138"/>
          <p:cNvSpPr>
            <a:spLocks noChangeAspect="1"/>
          </p:cNvSpPr>
          <p:nvPr/>
        </p:nvSpPr>
        <p:spPr>
          <a:xfrm rot="601084" flipV="1">
            <a:off x="7753642" y="456621"/>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Flowchart: Manual Operation 139"/>
          <p:cNvSpPr>
            <a:spLocks noChangeAspect="1"/>
          </p:cNvSpPr>
          <p:nvPr/>
        </p:nvSpPr>
        <p:spPr>
          <a:xfrm rot="1455965">
            <a:off x="7745682" y="402763"/>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Teardrop 140"/>
          <p:cNvSpPr>
            <a:spLocks noChangeAspect="1"/>
          </p:cNvSpPr>
          <p:nvPr/>
        </p:nvSpPr>
        <p:spPr>
          <a:xfrm rot="8100000">
            <a:off x="7959479" y="275462"/>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Oval 141"/>
          <p:cNvSpPr/>
          <p:nvPr/>
        </p:nvSpPr>
        <p:spPr>
          <a:xfrm>
            <a:off x="8013119" y="498736"/>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Oval 142"/>
          <p:cNvSpPr/>
          <p:nvPr/>
        </p:nvSpPr>
        <p:spPr>
          <a:xfrm>
            <a:off x="8013119" y="52174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Oval 143"/>
          <p:cNvSpPr/>
          <p:nvPr/>
        </p:nvSpPr>
        <p:spPr>
          <a:xfrm>
            <a:off x="8013119" y="54460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Oval 144"/>
          <p:cNvSpPr/>
          <p:nvPr/>
        </p:nvSpPr>
        <p:spPr>
          <a:xfrm>
            <a:off x="8034465" y="562011"/>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Flowchart: Manual Operation 145"/>
          <p:cNvSpPr>
            <a:spLocks noChangeAspect="1"/>
          </p:cNvSpPr>
          <p:nvPr/>
        </p:nvSpPr>
        <p:spPr>
          <a:xfrm rot="1455965">
            <a:off x="8043077" y="343444"/>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ight Triangle 146"/>
          <p:cNvSpPr>
            <a:spLocks noChangeAspect="1"/>
          </p:cNvSpPr>
          <p:nvPr/>
        </p:nvSpPr>
        <p:spPr>
          <a:xfrm rot="601084" flipV="1">
            <a:off x="8061686" y="456702"/>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Flowchart: Manual Operation 147"/>
          <p:cNvSpPr>
            <a:spLocks noChangeAspect="1"/>
          </p:cNvSpPr>
          <p:nvPr/>
        </p:nvSpPr>
        <p:spPr>
          <a:xfrm rot="1455965">
            <a:off x="8053726" y="402844"/>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Teardrop 148"/>
          <p:cNvSpPr>
            <a:spLocks noChangeAspect="1"/>
          </p:cNvSpPr>
          <p:nvPr/>
        </p:nvSpPr>
        <p:spPr>
          <a:xfrm rot="8100000">
            <a:off x="8260609" y="275462"/>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Oval 149"/>
          <p:cNvSpPr/>
          <p:nvPr/>
        </p:nvSpPr>
        <p:spPr>
          <a:xfrm>
            <a:off x="8314249" y="498736"/>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Oval 150"/>
          <p:cNvSpPr/>
          <p:nvPr/>
        </p:nvSpPr>
        <p:spPr>
          <a:xfrm>
            <a:off x="8314249" y="52174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 name="Oval 151"/>
          <p:cNvSpPr/>
          <p:nvPr/>
        </p:nvSpPr>
        <p:spPr>
          <a:xfrm>
            <a:off x="8314249" y="54460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 name="Oval 152"/>
          <p:cNvSpPr/>
          <p:nvPr/>
        </p:nvSpPr>
        <p:spPr>
          <a:xfrm>
            <a:off x="8335595" y="562011"/>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 name="Flowchart: Manual Operation 153"/>
          <p:cNvSpPr>
            <a:spLocks noChangeAspect="1"/>
          </p:cNvSpPr>
          <p:nvPr/>
        </p:nvSpPr>
        <p:spPr>
          <a:xfrm rot="1455965">
            <a:off x="8344207" y="343444"/>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Right Triangle 154"/>
          <p:cNvSpPr>
            <a:spLocks noChangeAspect="1"/>
          </p:cNvSpPr>
          <p:nvPr/>
        </p:nvSpPr>
        <p:spPr>
          <a:xfrm rot="601084" flipV="1">
            <a:off x="8362816" y="456702"/>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Flowchart: Manual Operation 155"/>
          <p:cNvSpPr>
            <a:spLocks noChangeAspect="1"/>
          </p:cNvSpPr>
          <p:nvPr/>
        </p:nvSpPr>
        <p:spPr>
          <a:xfrm rot="1455965">
            <a:off x="8354856" y="402844"/>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Teardrop 156"/>
          <p:cNvSpPr>
            <a:spLocks noChangeAspect="1"/>
          </p:cNvSpPr>
          <p:nvPr/>
        </p:nvSpPr>
        <p:spPr>
          <a:xfrm rot="8100000">
            <a:off x="8571821" y="275462"/>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Oval 157"/>
          <p:cNvSpPr/>
          <p:nvPr/>
        </p:nvSpPr>
        <p:spPr>
          <a:xfrm>
            <a:off x="8625461" y="498736"/>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Oval 158"/>
          <p:cNvSpPr/>
          <p:nvPr/>
        </p:nvSpPr>
        <p:spPr>
          <a:xfrm>
            <a:off x="8625461" y="52174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Oval 159"/>
          <p:cNvSpPr/>
          <p:nvPr/>
        </p:nvSpPr>
        <p:spPr>
          <a:xfrm>
            <a:off x="8625461" y="54460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Oval 160"/>
          <p:cNvSpPr/>
          <p:nvPr/>
        </p:nvSpPr>
        <p:spPr>
          <a:xfrm>
            <a:off x="8646807" y="562011"/>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Flowchart: Manual Operation 161"/>
          <p:cNvSpPr>
            <a:spLocks noChangeAspect="1"/>
          </p:cNvSpPr>
          <p:nvPr/>
        </p:nvSpPr>
        <p:spPr>
          <a:xfrm rot="1455965">
            <a:off x="8655419" y="343444"/>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Right Triangle 162"/>
          <p:cNvSpPr>
            <a:spLocks noChangeAspect="1"/>
          </p:cNvSpPr>
          <p:nvPr/>
        </p:nvSpPr>
        <p:spPr>
          <a:xfrm rot="601084" flipV="1">
            <a:off x="8674028" y="456702"/>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 name="Flowchart: Manual Operation 163"/>
          <p:cNvSpPr>
            <a:spLocks noChangeAspect="1"/>
          </p:cNvSpPr>
          <p:nvPr/>
        </p:nvSpPr>
        <p:spPr>
          <a:xfrm rot="1455965">
            <a:off x="8666068" y="402844"/>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Teardrop 164"/>
          <p:cNvSpPr>
            <a:spLocks noChangeAspect="1"/>
          </p:cNvSpPr>
          <p:nvPr/>
        </p:nvSpPr>
        <p:spPr>
          <a:xfrm rot="8100000">
            <a:off x="6433476" y="275462"/>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Oval 165"/>
          <p:cNvSpPr/>
          <p:nvPr/>
        </p:nvSpPr>
        <p:spPr>
          <a:xfrm>
            <a:off x="6487116" y="498736"/>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7" name="Oval 166"/>
          <p:cNvSpPr/>
          <p:nvPr/>
        </p:nvSpPr>
        <p:spPr>
          <a:xfrm>
            <a:off x="6487116" y="52174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Oval 167"/>
          <p:cNvSpPr/>
          <p:nvPr/>
        </p:nvSpPr>
        <p:spPr>
          <a:xfrm>
            <a:off x="6487116" y="54460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Oval 168"/>
          <p:cNvSpPr/>
          <p:nvPr/>
        </p:nvSpPr>
        <p:spPr>
          <a:xfrm>
            <a:off x="6508462" y="562011"/>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Flowchart: Manual Operation 169"/>
          <p:cNvSpPr>
            <a:spLocks noChangeAspect="1"/>
          </p:cNvSpPr>
          <p:nvPr/>
        </p:nvSpPr>
        <p:spPr>
          <a:xfrm rot="1455965">
            <a:off x="6517074" y="343444"/>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1" name="Right Triangle 170"/>
          <p:cNvSpPr>
            <a:spLocks noChangeAspect="1"/>
          </p:cNvSpPr>
          <p:nvPr/>
        </p:nvSpPr>
        <p:spPr>
          <a:xfrm rot="601084" flipV="1">
            <a:off x="6535683" y="456702"/>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Flowchart: Manual Operation 171"/>
          <p:cNvSpPr>
            <a:spLocks noChangeAspect="1"/>
          </p:cNvSpPr>
          <p:nvPr/>
        </p:nvSpPr>
        <p:spPr>
          <a:xfrm rot="1455965">
            <a:off x="6527723" y="402844"/>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id="{D10F8ADA-F1FF-4CCB-8B0A-6BB7AEA5535B}"/>
              </a:ext>
            </a:extLst>
          </p:cNvPr>
          <p:cNvSpPr>
            <a:spLocks noGrp="1"/>
          </p:cNvSpPr>
          <p:nvPr>
            <p:ph type="sldNum" sz="quarter" idx="12"/>
          </p:nvPr>
        </p:nvSpPr>
        <p:spPr/>
        <p:txBody>
          <a:bodyPr/>
          <a:lstStyle/>
          <a:p>
            <a:fld id="{DB6F5F74-756D-4BFF-9F39-53DD698FC919}" type="slidenum">
              <a:rPr lang="en-US" smtClean="0"/>
              <a:t>3</a:t>
            </a:fld>
            <a:endParaRPr lang="en-US" dirty="0"/>
          </a:p>
        </p:txBody>
      </p:sp>
      <p:sp>
        <p:nvSpPr>
          <p:cNvPr id="75" name="Title 1"/>
          <p:cNvSpPr>
            <a:spLocks noGrp="1"/>
          </p:cNvSpPr>
          <p:nvPr>
            <p:ph type="title"/>
          </p:nvPr>
        </p:nvSpPr>
        <p:spPr>
          <a:xfrm>
            <a:off x="273144" y="806758"/>
            <a:ext cx="8229600" cy="806467"/>
          </a:xfrm>
        </p:spPr>
        <p:txBody>
          <a:bodyPr>
            <a:normAutofit/>
          </a:bodyPr>
          <a:lstStyle/>
          <a:p>
            <a:r>
              <a:rPr lang="en-US" altLang="en-US" sz="2400" i="1" dirty="0"/>
              <a:t>SCE’s Household Treatment Goal 2018-2020</a:t>
            </a:r>
            <a:endParaRPr lang="en-US" sz="2400" i="1" dirty="0"/>
          </a:p>
        </p:txBody>
      </p:sp>
      <p:sp>
        <p:nvSpPr>
          <p:cNvPr id="77" name="Slide Number Placeholder 2"/>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B6F5F74-756D-4BFF-9F39-53DD698FC919}" type="slidenum">
              <a:rPr lang="en-US" smtClean="0">
                <a:solidFill>
                  <a:prstClr val="black">
                    <a:tint val="75000"/>
                  </a:prstClr>
                </a:solidFill>
              </a:rPr>
              <a:pPr/>
              <a:t>3</a:t>
            </a:fld>
            <a:endParaRPr lang="en-US" dirty="0">
              <a:solidFill>
                <a:prstClr val="black">
                  <a:tint val="75000"/>
                </a:prstClr>
              </a:solidFill>
            </a:endParaRPr>
          </a:p>
        </p:txBody>
      </p:sp>
      <p:graphicFrame>
        <p:nvGraphicFramePr>
          <p:cNvPr id="4" name="Table 3">
            <a:extLst>
              <a:ext uri="{FF2B5EF4-FFF2-40B4-BE49-F238E27FC236}">
                <a16:creationId xmlns:a16="http://schemas.microsoft.com/office/drawing/2014/main" id="{6FD4BBDC-9DAF-4197-8608-50C9E2724DEE}"/>
              </a:ext>
            </a:extLst>
          </p:cNvPr>
          <p:cNvGraphicFramePr>
            <a:graphicFrameLocks noGrp="1"/>
          </p:cNvGraphicFramePr>
          <p:nvPr>
            <p:extLst>
              <p:ext uri="{D42A27DB-BD31-4B8C-83A1-F6EECF244321}">
                <p14:modId xmlns:p14="http://schemas.microsoft.com/office/powerpoint/2010/main" val="3201887470"/>
              </p:ext>
            </p:extLst>
          </p:nvPr>
        </p:nvGraphicFramePr>
        <p:xfrm>
          <a:off x="978413" y="1905000"/>
          <a:ext cx="7167502" cy="3396344"/>
        </p:xfrm>
        <a:graphic>
          <a:graphicData uri="http://schemas.openxmlformats.org/drawingml/2006/table">
            <a:tbl>
              <a:tblPr firstRow="1" firstCol="1" bandRow="1">
                <a:tableStyleId>{5C22544A-7EE6-4342-B048-85BDC9FD1C3A}</a:tableStyleId>
              </a:tblPr>
              <a:tblGrid>
                <a:gridCol w="1666598">
                  <a:extLst>
                    <a:ext uri="{9D8B030D-6E8A-4147-A177-3AD203B41FA5}">
                      <a16:colId xmlns:a16="http://schemas.microsoft.com/office/drawing/2014/main" val="289830829"/>
                    </a:ext>
                  </a:extLst>
                </a:gridCol>
                <a:gridCol w="1375226">
                  <a:extLst>
                    <a:ext uri="{9D8B030D-6E8A-4147-A177-3AD203B41FA5}">
                      <a16:colId xmlns:a16="http://schemas.microsoft.com/office/drawing/2014/main" val="1951785502"/>
                    </a:ext>
                  </a:extLst>
                </a:gridCol>
                <a:gridCol w="1375226">
                  <a:extLst>
                    <a:ext uri="{9D8B030D-6E8A-4147-A177-3AD203B41FA5}">
                      <a16:colId xmlns:a16="http://schemas.microsoft.com/office/drawing/2014/main" val="1113363312"/>
                    </a:ext>
                  </a:extLst>
                </a:gridCol>
                <a:gridCol w="1375226">
                  <a:extLst>
                    <a:ext uri="{9D8B030D-6E8A-4147-A177-3AD203B41FA5}">
                      <a16:colId xmlns:a16="http://schemas.microsoft.com/office/drawing/2014/main" val="3691460993"/>
                    </a:ext>
                  </a:extLst>
                </a:gridCol>
                <a:gridCol w="1375226">
                  <a:extLst>
                    <a:ext uri="{9D8B030D-6E8A-4147-A177-3AD203B41FA5}">
                      <a16:colId xmlns:a16="http://schemas.microsoft.com/office/drawing/2014/main" val="2161590911"/>
                    </a:ext>
                  </a:extLst>
                </a:gridCol>
              </a:tblGrid>
              <a:tr h="424543">
                <a:tc>
                  <a:txBody>
                    <a:bodyPr/>
                    <a:lstStyle/>
                    <a:p>
                      <a:pPr marL="0" marR="0">
                        <a:lnSpc>
                          <a:spcPct val="115000"/>
                        </a:lnSpc>
                        <a:spcBef>
                          <a:spcPts val="0"/>
                        </a:spcBef>
                        <a:spcAft>
                          <a:spcPts val="0"/>
                        </a:spcAft>
                      </a:pPr>
                      <a:r>
                        <a:rPr lang="en-US" sz="1600" i="1" dirty="0">
                          <a:effectLst/>
                          <a:latin typeface="Calibri" panose="020F0502020204030204" pitchFamily="34" charset="0"/>
                          <a:ea typeface="Calibri" panose="020F0502020204030204" pitchFamily="34" charset="0"/>
                          <a:cs typeface="Times New Roman" panose="02020603050405020304" pitchFamily="18" charset="0"/>
                        </a:rPr>
                        <a:t>Resolution E-4885</a:t>
                      </a:r>
                    </a:p>
                  </a:txBody>
                  <a:tcPr marL="68580" marR="68580" marT="0" marB="0" anchor="b"/>
                </a:tc>
                <a:tc>
                  <a:txBody>
                    <a:bodyPr/>
                    <a:lstStyle/>
                    <a:p>
                      <a:pPr marL="0" marR="0" algn="ctr">
                        <a:lnSpc>
                          <a:spcPct val="115000"/>
                        </a:lnSpc>
                        <a:spcBef>
                          <a:spcPts val="0"/>
                        </a:spcBef>
                        <a:spcAft>
                          <a:spcPts val="0"/>
                        </a:spcAft>
                      </a:pPr>
                      <a:r>
                        <a:rPr lang="en-US" sz="1600" dirty="0">
                          <a:effectLst/>
                        </a:rPr>
                        <a:t>2018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effectLst/>
                        </a:rPr>
                        <a:t>2019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effectLst/>
                        </a:rPr>
                        <a:t>2020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effectLst/>
                        </a:rPr>
                        <a:t>Total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774718749"/>
                  </a:ext>
                </a:extLst>
              </a:tr>
              <a:tr h="424543">
                <a:tc>
                  <a:txBody>
                    <a:bodyPr/>
                    <a:lstStyle/>
                    <a:p>
                      <a:pPr marL="0" marR="0">
                        <a:lnSpc>
                          <a:spcPct val="115000"/>
                        </a:lnSpc>
                        <a:spcBef>
                          <a:spcPts val="0"/>
                        </a:spcBef>
                        <a:spcAft>
                          <a:spcPts val="0"/>
                        </a:spcAft>
                      </a:pPr>
                      <a:r>
                        <a:rPr lang="en-US" sz="1400" dirty="0">
                          <a:effectLst/>
                        </a:rPr>
                        <a:t>First Touch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93,251</a:t>
                      </a:r>
                    </a:p>
                  </a:txBody>
                  <a:tcPr marL="68580" marR="68580" marT="0" marB="0" anchor="b"/>
                </a:tc>
                <a:tc>
                  <a:txBody>
                    <a:bodyPr/>
                    <a:lstStyle/>
                    <a:p>
                      <a:pPr marL="0" marR="0" algn="ctr">
                        <a:lnSpc>
                          <a:spcPct val="115000"/>
                        </a:lnSpc>
                        <a:spcBef>
                          <a:spcPts val="0"/>
                        </a:spcBef>
                        <a:spcAft>
                          <a:spcPts val="0"/>
                        </a:spcAft>
                      </a:pPr>
                      <a:r>
                        <a:rPr lang="en-US" sz="1400" dirty="0">
                          <a:effectLst/>
                        </a:rPr>
                        <a:t>95,168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400" dirty="0">
                          <a:effectLst/>
                        </a:rPr>
                        <a:t>97,182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400" dirty="0">
                          <a:effectLst/>
                        </a:rPr>
                        <a:t>285,601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56666796"/>
                  </a:ext>
                </a:extLst>
              </a:tr>
              <a:tr h="424543">
                <a:tc gridSpan="5">
                  <a:txBody>
                    <a:bodyPr/>
                    <a:lstStyle/>
                    <a:p>
                      <a:pPr marL="0" marR="0">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solidFill>
                  </a:tcPr>
                </a:tc>
                <a:tc hMerge="1">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07522616"/>
                  </a:ext>
                </a:extLst>
              </a:tr>
              <a:tr h="424543">
                <a:tc>
                  <a:txBody>
                    <a:bodyPr/>
                    <a:lstStyle/>
                    <a:p>
                      <a:pPr marL="0" marR="0">
                        <a:lnSpc>
                          <a:spcPct val="115000"/>
                        </a:lnSpc>
                        <a:spcBef>
                          <a:spcPts val="0"/>
                        </a:spcBef>
                        <a:spcAft>
                          <a:spcPts val="0"/>
                        </a:spcAft>
                      </a:pPr>
                      <a:r>
                        <a:rPr lang="en-US" sz="1600" i="1" dirty="0">
                          <a:effectLst/>
                        </a:rPr>
                        <a:t>SCE AL 3824-E*</a:t>
                      </a:r>
                      <a:endParaRPr lang="en-US"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bg1"/>
                          </a:solidFill>
                          <a:effectLst/>
                        </a:rPr>
                        <a:t>2018</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solidFill>
                  </a:tcPr>
                </a:tc>
                <a:tc>
                  <a:txBody>
                    <a:bodyPr/>
                    <a:lstStyle/>
                    <a:p>
                      <a:pPr marL="0" marR="0" algn="ctr">
                        <a:lnSpc>
                          <a:spcPct val="115000"/>
                        </a:lnSpc>
                        <a:spcBef>
                          <a:spcPts val="0"/>
                        </a:spcBef>
                        <a:spcAft>
                          <a:spcPts val="0"/>
                        </a:spcAft>
                      </a:pPr>
                      <a:r>
                        <a:rPr lang="en-US" sz="1600" b="1" dirty="0">
                          <a:solidFill>
                            <a:schemeClr val="bg1"/>
                          </a:solidFill>
                          <a:effectLst/>
                        </a:rPr>
                        <a:t>2019</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solidFill>
                  </a:tcPr>
                </a:tc>
                <a:tc>
                  <a:txBody>
                    <a:bodyPr/>
                    <a:lstStyle/>
                    <a:p>
                      <a:pPr marL="0" marR="0" algn="ctr">
                        <a:lnSpc>
                          <a:spcPct val="115000"/>
                        </a:lnSpc>
                        <a:spcBef>
                          <a:spcPts val="0"/>
                        </a:spcBef>
                        <a:spcAft>
                          <a:spcPts val="0"/>
                        </a:spcAft>
                      </a:pPr>
                      <a:r>
                        <a:rPr lang="en-US" sz="1600" b="1" dirty="0">
                          <a:solidFill>
                            <a:schemeClr val="bg1"/>
                          </a:solidFill>
                          <a:effectLst/>
                        </a:rPr>
                        <a:t>2020</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solidFill>
                  </a:tcPr>
                </a:tc>
                <a:tc>
                  <a:txBody>
                    <a:bodyPr/>
                    <a:lstStyle/>
                    <a:p>
                      <a:pPr marL="0" marR="0" algn="ctr">
                        <a:lnSpc>
                          <a:spcPct val="115000"/>
                        </a:lnSpc>
                        <a:spcBef>
                          <a:spcPts val="0"/>
                        </a:spcBef>
                        <a:spcAft>
                          <a:spcPts val="0"/>
                        </a:spcAft>
                      </a:pPr>
                      <a:r>
                        <a:rPr lang="en-US" sz="1600" b="1" dirty="0">
                          <a:solidFill>
                            <a:schemeClr val="bg1"/>
                          </a:solidFill>
                          <a:effectLst/>
                        </a:rPr>
                        <a:t>Total</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solidFill>
                  </a:tcPr>
                </a:tc>
                <a:extLst>
                  <a:ext uri="{0D108BD9-81ED-4DB2-BD59-A6C34878D82A}">
                    <a16:rowId xmlns:a16="http://schemas.microsoft.com/office/drawing/2014/main" val="4205418093"/>
                  </a:ext>
                </a:extLst>
              </a:tr>
              <a:tr h="424543">
                <a:tc>
                  <a:txBody>
                    <a:bodyPr/>
                    <a:lstStyle/>
                    <a:p>
                      <a:pPr marL="0" marR="0">
                        <a:lnSpc>
                          <a:spcPct val="115000"/>
                        </a:lnSpc>
                        <a:spcBef>
                          <a:spcPts val="0"/>
                        </a:spcBef>
                        <a:spcAft>
                          <a:spcPts val="0"/>
                        </a:spcAft>
                      </a:pPr>
                      <a:r>
                        <a:rPr lang="en-US" sz="1400" dirty="0">
                          <a:effectLst/>
                        </a:rPr>
                        <a:t> First Touch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400" dirty="0">
                          <a:effectLst/>
                        </a:rPr>
                        <a:t> 76,584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400" dirty="0">
                          <a:effectLst/>
                        </a:rPr>
                        <a:t>78,057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400" dirty="0">
                          <a:effectLst/>
                        </a:rPr>
                        <a:t>81,059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400" dirty="0">
                          <a:effectLst/>
                        </a:rPr>
                        <a:t>235,700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89055171"/>
                  </a:ext>
                </a:extLst>
              </a:tr>
              <a:tr h="424543">
                <a:tc>
                  <a:txBody>
                    <a:bodyPr/>
                    <a:lstStyle/>
                    <a:p>
                      <a:pPr marL="0" marR="0">
                        <a:lnSpc>
                          <a:spcPct val="115000"/>
                        </a:lnSpc>
                        <a:spcBef>
                          <a:spcPts val="0"/>
                        </a:spcBef>
                        <a:spcAft>
                          <a:spcPts val="0"/>
                        </a:spcAft>
                      </a:pPr>
                      <a:r>
                        <a:rPr lang="en-US" sz="1400" dirty="0">
                          <a:effectLst/>
                        </a:rPr>
                        <a:t>Go-Backs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400" dirty="0">
                          <a:effectLst/>
                        </a:rPr>
                        <a:t>17,013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400" dirty="0">
                          <a:effectLst/>
                        </a:rPr>
                        <a:t>17,476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400" dirty="0">
                          <a:effectLst/>
                        </a:rPr>
                        <a:t>18,290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400" dirty="0">
                          <a:effectLst/>
                        </a:rPr>
                        <a:t>52,779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26210376"/>
                  </a:ext>
                </a:extLst>
              </a:tr>
              <a:tr h="424543">
                <a:tc>
                  <a:txBody>
                    <a:bodyPr/>
                    <a:lstStyle/>
                    <a:p>
                      <a:pPr marL="0" marR="0">
                        <a:lnSpc>
                          <a:spcPct val="115000"/>
                        </a:lnSpc>
                        <a:spcBef>
                          <a:spcPts val="0"/>
                        </a:spcBef>
                        <a:spcAft>
                          <a:spcPts val="0"/>
                        </a:spcAft>
                      </a:pPr>
                      <a:r>
                        <a:rPr lang="en-US" sz="1400" dirty="0">
                          <a:effectLst/>
                        </a:rPr>
                        <a:t>Total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400" dirty="0">
                          <a:effectLst/>
                        </a:rPr>
                        <a:t>93,597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400" dirty="0">
                          <a:effectLst/>
                        </a:rPr>
                        <a:t>95,533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400" dirty="0">
                          <a:effectLst/>
                        </a:rPr>
                        <a:t>99,349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400" dirty="0">
                          <a:effectLst/>
                        </a:rPr>
                        <a:t>288,479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221976458"/>
                  </a:ext>
                </a:extLst>
              </a:tr>
              <a:tr h="424543">
                <a:tc gridSpan="5">
                  <a:txBody>
                    <a:bodyPr/>
                    <a:lstStyle/>
                    <a:p>
                      <a:pPr marL="0" marR="0">
                        <a:lnSpc>
                          <a:spcPct val="115000"/>
                        </a:lnSpc>
                        <a:spcBef>
                          <a:spcPts val="0"/>
                        </a:spcBef>
                        <a:spcAft>
                          <a:spcPts val="0"/>
                        </a:spcAft>
                      </a:pPr>
                      <a:r>
                        <a:rPr lang="en-US" sz="14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SCE’s Tier 2 Mid-Cycle</a:t>
                      </a:r>
                      <a:r>
                        <a:rPr lang="en-US" sz="1400" b="0" i="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update Advice Letter was filed on July 16, 2018</a:t>
                      </a:r>
                      <a:endParaRPr lang="en-US" sz="14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solidFill>
                  </a:tcPr>
                </a:tc>
                <a:tc hMerge="1">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solidFill>
                  </a:tcPr>
                </a:tc>
                <a:tc hMerge="1">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solidFill>
                  </a:tcPr>
                </a:tc>
                <a:tc hMerge="1">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solidFill>
                  </a:tcPr>
                </a:tc>
                <a:tc hMerge="1">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solidFill>
                  </a:tcPr>
                </a:tc>
                <a:extLst>
                  <a:ext uri="{0D108BD9-81ED-4DB2-BD59-A6C34878D82A}">
                    <a16:rowId xmlns:a16="http://schemas.microsoft.com/office/drawing/2014/main" val="10007"/>
                  </a:ext>
                </a:extLst>
              </a:tr>
            </a:tbl>
          </a:graphicData>
        </a:graphic>
      </p:graphicFrame>
      <p:pic>
        <p:nvPicPr>
          <p:cNvPr id="73" name="Picture 72" descr="sce_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056874"/>
            <a:ext cx="1600200" cy="574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9835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extBox 106"/>
          <p:cNvSpPr txBox="1"/>
          <p:nvPr/>
        </p:nvSpPr>
        <p:spPr>
          <a:xfrm>
            <a:off x="533400" y="156189"/>
            <a:ext cx="6187101" cy="523220"/>
          </a:xfrm>
          <a:prstGeom prst="rect">
            <a:avLst/>
          </a:prstGeom>
          <a:noFill/>
        </p:spPr>
        <p:txBody>
          <a:bodyPr wrap="square" rtlCol="0">
            <a:spAutoFit/>
          </a:bodyPr>
          <a:lstStyle/>
          <a:p>
            <a:r>
              <a:rPr lang="en-US" sz="2800" b="1" dirty="0"/>
              <a:t>Energy Savings Assistance Program</a:t>
            </a:r>
            <a:endParaRPr lang="en-US" sz="1600" i="1" dirty="0"/>
          </a:p>
        </p:txBody>
      </p:sp>
      <p:sp>
        <p:nvSpPr>
          <p:cNvPr id="109" name="Teardrop 108"/>
          <p:cNvSpPr>
            <a:spLocks noChangeAspect="1"/>
          </p:cNvSpPr>
          <p:nvPr/>
        </p:nvSpPr>
        <p:spPr>
          <a:xfrm rot="8100000">
            <a:off x="6747248" y="273610"/>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Oval 109"/>
          <p:cNvSpPr/>
          <p:nvPr/>
        </p:nvSpPr>
        <p:spPr>
          <a:xfrm>
            <a:off x="6800888" y="496884"/>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Oval 110"/>
          <p:cNvSpPr/>
          <p:nvPr/>
        </p:nvSpPr>
        <p:spPr>
          <a:xfrm>
            <a:off x="6800888" y="519890"/>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p:cNvSpPr/>
          <p:nvPr/>
        </p:nvSpPr>
        <p:spPr>
          <a:xfrm>
            <a:off x="6800888" y="542750"/>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val 112"/>
          <p:cNvSpPr/>
          <p:nvPr/>
        </p:nvSpPr>
        <p:spPr>
          <a:xfrm>
            <a:off x="6822234" y="560159"/>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Flowchart: Manual Operation 113"/>
          <p:cNvSpPr>
            <a:spLocks noChangeAspect="1"/>
          </p:cNvSpPr>
          <p:nvPr/>
        </p:nvSpPr>
        <p:spPr>
          <a:xfrm rot="1455965">
            <a:off x="6830846" y="341592"/>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ight Triangle 114"/>
          <p:cNvSpPr>
            <a:spLocks noChangeAspect="1"/>
          </p:cNvSpPr>
          <p:nvPr/>
        </p:nvSpPr>
        <p:spPr>
          <a:xfrm rot="601084" flipV="1">
            <a:off x="6849455" y="454850"/>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Flowchart: Manual Operation 115"/>
          <p:cNvSpPr>
            <a:spLocks noChangeAspect="1"/>
          </p:cNvSpPr>
          <p:nvPr/>
        </p:nvSpPr>
        <p:spPr>
          <a:xfrm rot="1455965">
            <a:off x="6841495" y="400992"/>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Teardrop 116"/>
          <p:cNvSpPr>
            <a:spLocks noChangeAspect="1"/>
          </p:cNvSpPr>
          <p:nvPr/>
        </p:nvSpPr>
        <p:spPr>
          <a:xfrm rot="8100000">
            <a:off x="7049425" y="273609"/>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Oval 117"/>
          <p:cNvSpPr/>
          <p:nvPr/>
        </p:nvSpPr>
        <p:spPr>
          <a:xfrm>
            <a:off x="7103065" y="496883"/>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Oval 118"/>
          <p:cNvSpPr/>
          <p:nvPr/>
        </p:nvSpPr>
        <p:spPr>
          <a:xfrm>
            <a:off x="7103065" y="519889"/>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Oval 119"/>
          <p:cNvSpPr/>
          <p:nvPr/>
        </p:nvSpPr>
        <p:spPr>
          <a:xfrm>
            <a:off x="7103065" y="542749"/>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Oval 120"/>
          <p:cNvSpPr/>
          <p:nvPr/>
        </p:nvSpPr>
        <p:spPr>
          <a:xfrm>
            <a:off x="7124411" y="560158"/>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Flowchart: Manual Operation 121"/>
          <p:cNvSpPr>
            <a:spLocks noChangeAspect="1"/>
          </p:cNvSpPr>
          <p:nvPr/>
        </p:nvSpPr>
        <p:spPr>
          <a:xfrm rot="1455965">
            <a:off x="7133023" y="341591"/>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ight Triangle 122"/>
          <p:cNvSpPr>
            <a:spLocks noChangeAspect="1"/>
          </p:cNvSpPr>
          <p:nvPr/>
        </p:nvSpPr>
        <p:spPr>
          <a:xfrm rot="601084" flipV="1">
            <a:off x="7151632" y="454849"/>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Flowchart: Manual Operation 123"/>
          <p:cNvSpPr>
            <a:spLocks noChangeAspect="1"/>
          </p:cNvSpPr>
          <p:nvPr/>
        </p:nvSpPr>
        <p:spPr>
          <a:xfrm rot="1455965">
            <a:off x="7143672" y="400991"/>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Teardrop 124"/>
          <p:cNvSpPr>
            <a:spLocks noChangeAspect="1"/>
          </p:cNvSpPr>
          <p:nvPr/>
        </p:nvSpPr>
        <p:spPr>
          <a:xfrm rot="8100000">
            <a:off x="7353626" y="275383"/>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Oval 125"/>
          <p:cNvSpPr/>
          <p:nvPr/>
        </p:nvSpPr>
        <p:spPr>
          <a:xfrm>
            <a:off x="7407266" y="498657"/>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Oval 126"/>
          <p:cNvSpPr/>
          <p:nvPr/>
        </p:nvSpPr>
        <p:spPr>
          <a:xfrm>
            <a:off x="7407266" y="521663"/>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Oval 127"/>
          <p:cNvSpPr/>
          <p:nvPr/>
        </p:nvSpPr>
        <p:spPr>
          <a:xfrm>
            <a:off x="7407266" y="544523"/>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Oval 128"/>
          <p:cNvSpPr/>
          <p:nvPr/>
        </p:nvSpPr>
        <p:spPr>
          <a:xfrm>
            <a:off x="7428612" y="561932"/>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Flowchart: Manual Operation 129"/>
          <p:cNvSpPr>
            <a:spLocks noChangeAspect="1"/>
          </p:cNvSpPr>
          <p:nvPr/>
        </p:nvSpPr>
        <p:spPr>
          <a:xfrm rot="1455965">
            <a:off x="7437224" y="343365"/>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ight Triangle 130"/>
          <p:cNvSpPr>
            <a:spLocks noChangeAspect="1"/>
          </p:cNvSpPr>
          <p:nvPr/>
        </p:nvSpPr>
        <p:spPr>
          <a:xfrm rot="601084" flipV="1">
            <a:off x="7455833" y="456623"/>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Flowchart: Manual Operation 131"/>
          <p:cNvSpPr>
            <a:spLocks noChangeAspect="1"/>
          </p:cNvSpPr>
          <p:nvPr/>
        </p:nvSpPr>
        <p:spPr>
          <a:xfrm rot="1455965">
            <a:off x="7447873" y="402765"/>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Teardrop 132"/>
          <p:cNvSpPr>
            <a:spLocks noChangeAspect="1"/>
          </p:cNvSpPr>
          <p:nvPr/>
        </p:nvSpPr>
        <p:spPr>
          <a:xfrm rot="8100000">
            <a:off x="7651435" y="275381"/>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Oval 133"/>
          <p:cNvSpPr/>
          <p:nvPr/>
        </p:nvSpPr>
        <p:spPr>
          <a:xfrm>
            <a:off x="7705075" y="498655"/>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Oval 134"/>
          <p:cNvSpPr/>
          <p:nvPr/>
        </p:nvSpPr>
        <p:spPr>
          <a:xfrm>
            <a:off x="7705075" y="521661"/>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p:cNvSpPr/>
          <p:nvPr/>
        </p:nvSpPr>
        <p:spPr>
          <a:xfrm>
            <a:off x="7705075" y="544521"/>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Oval 136"/>
          <p:cNvSpPr/>
          <p:nvPr/>
        </p:nvSpPr>
        <p:spPr>
          <a:xfrm>
            <a:off x="7726421" y="561930"/>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Flowchart: Manual Operation 137"/>
          <p:cNvSpPr>
            <a:spLocks noChangeAspect="1"/>
          </p:cNvSpPr>
          <p:nvPr/>
        </p:nvSpPr>
        <p:spPr>
          <a:xfrm rot="1455965">
            <a:off x="7735033" y="343363"/>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ight Triangle 138"/>
          <p:cNvSpPr>
            <a:spLocks noChangeAspect="1"/>
          </p:cNvSpPr>
          <p:nvPr/>
        </p:nvSpPr>
        <p:spPr>
          <a:xfrm rot="601084" flipV="1">
            <a:off x="7753642" y="456621"/>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Flowchart: Manual Operation 139"/>
          <p:cNvSpPr>
            <a:spLocks noChangeAspect="1"/>
          </p:cNvSpPr>
          <p:nvPr/>
        </p:nvSpPr>
        <p:spPr>
          <a:xfrm rot="1455965">
            <a:off x="7745682" y="402763"/>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Teardrop 140"/>
          <p:cNvSpPr>
            <a:spLocks noChangeAspect="1"/>
          </p:cNvSpPr>
          <p:nvPr/>
        </p:nvSpPr>
        <p:spPr>
          <a:xfrm rot="8100000">
            <a:off x="7959479" y="275462"/>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Oval 141"/>
          <p:cNvSpPr/>
          <p:nvPr/>
        </p:nvSpPr>
        <p:spPr>
          <a:xfrm>
            <a:off x="8013119" y="498736"/>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Oval 142"/>
          <p:cNvSpPr/>
          <p:nvPr/>
        </p:nvSpPr>
        <p:spPr>
          <a:xfrm>
            <a:off x="8013119" y="52174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Oval 143"/>
          <p:cNvSpPr/>
          <p:nvPr/>
        </p:nvSpPr>
        <p:spPr>
          <a:xfrm>
            <a:off x="8013119" y="54460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Oval 144"/>
          <p:cNvSpPr/>
          <p:nvPr/>
        </p:nvSpPr>
        <p:spPr>
          <a:xfrm>
            <a:off x="8034465" y="562011"/>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Flowchart: Manual Operation 145"/>
          <p:cNvSpPr>
            <a:spLocks noChangeAspect="1"/>
          </p:cNvSpPr>
          <p:nvPr/>
        </p:nvSpPr>
        <p:spPr>
          <a:xfrm rot="1455965">
            <a:off x="8043077" y="343444"/>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ight Triangle 146"/>
          <p:cNvSpPr>
            <a:spLocks noChangeAspect="1"/>
          </p:cNvSpPr>
          <p:nvPr/>
        </p:nvSpPr>
        <p:spPr>
          <a:xfrm rot="601084" flipV="1">
            <a:off x="8061686" y="456702"/>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Flowchart: Manual Operation 147"/>
          <p:cNvSpPr>
            <a:spLocks noChangeAspect="1"/>
          </p:cNvSpPr>
          <p:nvPr/>
        </p:nvSpPr>
        <p:spPr>
          <a:xfrm rot="1455965">
            <a:off x="8053726" y="402844"/>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Teardrop 148"/>
          <p:cNvSpPr>
            <a:spLocks noChangeAspect="1"/>
          </p:cNvSpPr>
          <p:nvPr/>
        </p:nvSpPr>
        <p:spPr>
          <a:xfrm rot="8100000">
            <a:off x="8260609" y="275462"/>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Oval 149"/>
          <p:cNvSpPr/>
          <p:nvPr/>
        </p:nvSpPr>
        <p:spPr>
          <a:xfrm>
            <a:off x="8314249" y="498736"/>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Oval 150"/>
          <p:cNvSpPr/>
          <p:nvPr/>
        </p:nvSpPr>
        <p:spPr>
          <a:xfrm>
            <a:off x="8314249" y="52174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 name="Oval 151"/>
          <p:cNvSpPr/>
          <p:nvPr/>
        </p:nvSpPr>
        <p:spPr>
          <a:xfrm>
            <a:off x="8314249" y="54460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 name="Oval 152"/>
          <p:cNvSpPr/>
          <p:nvPr/>
        </p:nvSpPr>
        <p:spPr>
          <a:xfrm>
            <a:off x="8335595" y="562011"/>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 name="Flowchart: Manual Operation 153"/>
          <p:cNvSpPr>
            <a:spLocks noChangeAspect="1"/>
          </p:cNvSpPr>
          <p:nvPr/>
        </p:nvSpPr>
        <p:spPr>
          <a:xfrm rot="1455965">
            <a:off x="8344207" y="343444"/>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Right Triangle 154"/>
          <p:cNvSpPr>
            <a:spLocks noChangeAspect="1"/>
          </p:cNvSpPr>
          <p:nvPr/>
        </p:nvSpPr>
        <p:spPr>
          <a:xfrm rot="601084" flipV="1">
            <a:off x="8362816" y="456702"/>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Flowchart: Manual Operation 155"/>
          <p:cNvSpPr>
            <a:spLocks noChangeAspect="1"/>
          </p:cNvSpPr>
          <p:nvPr/>
        </p:nvSpPr>
        <p:spPr>
          <a:xfrm rot="1455965">
            <a:off x="8354856" y="402844"/>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Teardrop 156"/>
          <p:cNvSpPr>
            <a:spLocks noChangeAspect="1"/>
          </p:cNvSpPr>
          <p:nvPr/>
        </p:nvSpPr>
        <p:spPr>
          <a:xfrm rot="8100000">
            <a:off x="8571821" y="275462"/>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Oval 157"/>
          <p:cNvSpPr/>
          <p:nvPr/>
        </p:nvSpPr>
        <p:spPr>
          <a:xfrm>
            <a:off x="8625461" y="498736"/>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Oval 158"/>
          <p:cNvSpPr/>
          <p:nvPr/>
        </p:nvSpPr>
        <p:spPr>
          <a:xfrm>
            <a:off x="8625461" y="52174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Oval 159"/>
          <p:cNvSpPr/>
          <p:nvPr/>
        </p:nvSpPr>
        <p:spPr>
          <a:xfrm>
            <a:off x="8625461" y="54460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Oval 160"/>
          <p:cNvSpPr/>
          <p:nvPr/>
        </p:nvSpPr>
        <p:spPr>
          <a:xfrm>
            <a:off x="8646807" y="562011"/>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Flowchart: Manual Operation 161"/>
          <p:cNvSpPr>
            <a:spLocks noChangeAspect="1"/>
          </p:cNvSpPr>
          <p:nvPr/>
        </p:nvSpPr>
        <p:spPr>
          <a:xfrm rot="1455965">
            <a:off x="8655419" y="343444"/>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Right Triangle 162"/>
          <p:cNvSpPr>
            <a:spLocks noChangeAspect="1"/>
          </p:cNvSpPr>
          <p:nvPr/>
        </p:nvSpPr>
        <p:spPr>
          <a:xfrm rot="601084" flipV="1">
            <a:off x="8674028" y="456702"/>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 name="Flowchart: Manual Operation 163"/>
          <p:cNvSpPr>
            <a:spLocks noChangeAspect="1"/>
          </p:cNvSpPr>
          <p:nvPr/>
        </p:nvSpPr>
        <p:spPr>
          <a:xfrm rot="1455965">
            <a:off x="8666068" y="402844"/>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Teardrop 164"/>
          <p:cNvSpPr>
            <a:spLocks noChangeAspect="1"/>
          </p:cNvSpPr>
          <p:nvPr/>
        </p:nvSpPr>
        <p:spPr>
          <a:xfrm rot="8100000">
            <a:off x="6433476" y="275462"/>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Oval 165"/>
          <p:cNvSpPr/>
          <p:nvPr/>
        </p:nvSpPr>
        <p:spPr>
          <a:xfrm>
            <a:off x="6487116" y="498736"/>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7" name="Oval 166"/>
          <p:cNvSpPr/>
          <p:nvPr/>
        </p:nvSpPr>
        <p:spPr>
          <a:xfrm>
            <a:off x="6487116" y="52174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Oval 167"/>
          <p:cNvSpPr/>
          <p:nvPr/>
        </p:nvSpPr>
        <p:spPr>
          <a:xfrm>
            <a:off x="6487116" y="54460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Oval 168"/>
          <p:cNvSpPr/>
          <p:nvPr/>
        </p:nvSpPr>
        <p:spPr>
          <a:xfrm>
            <a:off x="6508462" y="562011"/>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Flowchart: Manual Operation 169"/>
          <p:cNvSpPr>
            <a:spLocks noChangeAspect="1"/>
          </p:cNvSpPr>
          <p:nvPr/>
        </p:nvSpPr>
        <p:spPr>
          <a:xfrm rot="1455965">
            <a:off x="6517074" y="343444"/>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1" name="Right Triangle 170"/>
          <p:cNvSpPr>
            <a:spLocks noChangeAspect="1"/>
          </p:cNvSpPr>
          <p:nvPr/>
        </p:nvSpPr>
        <p:spPr>
          <a:xfrm rot="601084" flipV="1">
            <a:off x="6535683" y="456702"/>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Flowchart: Manual Operation 171"/>
          <p:cNvSpPr>
            <a:spLocks noChangeAspect="1"/>
          </p:cNvSpPr>
          <p:nvPr/>
        </p:nvSpPr>
        <p:spPr>
          <a:xfrm rot="1455965">
            <a:off x="6527723" y="402844"/>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id="{D10F8ADA-F1FF-4CCB-8B0A-6BB7AEA5535B}"/>
              </a:ext>
            </a:extLst>
          </p:cNvPr>
          <p:cNvSpPr>
            <a:spLocks noGrp="1"/>
          </p:cNvSpPr>
          <p:nvPr>
            <p:ph type="sldNum" sz="quarter" idx="12"/>
          </p:nvPr>
        </p:nvSpPr>
        <p:spPr/>
        <p:txBody>
          <a:bodyPr/>
          <a:lstStyle/>
          <a:p>
            <a:fld id="{DB6F5F74-756D-4BFF-9F39-53DD698FC919}" type="slidenum">
              <a:rPr lang="en-US" smtClean="0"/>
              <a:t>4</a:t>
            </a:fld>
            <a:endParaRPr lang="en-US" dirty="0"/>
          </a:p>
        </p:txBody>
      </p:sp>
      <p:sp>
        <p:nvSpPr>
          <p:cNvPr id="75" name="Title 1"/>
          <p:cNvSpPr>
            <a:spLocks noGrp="1"/>
          </p:cNvSpPr>
          <p:nvPr>
            <p:ph type="title"/>
          </p:nvPr>
        </p:nvSpPr>
        <p:spPr>
          <a:xfrm>
            <a:off x="533400" y="806758"/>
            <a:ext cx="7969344" cy="806467"/>
          </a:xfrm>
        </p:spPr>
        <p:txBody>
          <a:bodyPr>
            <a:normAutofit/>
          </a:bodyPr>
          <a:lstStyle/>
          <a:p>
            <a:r>
              <a:rPr lang="en-US" altLang="en-US" sz="2400" i="1" dirty="0"/>
              <a:t>PG&amp;E’s Household Treatment Goals 2018-2020 </a:t>
            </a:r>
            <a:endParaRPr lang="en-US" sz="2400" b="1" i="1" dirty="0">
              <a:solidFill>
                <a:srgbClr val="FF0000"/>
              </a:solidFill>
            </a:endParaRPr>
          </a:p>
        </p:txBody>
      </p:sp>
      <p:sp>
        <p:nvSpPr>
          <p:cNvPr id="77" name="Slide Number Placeholder 2"/>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B6F5F74-756D-4BFF-9F39-53DD698FC919}" type="slidenum">
              <a:rPr lang="en-US" smtClean="0">
                <a:solidFill>
                  <a:prstClr val="black">
                    <a:tint val="75000"/>
                  </a:prstClr>
                </a:solidFill>
              </a:rPr>
              <a:pPr/>
              <a:t>4</a:t>
            </a:fld>
            <a:endParaRPr lang="en-US" dirty="0">
              <a:solidFill>
                <a:prstClr val="black">
                  <a:tint val="75000"/>
                </a:prstClr>
              </a:solidFill>
            </a:endParaRPr>
          </a:p>
        </p:txBody>
      </p:sp>
      <p:pic>
        <p:nvPicPr>
          <p:cNvPr id="72" name="Picture 7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6090299"/>
            <a:ext cx="1905000" cy="767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1774470972"/>
              </p:ext>
            </p:extLst>
          </p:nvPr>
        </p:nvGraphicFramePr>
        <p:xfrm>
          <a:off x="672581" y="1600200"/>
          <a:ext cx="7576900" cy="4153397"/>
        </p:xfrm>
        <a:graphic>
          <a:graphicData uri="http://schemas.openxmlformats.org/drawingml/2006/table">
            <a:tbl>
              <a:tblPr/>
              <a:tblGrid>
                <a:gridCol w="2292654">
                  <a:extLst>
                    <a:ext uri="{9D8B030D-6E8A-4147-A177-3AD203B41FA5}">
                      <a16:colId xmlns:a16="http://schemas.microsoft.com/office/drawing/2014/main" val="20000"/>
                    </a:ext>
                  </a:extLst>
                </a:gridCol>
                <a:gridCol w="1029199">
                  <a:extLst>
                    <a:ext uri="{9D8B030D-6E8A-4147-A177-3AD203B41FA5}">
                      <a16:colId xmlns:a16="http://schemas.microsoft.com/office/drawing/2014/main" val="20001"/>
                    </a:ext>
                  </a:extLst>
                </a:gridCol>
                <a:gridCol w="1029199">
                  <a:extLst>
                    <a:ext uri="{9D8B030D-6E8A-4147-A177-3AD203B41FA5}">
                      <a16:colId xmlns:a16="http://schemas.microsoft.com/office/drawing/2014/main" val="20002"/>
                    </a:ext>
                  </a:extLst>
                </a:gridCol>
                <a:gridCol w="1029199">
                  <a:extLst>
                    <a:ext uri="{9D8B030D-6E8A-4147-A177-3AD203B41FA5}">
                      <a16:colId xmlns:a16="http://schemas.microsoft.com/office/drawing/2014/main" val="20003"/>
                    </a:ext>
                  </a:extLst>
                </a:gridCol>
                <a:gridCol w="1029199">
                  <a:extLst>
                    <a:ext uri="{9D8B030D-6E8A-4147-A177-3AD203B41FA5}">
                      <a16:colId xmlns:a16="http://schemas.microsoft.com/office/drawing/2014/main" val="20004"/>
                    </a:ext>
                  </a:extLst>
                </a:gridCol>
                <a:gridCol w="138251">
                  <a:extLst>
                    <a:ext uri="{9D8B030D-6E8A-4147-A177-3AD203B41FA5}">
                      <a16:colId xmlns:a16="http://schemas.microsoft.com/office/drawing/2014/main" val="20005"/>
                    </a:ext>
                  </a:extLst>
                </a:gridCol>
                <a:gridCol w="1029199">
                  <a:extLst>
                    <a:ext uri="{9D8B030D-6E8A-4147-A177-3AD203B41FA5}">
                      <a16:colId xmlns:a16="http://schemas.microsoft.com/office/drawing/2014/main" val="20006"/>
                    </a:ext>
                  </a:extLst>
                </a:gridCol>
              </a:tblGrid>
              <a:tr h="377263">
                <a:tc gridSpan="7">
                  <a:txBody>
                    <a:bodyPr/>
                    <a:lstStyle/>
                    <a:p>
                      <a:pPr algn="ctr" fontAlgn="ctr"/>
                      <a:r>
                        <a:rPr lang="en-US" sz="1600" b="1" i="0" u="none" strike="noStrike" dirty="0">
                          <a:solidFill>
                            <a:schemeClr val="tx2"/>
                          </a:solidFill>
                          <a:effectLst/>
                          <a:latin typeface="Calibri"/>
                        </a:rPr>
                        <a:t>PG&amp;E’s ESA Program Household Treatment Goals</a:t>
                      </a:r>
                    </a:p>
                  </a:txBody>
                  <a:tcPr marL="9525" marR="9525" marT="9525" marB="0" anchor="ctr">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60937">
                <a:tc>
                  <a:txBody>
                    <a:bodyPr/>
                    <a:lstStyle/>
                    <a:p>
                      <a:pPr algn="l" rtl="0" fontAlgn="ctr"/>
                      <a:r>
                        <a:rPr lang="en-US" sz="1600" b="1" i="1" u="none" strike="noStrike">
                          <a:solidFill>
                            <a:srgbClr val="FFFFFF"/>
                          </a:solidFill>
                          <a:effectLst/>
                          <a:latin typeface="Calibri"/>
                        </a:rPr>
                        <a:t>Resolution G-3531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600" b="1" i="0" u="none" strike="noStrike" dirty="0">
                          <a:solidFill>
                            <a:srgbClr val="FFFFFF"/>
                          </a:solidFill>
                          <a:effectLst/>
                          <a:latin typeface="Calibri"/>
                        </a:rPr>
                        <a:t>2017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600" b="1" i="0" u="none" strike="noStrike">
                          <a:solidFill>
                            <a:srgbClr val="FFFFFF"/>
                          </a:solidFill>
                          <a:effectLst/>
                          <a:latin typeface="Calibri"/>
                        </a:rPr>
                        <a:t>2018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600" b="1" i="0" u="none" strike="noStrike" dirty="0">
                          <a:solidFill>
                            <a:srgbClr val="FFFFFF"/>
                          </a:solidFill>
                          <a:effectLst/>
                          <a:latin typeface="Calibri"/>
                        </a:rPr>
                        <a:t>2019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600" b="1" i="0" u="none" strike="noStrike" dirty="0">
                          <a:solidFill>
                            <a:srgbClr val="FFFFFF"/>
                          </a:solidFill>
                          <a:effectLst/>
                          <a:latin typeface="Calibri"/>
                        </a:rPr>
                        <a:t>2020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n-US" sz="1600" b="1" i="0" u="none" strike="noStrike" dirty="0">
                          <a:solidFill>
                            <a:srgbClr val="FFFFFF"/>
                          </a:solidFill>
                          <a:effectLst/>
                          <a:latin typeface="Calibri"/>
                        </a:rPr>
                        <a:t>Total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0001"/>
                  </a:ext>
                </a:extLst>
              </a:tr>
              <a:tr h="251508">
                <a:tc>
                  <a:txBody>
                    <a:bodyPr/>
                    <a:lstStyle/>
                    <a:p>
                      <a:pPr algn="l" rtl="0" fontAlgn="ctr"/>
                      <a:r>
                        <a:rPr lang="en-US" sz="1400" b="1" i="0" u="none" strike="noStrike">
                          <a:solidFill>
                            <a:srgbClr val="FFFFFF"/>
                          </a:solidFill>
                          <a:effectLst/>
                          <a:latin typeface="Calibri"/>
                        </a:rPr>
                        <a:t>First Touch (2020)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400" b="0" i="0" u="none" strike="noStrike" dirty="0">
                          <a:solidFill>
                            <a:srgbClr val="000000"/>
                          </a:solidFill>
                          <a:effectLst/>
                          <a:latin typeface="Calibri"/>
                        </a:rPr>
                        <a:t>63,021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400" b="0" i="0" u="none" strike="noStrike">
                          <a:solidFill>
                            <a:srgbClr val="000000"/>
                          </a:solidFill>
                          <a:effectLst/>
                          <a:latin typeface="Calibri"/>
                        </a:rPr>
                        <a:t>47,266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400" b="0" i="0" u="none" strike="noStrike">
                          <a:solidFill>
                            <a:srgbClr val="000000"/>
                          </a:solidFill>
                          <a:effectLst/>
                          <a:latin typeface="Calibri"/>
                        </a:rPr>
                        <a:t>44,666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400" b="0" i="0" u="none" strike="noStrike">
                          <a:solidFill>
                            <a:srgbClr val="000000"/>
                          </a:solidFill>
                          <a:effectLst/>
                          <a:latin typeface="Calibri"/>
                        </a:rPr>
                        <a:t>23,609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n-US" sz="1400" b="0" i="0" u="none" strike="noStrike" dirty="0">
                          <a:solidFill>
                            <a:srgbClr val="000000"/>
                          </a:solidFill>
                          <a:effectLst/>
                          <a:latin typeface="Calibri"/>
                        </a:rPr>
                        <a:t>178,562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2"/>
                  </a:ext>
                </a:extLst>
              </a:tr>
              <a:tr h="240076">
                <a:tc>
                  <a:txBody>
                    <a:bodyPr/>
                    <a:lstStyle/>
                    <a:p>
                      <a:pPr algn="l" rtl="0" fontAlgn="ctr"/>
                      <a:r>
                        <a:rPr lang="en-US" sz="1400" b="1" i="0" u="none" strike="noStrike">
                          <a:solidFill>
                            <a:srgbClr val="FFFFFF"/>
                          </a:solidFill>
                          <a:effectLst/>
                          <a:latin typeface="Calibri"/>
                        </a:rPr>
                        <a:t>Retreatment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400" b="0" i="0" u="none" strike="noStrike">
                          <a:solidFill>
                            <a:srgbClr val="000000"/>
                          </a:solidFill>
                          <a:effectLst/>
                          <a:latin typeface="Calibri"/>
                        </a:rPr>
                        <a:t>27,009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400" b="0" i="0" u="none" strike="noStrike">
                          <a:solidFill>
                            <a:srgbClr val="000000"/>
                          </a:solidFill>
                          <a:effectLst/>
                          <a:latin typeface="Calibri"/>
                        </a:rPr>
                        <a:t>47,266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400" b="0" i="0" u="none" strike="noStrike">
                          <a:solidFill>
                            <a:srgbClr val="000000"/>
                          </a:solidFill>
                          <a:effectLst/>
                          <a:latin typeface="Calibri"/>
                        </a:rPr>
                        <a:t>54,592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400" b="0" i="0" u="none" strike="noStrike">
                          <a:solidFill>
                            <a:srgbClr val="000000"/>
                          </a:solidFill>
                          <a:effectLst/>
                          <a:latin typeface="Calibri"/>
                        </a:rPr>
                        <a:t>80,612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n-US" sz="1400" b="0" i="0" u="none" strike="noStrike" dirty="0">
                          <a:solidFill>
                            <a:srgbClr val="000000"/>
                          </a:solidFill>
                          <a:effectLst/>
                          <a:latin typeface="Calibri"/>
                        </a:rPr>
                        <a:t>209,479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003"/>
                  </a:ext>
                </a:extLst>
              </a:tr>
              <a:tr h="251508">
                <a:tc>
                  <a:txBody>
                    <a:bodyPr/>
                    <a:lstStyle/>
                    <a:p>
                      <a:pPr algn="l" rtl="0" fontAlgn="ctr"/>
                      <a:r>
                        <a:rPr lang="en-US" sz="1400" b="1" i="0" u="none" strike="noStrike">
                          <a:solidFill>
                            <a:srgbClr val="FFFFFF"/>
                          </a:solidFill>
                          <a:effectLst/>
                          <a:latin typeface="Calibri"/>
                        </a:rPr>
                        <a:t>Total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400" b="1" i="0" u="none" strike="noStrike">
                          <a:solidFill>
                            <a:srgbClr val="000000"/>
                          </a:solidFill>
                          <a:effectLst/>
                          <a:latin typeface="Calibri"/>
                        </a:rPr>
                        <a:t>90,030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400" b="1" i="0" u="none" strike="noStrike">
                          <a:solidFill>
                            <a:srgbClr val="000000"/>
                          </a:solidFill>
                          <a:effectLst/>
                          <a:latin typeface="Calibri"/>
                        </a:rPr>
                        <a:t>94,532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400" b="1" i="0" u="none" strike="noStrike">
                          <a:solidFill>
                            <a:srgbClr val="000000"/>
                          </a:solidFill>
                          <a:effectLst/>
                          <a:latin typeface="Calibri"/>
                        </a:rPr>
                        <a:t>99,258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400" b="1" i="0" u="none" strike="noStrike">
                          <a:solidFill>
                            <a:srgbClr val="000000"/>
                          </a:solidFill>
                          <a:effectLst/>
                          <a:latin typeface="Calibri"/>
                        </a:rPr>
                        <a:t>104,221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n-US" sz="1400" b="1" i="0" u="none" strike="noStrike" dirty="0">
                          <a:solidFill>
                            <a:srgbClr val="000000"/>
                          </a:solidFill>
                          <a:effectLst/>
                          <a:latin typeface="Calibri"/>
                        </a:rPr>
                        <a:t>388,041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4"/>
                  </a:ext>
                </a:extLst>
              </a:tr>
              <a:tr h="651635">
                <a:tc gridSpan="7">
                  <a:txBody>
                    <a:bodyPr/>
                    <a:lstStyle/>
                    <a:p>
                      <a:pPr algn="l" rtl="0" fontAlgn="ctr"/>
                      <a:r>
                        <a:rPr lang="en-US" sz="1400" b="0" i="1" u="none" strike="noStrike" dirty="0">
                          <a:solidFill>
                            <a:schemeClr val="tx2"/>
                          </a:solidFill>
                          <a:effectLst/>
                          <a:latin typeface="Calibri"/>
                        </a:rPr>
                        <a:t>* PG&amp;E's Conforming AL 3830-G-A/5043-E-A was authorized in CPUC Resolution G-3531, December 14, 2017 (Table 5).</a:t>
                      </a:r>
                    </a:p>
                  </a:txBody>
                  <a:tcPr marL="9525" marR="9525" marT="95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212639">
                <a:tc gridSpan="5">
                  <a:txBody>
                    <a:bodyPr/>
                    <a:lstStyle/>
                    <a:p>
                      <a:pPr algn="l" fontAlgn="b"/>
                      <a:r>
                        <a:rPr lang="en-US" sz="1400" b="0" i="0" u="none" strike="noStrike">
                          <a:solidFill>
                            <a:srgbClr val="000000"/>
                          </a:solidFill>
                          <a:effectLst/>
                          <a:latin typeface="Calibri"/>
                        </a:rPr>
                        <a:t> </a:t>
                      </a:r>
                    </a:p>
                  </a:txBody>
                  <a:tcPr marL="9525" marR="9525" marT="9525"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6"/>
                  </a:ext>
                </a:extLst>
              </a:tr>
              <a:tr h="388695">
                <a:tc>
                  <a:txBody>
                    <a:bodyPr/>
                    <a:lstStyle/>
                    <a:p>
                      <a:pPr algn="l" rtl="0" fontAlgn="ctr"/>
                      <a:r>
                        <a:rPr lang="en-US" sz="1600" b="1" i="1" u="none" strike="noStrike">
                          <a:solidFill>
                            <a:srgbClr val="FFFFFF"/>
                          </a:solidFill>
                          <a:effectLst/>
                          <a:latin typeface="Calibri"/>
                        </a:rPr>
                        <a:t>PG&amp;E AL 3990-G/5329-E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600" b="1" i="0" u="none" strike="noStrike">
                          <a:solidFill>
                            <a:srgbClr val="FFFFFF"/>
                          </a:solidFill>
                          <a:effectLst/>
                          <a:latin typeface="Calibri"/>
                        </a:rPr>
                        <a:t>2017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600" b="1" i="0" u="none" strike="noStrike">
                          <a:solidFill>
                            <a:srgbClr val="FFFFFF"/>
                          </a:solidFill>
                          <a:effectLst/>
                          <a:latin typeface="Calibri"/>
                        </a:rPr>
                        <a:t>2018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600" b="1" i="0" u="none" strike="noStrike">
                          <a:solidFill>
                            <a:srgbClr val="FFFFFF"/>
                          </a:solidFill>
                          <a:effectLst/>
                          <a:latin typeface="Calibri"/>
                        </a:rPr>
                        <a:t>2019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600" b="1" i="0" u="none" strike="noStrike">
                          <a:solidFill>
                            <a:srgbClr val="FFFFFF"/>
                          </a:solidFill>
                          <a:effectLst/>
                          <a:latin typeface="Calibri"/>
                        </a:rPr>
                        <a:t>2020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n-US" sz="1600" b="1" i="0" u="none" strike="noStrike" dirty="0">
                          <a:solidFill>
                            <a:srgbClr val="FFFFFF"/>
                          </a:solidFill>
                          <a:effectLst/>
                          <a:latin typeface="Calibri"/>
                        </a:rPr>
                        <a:t>Total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0007"/>
                  </a:ext>
                </a:extLst>
              </a:tr>
              <a:tr h="251508">
                <a:tc>
                  <a:txBody>
                    <a:bodyPr/>
                    <a:lstStyle/>
                    <a:p>
                      <a:pPr algn="l" rtl="0" fontAlgn="ctr"/>
                      <a:r>
                        <a:rPr lang="en-US" sz="1400" b="1" i="0" u="none" strike="noStrike">
                          <a:solidFill>
                            <a:srgbClr val="FFFFFF"/>
                          </a:solidFill>
                          <a:effectLst/>
                          <a:latin typeface="Calibri"/>
                        </a:rPr>
                        <a:t>First Touch (2020)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400" b="0" i="0" u="none" strike="noStrike">
                          <a:solidFill>
                            <a:srgbClr val="000000"/>
                          </a:solidFill>
                          <a:effectLst/>
                          <a:latin typeface="Calibri"/>
                        </a:rPr>
                        <a:t>51,442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400" b="0" i="0" u="none" strike="noStrike">
                          <a:solidFill>
                            <a:srgbClr val="000000"/>
                          </a:solidFill>
                          <a:effectLst/>
                          <a:latin typeface="Calibri"/>
                        </a:rPr>
                        <a:t>47,266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400" b="0" i="0" u="none" strike="noStrike">
                          <a:solidFill>
                            <a:srgbClr val="000000"/>
                          </a:solidFill>
                          <a:effectLst/>
                          <a:latin typeface="Calibri"/>
                        </a:rPr>
                        <a:t>45,341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400" b="0" i="0" u="none" strike="noStrike">
                          <a:solidFill>
                            <a:srgbClr val="000000"/>
                          </a:solidFill>
                          <a:effectLst/>
                          <a:latin typeface="Calibri"/>
                        </a:rPr>
                        <a:t>35,988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n-US" sz="1400" b="0" i="0" u="none" strike="noStrike" dirty="0">
                          <a:solidFill>
                            <a:srgbClr val="000000"/>
                          </a:solidFill>
                          <a:effectLst/>
                          <a:latin typeface="Calibri"/>
                        </a:rPr>
                        <a:t>180,037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8"/>
                  </a:ext>
                </a:extLst>
              </a:tr>
              <a:tr h="240076">
                <a:tc>
                  <a:txBody>
                    <a:bodyPr/>
                    <a:lstStyle/>
                    <a:p>
                      <a:pPr algn="l" rtl="0" fontAlgn="ctr"/>
                      <a:r>
                        <a:rPr lang="en-US" sz="1400" b="1" i="0" u="none" strike="noStrike">
                          <a:solidFill>
                            <a:srgbClr val="FFFFFF"/>
                          </a:solidFill>
                          <a:effectLst/>
                          <a:latin typeface="Calibri"/>
                        </a:rPr>
                        <a:t>Retreatment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400" b="0" i="0" u="none" strike="noStrike">
                          <a:solidFill>
                            <a:srgbClr val="000000"/>
                          </a:solidFill>
                          <a:effectLst/>
                          <a:latin typeface="Calibri"/>
                        </a:rPr>
                        <a:t>35,610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400" b="0" i="0" u="none" strike="noStrike">
                          <a:solidFill>
                            <a:srgbClr val="000000"/>
                          </a:solidFill>
                          <a:effectLst/>
                          <a:latin typeface="Calibri"/>
                        </a:rPr>
                        <a:t>47,266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400" b="0" i="0" u="none" strike="noStrike">
                          <a:solidFill>
                            <a:srgbClr val="000000"/>
                          </a:solidFill>
                          <a:effectLst/>
                          <a:latin typeface="Calibri"/>
                        </a:rPr>
                        <a:t>55,417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sz="1400" b="0" i="0" u="none" strike="noStrike">
                          <a:solidFill>
                            <a:srgbClr val="000000"/>
                          </a:solidFill>
                          <a:effectLst/>
                          <a:latin typeface="Calibri"/>
                        </a:rPr>
                        <a:t>69,762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n-US" sz="1400" b="0" i="0" u="none" strike="noStrike" dirty="0">
                          <a:solidFill>
                            <a:srgbClr val="000000"/>
                          </a:solidFill>
                          <a:effectLst/>
                          <a:latin typeface="Calibri"/>
                        </a:rPr>
                        <a:t>208,055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009"/>
                  </a:ext>
                </a:extLst>
              </a:tr>
              <a:tr h="251508">
                <a:tc>
                  <a:txBody>
                    <a:bodyPr/>
                    <a:lstStyle/>
                    <a:p>
                      <a:pPr algn="l" rtl="0" fontAlgn="ctr"/>
                      <a:r>
                        <a:rPr lang="en-US" sz="1400" b="1" i="0" u="none" strike="noStrike">
                          <a:solidFill>
                            <a:srgbClr val="FFFFFF"/>
                          </a:solidFill>
                          <a:effectLst/>
                          <a:latin typeface="Calibri"/>
                        </a:rPr>
                        <a:t>Total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US" sz="1400" b="1" i="0" u="none" strike="noStrike">
                          <a:solidFill>
                            <a:srgbClr val="000000"/>
                          </a:solidFill>
                          <a:effectLst/>
                          <a:latin typeface="Calibri"/>
                        </a:rPr>
                        <a:t>87,052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400" b="1" i="0" u="none" strike="noStrike">
                          <a:solidFill>
                            <a:srgbClr val="000000"/>
                          </a:solidFill>
                          <a:effectLst/>
                          <a:latin typeface="Calibri"/>
                        </a:rPr>
                        <a:t>94,532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400" b="1" i="0" u="none" strike="noStrike">
                          <a:solidFill>
                            <a:srgbClr val="000000"/>
                          </a:solidFill>
                          <a:effectLst/>
                          <a:latin typeface="Calibri"/>
                        </a:rPr>
                        <a:t>100,758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400" b="1" i="0" u="none" strike="noStrike">
                          <a:solidFill>
                            <a:srgbClr val="000000"/>
                          </a:solidFill>
                          <a:effectLst/>
                          <a:latin typeface="Calibri"/>
                        </a:rPr>
                        <a:t>105,750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n-US" sz="1400" b="1" i="0" u="none" strike="noStrike" dirty="0">
                          <a:solidFill>
                            <a:srgbClr val="000000"/>
                          </a:solidFill>
                          <a:effectLst/>
                          <a:latin typeface="Calibri"/>
                        </a:rPr>
                        <a:t>388,092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10"/>
                  </a:ext>
                </a:extLst>
              </a:tr>
              <a:tr h="457288">
                <a:tc gridSpan="7">
                  <a:txBody>
                    <a:bodyPr/>
                    <a:lstStyle/>
                    <a:p>
                      <a:pPr algn="l" rtl="0" fontAlgn="ctr"/>
                      <a:r>
                        <a:rPr lang="en-US" sz="1400" b="0" i="1" u="none" strike="noStrike" dirty="0">
                          <a:solidFill>
                            <a:schemeClr val="tx2"/>
                          </a:solidFill>
                          <a:effectLst/>
                          <a:latin typeface="Calibri"/>
                        </a:rPr>
                        <a:t>** PG&amp;E’s Tier 2 Mid-Cycle update Advice Letter was filed on July 16, 2018 (see Tables 2a and 2b).</a:t>
                      </a:r>
                    </a:p>
                  </a:txBody>
                  <a:tcPr marL="9525" marR="9525" marT="95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32068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extBox 106"/>
          <p:cNvSpPr txBox="1"/>
          <p:nvPr/>
        </p:nvSpPr>
        <p:spPr>
          <a:xfrm>
            <a:off x="533400" y="156189"/>
            <a:ext cx="6187101" cy="523220"/>
          </a:xfrm>
          <a:prstGeom prst="rect">
            <a:avLst/>
          </a:prstGeom>
          <a:noFill/>
        </p:spPr>
        <p:txBody>
          <a:bodyPr wrap="square" rtlCol="0">
            <a:spAutoFit/>
          </a:bodyPr>
          <a:lstStyle/>
          <a:p>
            <a:r>
              <a:rPr lang="en-US" sz="2800" b="1" dirty="0"/>
              <a:t>Energy Savings Assistance Program</a:t>
            </a:r>
            <a:endParaRPr lang="en-US" sz="1600" i="1" dirty="0"/>
          </a:p>
        </p:txBody>
      </p:sp>
      <p:sp>
        <p:nvSpPr>
          <p:cNvPr id="109" name="Teardrop 108"/>
          <p:cNvSpPr>
            <a:spLocks noChangeAspect="1"/>
          </p:cNvSpPr>
          <p:nvPr/>
        </p:nvSpPr>
        <p:spPr>
          <a:xfrm rot="8100000">
            <a:off x="6747248" y="273610"/>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Oval 109"/>
          <p:cNvSpPr/>
          <p:nvPr/>
        </p:nvSpPr>
        <p:spPr>
          <a:xfrm>
            <a:off x="6800888" y="496884"/>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Oval 110"/>
          <p:cNvSpPr/>
          <p:nvPr/>
        </p:nvSpPr>
        <p:spPr>
          <a:xfrm>
            <a:off x="6800888" y="519890"/>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p:cNvSpPr/>
          <p:nvPr/>
        </p:nvSpPr>
        <p:spPr>
          <a:xfrm>
            <a:off x="6800888" y="542750"/>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val 112"/>
          <p:cNvSpPr/>
          <p:nvPr/>
        </p:nvSpPr>
        <p:spPr>
          <a:xfrm>
            <a:off x="6822234" y="560159"/>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Flowchart: Manual Operation 113"/>
          <p:cNvSpPr>
            <a:spLocks noChangeAspect="1"/>
          </p:cNvSpPr>
          <p:nvPr/>
        </p:nvSpPr>
        <p:spPr>
          <a:xfrm rot="1455965">
            <a:off x="6830846" y="341592"/>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ight Triangle 114"/>
          <p:cNvSpPr>
            <a:spLocks noChangeAspect="1"/>
          </p:cNvSpPr>
          <p:nvPr/>
        </p:nvSpPr>
        <p:spPr>
          <a:xfrm rot="601084" flipV="1">
            <a:off x="6849455" y="454850"/>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Flowchart: Manual Operation 115"/>
          <p:cNvSpPr>
            <a:spLocks noChangeAspect="1"/>
          </p:cNvSpPr>
          <p:nvPr/>
        </p:nvSpPr>
        <p:spPr>
          <a:xfrm rot="1455965">
            <a:off x="6841495" y="400992"/>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Teardrop 116"/>
          <p:cNvSpPr>
            <a:spLocks noChangeAspect="1"/>
          </p:cNvSpPr>
          <p:nvPr/>
        </p:nvSpPr>
        <p:spPr>
          <a:xfrm rot="8100000">
            <a:off x="7049425" y="273609"/>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Oval 117"/>
          <p:cNvSpPr/>
          <p:nvPr/>
        </p:nvSpPr>
        <p:spPr>
          <a:xfrm>
            <a:off x="7103065" y="496883"/>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Oval 118"/>
          <p:cNvSpPr/>
          <p:nvPr/>
        </p:nvSpPr>
        <p:spPr>
          <a:xfrm>
            <a:off x="7103065" y="519889"/>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Oval 119"/>
          <p:cNvSpPr/>
          <p:nvPr/>
        </p:nvSpPr>
        <p:spPr>
          <a:xfrm>
            <a:off x="7103065" y="542749"/>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Oval 120"/>
          <p:cNvSpPr/>
          <p:nvPr/>
        </p:nvSpPr>
        <p:spPr>
          <a:xfrm>
            <a:off x="7124411" y="560158"/>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Flowchart: Manual Operation 121"/>
          <p:cNvSpPr>
            <a:spLocks noChangeAspect="1"/>
          </p:cNvSpPr>
          <p:nvPr/>
        </p:nvSpPr>
        <p:spPr>
          <a:xfrm rot="1455965">
            <a:off x="7133023" y="341591"/>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ight Triangle 122"/>
          <p:cNvSpPr>
            <a:spLocks noChangeAspect="1"/>
          </p:cNvSpPr>
          <p:nvPr/>
        </p:nvSpPr>
        <p:spPr>
          <a:xfrm rot="601084" flipV="1">
            <a:off x="7151632" y="454849"/>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Flowchart: Manual Operation 123"/>
          <p:cNvSpPr>
            <a:spLocks noChangeAspect="1"/>
          </p:cNvSpPr>
          <p:nvPr/>
        </p:nvSpPr>
        <p:spPr>
          <a:xfrm rot="1455965">
            <a:off x="7143672" y="400991"/>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Teardrop 124"/>
          <p:cNvSpPr>
            <a:spLocks noChangeAspect="1"/>
          </p:cNvSpPr>
          <p:nvPr/>
        </p:nvSpPr>
        <p:spPr>
          <a:xfrm rot="8100000">
            <a:off x="7353626" y="275383"/>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Oval 125"/>
          <p:cNvSpPr/>
          <p:nvPr/>
        </p:nvSpPr>
        <p:spPr>
          <a:xfrm>
            <a:off x="7407266" y="498657"/>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Oval 126"/>
          <p:cNvSpPr/>
          <p:nvPr/>
        </p:nvSpPr>
        <p:spPr>
          <a:xfrm>
            <a:off x="7407266" y="521663"/>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Oval 127"/>
          <p:cNvSpPr/>
          <p:nvPr/>
        </p:nvSpPr>
        <p:spPr>
          <a:xfrm>
            <a:off x="7407266" y="544523"/>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Oval 128"/>
          <p:cNvSpPr/>
          <p:nvPr/>
        </p:nvSpPr>
        <p:spPr>
          <a:xfrm>
            <a:off x="7428612" y="561932"/>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Flowchart: Manual Operation 129"/>
          <p:cNvSpPr>
            <a:spLocks noChangeAspect="1"/>
          </p:cNvSpPr>
          <p:nvPr/>
        </p:nvSpPr>
        <p:spPr>
          <a:xfrm rot="1455965">
            <a:off x="7437224" y="343365"/>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ight Triangle 130"/>
          <p:cNvSpPr>
            <a:spLocks noChangeAspect="1"/>
          </p:cNvSpPr>
          <p:nvPr/>
        </p:nvSpPr>
        <p:spPr>
          <a:xfrm rot="601084" flipV="1">
            <a:off x="7455833" y="456623"/>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Flowchart: Manual Operation 131"/>
          <p:cNvSpPr>
            <a:spLocks noChangeAspect="1"/>
          </p:cNvSpPr>
          <p:nvPr/>
        </p:nvSpPr>
        <p:spPr>
          <a:xfrm rot="1455965">
            <a:off x="7447873" y="402765"/>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Teardrop 132"/>
          <p:cNvSpPr>
            <a:spLocks noChangeAspect="1"/>
          </p:cNvSpPr>
          <p:nvPr/>
        </p:nvSpPr>
        <p:spPr>
          <a:xfrm rot="8100000">
            <a:off x="7651435" y="275381"/>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Oval 133"/>
          <p:cNvSpPr/>
          <p:nvPr/>
        </p:nvSpPr>
        <p:spPr>
          <a:xfrm>
            <a:off x="7705075" y="498655"/>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Oval 134"/>
          <p:cNvSpPr/>
          <p:nvPr/>
        </p:nvSpPr>
        <p:spPr>
          <a:xfrm>
            <a:off x="7705075" y="521661"/>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p:cNvSpPr/>
          <p:nvPr/>
        </p:nvSpPr>
        <p:spPr>
          <a:xfrm>
            <a:off x="7705075" y="544521"/>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Oval 136"/>
          <p:cNvSpPr/>
          <p:nvPr/>
        </p:nvSpPr>
        <p:spPr>
          <a:xfrm>
            <a:off x="7726421" y="561930"/>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Flowchart: Manual Operation 137"/>
          <p:cNvSpPr>
            <a:spLocks noChangeAspect="1"/>
          </p:cNvSpPr>
          <p:nvPr/>
        </p:nvSpPr>
        <p:spPr>
          <a:xfrm rot="1455965">
            <a:off x="7735033" y="343363"/>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ight Triangle 138"/>
          <p:cNvSpPr>
            <a:spLocks noChangeAspect="1"/>
          </p:cNvSpPr>
          <p:nvPr/>
        </p:nvSpPr>
        <p:spPr>
          <a:xfrm rot="601084" flipV="1">
            <a:off x="7753642" y="456621"/>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Flowchart: Manual Operation 139"/>
          <p:cNvSpPr>
            <a:spLocks noChangeAspect="1"/>
          </p:cNvSpPr>
          <p:nvPr/>
        </p:nvSpPr>
        <p:spPr>
          <a:xfrm rot="1455965">
            <a:off x="7745682" y="402763"/>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Teardrop 140"/>
          <p:cNvSpPr>
            <a:spLocks noChangeAspect="1"/>
          </p:cNvSpPr>
          <p:nvPr/>
        </p:nvSpPr>
        <p:spPr>
          <a:xfrm rot="8100000">
            <a:off x="7959479" y="275462"/>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Oval 141"/>
          <p:cNvSpPr/>
          <p:nvPr/>
        </p:nvSpPr>
        <p:spPr>
          <a:xfrm>
            <a:off x="8013119" y="498736"/>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Oval 142"/>
          <p:cNvSpPr/>
          <p:nvPr/>
        </p:nvSpPr>
        <p:spPr>
          <a:xfrm>
            <a:off x="8013119" y="52174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Oval 143"/>
          <p:cNvSpPr/>
          <p:nvPr/>
        </p:nvSpPr>
        <p:spPr>
          <a:xfrm>
            <a:off x="8013119" y="54460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Oval 144"/>
          <p:cNvSpPr/>
          <p:nvPr/>
        </p:nvSpPr>
        <p:spPr>
          <a:xfrm>
            <a:off x="8034465" y="562011"/>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Flowchart: Manual Operation 145"/>
          <p:cNvSpPr>
            <a:spLocks noChangeAspect="1"/>
          </p:cNvSpPr>
          <p:nvPr/>
        </p:nvSpPr>
        <p:spPr>
          <a:xfrm rot="1455965">
            <a:off x="8043077" y="343444"/>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ight Triangle 146"/>
          <p:cNvSpPr>
            <a:spLocks noChangeAspect="1"/>
          </p:cNvSpPr>
          <p:nvPr/>
        </p:nvSpPr>
        <p:spPr>
          <a:xfrm rot="601084" flipV="1">
            <a:off x="8061686" y="456702"/>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Flowchart: Manual Operation 147"/>
          <p:cNvSpPr>
            <a:spLocks noChangeAspect="1"/>
          </p:cNvSpPr>
          <p:nvPr/>
        </p:nvSpPr>
        <p:spPr>
          <a:xfrm rot="1455965">
            <a:off x="8053726" y="402844"/>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Teardrop 148"/>
          <p:cNvSpPr>
            <a:spLocks noChangeAspect="1"/>
          </p:cNvSpPr>
          <p:nvPr/>
        </p:nvSpPr>
        <p:spPr>
          <a:xfrm rot="8100000">
            <a:off x="8260609" y="275462"/>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Oval 149"/>
          <p:cNvSpPr/>
          <p:nvPr/>
        </p:nvSpPr>
        <p:spPr>
          <a:xfrm>
            <a:off x="8314249" y="498736"/>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Oval 150"/>
          <p:cNvSpPr/>
          <p:nvPr/>
        </p:nvSpPr>
        <p:spPr>
          <a:xfrm>
            <a:off x="8314249" y="52174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 name="Oval 151"/>
          <p:cNvSpPr/>
          <p:nvPr/>
        </p:nvSpPr>
        <p:spPr>
          <a:xfrm>
            <a:off x="8314249" y="54460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 name="Oval 152"/>
          <p:cNvSpPr/>
          <p:nvPr/>
        </p:nvSpPr>
        <p:spPr>
          <a:xfrm>
            <a:off x="8335595" y="562011"/>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 name="Flowchart: Manual Operation 153"/>
          <p:cNvSpPr>
            <a:spLocks noChangeAspect="1"/>
          </p:cNvSpPr>
          <p:nvPr/>
        </p:nvSpPr>
        <p:spPr>
          <a:xfrm rot="1455965">
            <a:off x="8344207" y="343444"/>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Right Triangle 154"/>
          <p:cNvSpPr>
            <a:spLocks noChangeAspect="1"/>
          </p:cNvSpPr>
          <p:nvPr/>
        </p:nvSpPr>
        <p:spPr>
          <a:xfrm rot="601084" flipV="1">
            <a:off x="8362816" y="456702"/>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Flowchart: Manual Operation 155"/>
          <p:cNvSpPr>
            <a:spLocks noChangeAspect="1"/>
          </p:cNvSpPr>
          <p:nvPr/>
        </p:nvSpPr>
        <p:spPr>
          <a:xfrm rot="1455965">
            <a:off x="8354856" y="402844"/>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Teardrop 156"/>
          <p:cNvSpPr>
            <a:spLocks noChangeAspect="1"/>
          </p:cNvSpPr>
          <p:nvPr/>
        </p:nvSpPr>
        <p:spPr>
          <a:xfrm rot="8100000">
            <a:off x="8571821" y="275462"/>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Oval 157"/>
          <p:cNvSpPr/>
          <p:nvPr/>
        </p:nvSpPr>
        <p:spPr>
          <a:xfrm>
            <a:off x="8625461" y="498736"/>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Oval 158"/>
          <p:cNvSpPr/>
          <p:nvPr/>
        </p:nvSpPr>
        <p:spPr>
          <a:xfrm>
            <a:off x="8625461" y="52174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Oval 159"/>
          <p:cNvSpPr/>
          <p:nvPr/>
        </p:nvSpPr>
        <p:spPr>
          <a:xfrm>
            <a:off x="8625461" y="54460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Oval 160"/>
          <p:cNvSpPr/>
          <p:nvPr/>
        </p:nvSpPr>
        <p:spPr>
          <a:xfrm>
            <a:off x="8646807" y="562011"/>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Flowchart: Manual Operation 161"/>
          <p:cNvSpPr>
            <a:spLocks noChangeAspect="1"/>
          </p:cNvSpPr>
          <p:nvPr/>
        </p:nvSpPr>
        <p:spPr>
          <a:xfrm rot="1455965">
            <a:off x="8655419" y="343444"/>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Right Triangle 162"/>
          <p:cNvSpPr>
            <a:spLocks noChangeAspect="1"/>
          </p:cNvSpPr>
          <p:nvPr/>
        </p:nvSpPr>
        <p:spPr>
          <a:xfrm rot="601084" flipV="1">
            <a:off x="8674028" y="456702"/>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 name="Flowchart: Manual Operation 163"/>
          <p:cNvSpPr>
            <a:spLocks noChangeAspect="1"/>
          </p:cNvSpPr>
          <p:nvPr/>
        </p:nvSpPr>
        <p:spPr>
          <a:xfrm rot="1455965">
            <a:off x="8666068" y="402844"/>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Teardrop 164"/>
          <p:cNvSpPr>
            <a:spLocks noChangeAspect="1"/>
          </p:cNvSpPr>
          <p:nvPr/>
        </p:nvSpPr>
        <p:spPr>
          <a:xfrm rot="8100000">
            <a:off x="6433476" y="275462"/>
            <a:ext cx="240079" cy="24064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Oval 165"/>
          <p:cNvSpPr/>
          <p:nvPr/>
        </p:nvSpPr>
        <p:spPr>
          <a:xfrm>
            <a:off x="6487116" y="498736"/>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7" name="Oval 166"/>
          <p:cNvSpPr/>
          <p:nvPr/>
        </p:nvSpPr>
        <p:spPr>
          <a:xfrm>
            <a:off x="6487116" y="52174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Oval 167"/>
          <p:cNvSpPr/>
          <p:nvPr/>
        </p:nvSpPr>
        <p:spPr>
          <a:xfrm>
            <a:off x="6487116" y="544602"/>
            <a:ext cx="132796"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Oval 168"/>
          <p:cNvSpPr/>
          <p:nvPr/>
        </p:nvSpPr>
        <p:spPr>
          <a:xfrm>
            <a:off x="6508462" y="562011"/>
            <a:ext cx="90104" cy="457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Flowchart: Manual Operation 169"/>
          <p:cNvSpPr>
            <a:spLocks noChangeAspect="1"/>
          </p:cNvSpPr>
          <p:nvPr/>
        </p:nvSpPr>
        <p:spPr>
          <a:xfrm rot="1455965">
            <a:off x="6517074" y="343444"/>
            <a:ext cx="70784" cy="97516"/>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1" name="Right Triangle 170"/>
          <p:cNvSpPr>
            <a:spLocks noChangeAspect="1"/>
          </p:cNvSpPr>
          <p:nvPr/>
        </p:nvSpPr>
        <p:spPr>
          <a:xfrm rot="601084" flipV="1">
            <a:off x="6535683" y="456702"/>
            <a:ext cx="50291" cy="80559"/>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Flowchart: Manual Operation 171"/>
          <p:cNvSpPr>
            <a:spLocks noChangeAspect="1"/>
          </p:cNvSpPr>
          <p:nvPr/>
        </p:nvSpPr>
        <p:spPr>
          <a:xfrm rot="1455965">
            <a:off x="6527723" y="402844"/>
            <a:ext cx="50975" cy="77243"/>
          </a:xfrm>
          <a:prstGeom prst="flowChartManualOperat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id="{D10F8ADA-F1FF-4CCB-8B0A-6BB7AEA5535B}"/>
              </a:ext>
            </a:extLst>
          </p:cNvPr>
          <p:cNvSpPr>
            <a:spLocks noGrp="1"/>
          </p:cNvSpPr>
          <p:nvPr>
            <p:ph type="sldNum" sz="quarter" idx="12"/>
          </p:nvPr>
        </p:nvSpPr>
        <p:spPr/>
        <p:txBody>
          <a:bodyPr/>
          <a:lstStyle/>
          <a:p>
            <a:fld id="{DB6F5F74-756D-4BFF-9F39-53DD698FC919}" type="slidenum">
              <a:rPr lang="en-US" smtClean="0"/>
              <a:t>5</a:t>
            </a:fld>
            <a:endParaRPr lang="en-US" dirty="0"/>
          </a:p>
        </p:txBody>
      </p:sp>
      <p:sp>
        <p:nvSpPr>
          <p:cNvPr id="75" name="Title 1"/>
          <p:cNvSpPr>
            <a:spLocks noGrp="1"/>
          </p:cNvSpPr>
          <p:nvPr>
            <p:ph type="title"/>
          </p:nvPr>
        </p:nvSpPr>
        <p:spPr>
          <a:xfrm>
            <a:off x="533400" y="628421"/>
            <a:ext cx="7969344" cy="806467"/>
          </a:xfrm>
        </p:spPr>
        <p:txBody>
          <a:bodyPr>
            <a:normAutofit/>
          </a:bodyPr>
          <a:lstStyle/>
          <a:p>
            <a:r>
              <a:rPr lang="en-US" altLang="en-US" sz="2400" i="1" dirty="0"/>
              <a:t>PG&amp;E’s ESA Household Eligibility</a:t>
            </a:r>
            <a:endParaRPr lang="en-US" sz="2400" b="1" i="1" dirty="0">
              <a:solidFill>
                <a:srgbClr val="FF0000"/>
              </a:solidFill>
            </a:endParaRPr>
          </a:p>
        </p:txBody>
      </p:sp>
      <p:sp>
        <p:nvSpPr>
          <p:cNvPr id="77" name="Slide Number Placeholder 2"/>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B6F5F74-756D-4BFF-9F39-53DD698FC919}" type="slidenum">
              <a:rPr lang="en-US" smtClean="0">
                <a:solidFill>
                  <a:prstClr val="black">
                    <a:tint val="75000"/>
                  </a:prstClr>
                </a:solidFill>
              </a:rPr>
              <a:pPr/>
              <a:t>5</a:t>
            </a:fld>
            <a:endParaRPr lang="en-US" dirty="0">
              <a:solidFill>
                <a:prstClr val="black">
                  <a:tint val="75000"/>
                </a:prstClr>
              </a:solidFill>
            </a:endParaRPr>
          </a:p>
        </p:txBody>
      </p:sp>
      <p:pic>
        <p:nvPicPr>
          <p:cNvPr id="72" name="Picture 7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6105235"/>
            <a:ext cx="1905000" cy="767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698496" y="1263134"/>
            <a:ext cx="5343514" cy="369332"/>
          </a:xfrm>
          <a:prstGeom prst="rect">
            <a:avLst/>
          </a:prstGeom>
        </p:spPr>
        <p:txBody>
          <a:bodyPr wrap="none">
            <a:spAutoFit/>
          </a:bodyPr>
          <a:lstStyle/>
          <a:p>
            <a:pPr algn="ctr" fontAlgn="ctr"/>
            <a:r>
              <a:rPr lang="en-US" b="1" dirty="0">
                <a:solidFill>
                  <a:schemeClr val="tx2"/>
                </a:solidFill>
              </a:rPr>
              <a:t>PG&amp;E Remaining Eligible 2020 Population as of 2018 *</a:t>
            </a:r>
          </a:p>
        </p:txBody>
      </p:sp>
      <p:graphicFrame>
        <p:nvGraphicFramePr>
          <p:cNvPr id="4" name="Table 3"/>
          <p:cNvGraphicFramePr>
            <a:graphicFrameLocks noGrp="1"/>
          </p:cNvGraphicFramePr>
          <p:nvPr>
            <p:extLst>
              <p:ext uri="{D42A27DB-BD31-4B8C-83A1-F6EECF244321}">
                <p14:modId xmlns:p14="http://schemas.microsoft.com/office/powerpoint/2010/main" val="2341528090"/>
              </p:ext>
            </p:extLst>
          </p:nvPr>
        </p:nvGraphicFramePr>
        <p:xfrm>
          <a:off x="381000" y="1627703"/>
          <a:ext cx="8377257" cy="4326405"/>
        </p:xfrm>
        <a:graphic>
          <a:graphicData uri="http://schemas.openxmlformats.org/drawingml/2006/table">
            <a:tbl>
              <a:tblPr/>
              <a:tblGrid>
                <a:gridCol w="855096">
                  <a:extLst>
                    <a:ext uri="{9D8B030D-6E8A-4147-A177-3AD203B41FA5}">
                      <a16:colId xmlns:a16="http://schemas.microsoft.com/office/drawing/2014/main" val="20000"/>
                    </a:ext>
                  </a:extLst>
                </a:gridCol>
                <a:gridCol w="1834890">
                  <a:extLst>
                    <a:ext uri="{9D8B030D-6E8A-4147-A177-3AD203B41FA5}">
                      <a16:colId xmlns:a16="http://schemas.microsoft.com/office/drawing/2014/main" val="20001"/>
                    </a:ext>
                  </a:extLst>
                </a:gridCol>
                <a:gridCol w="521074">
                  <a:extLst>
                    <a:ext uri="{9D8B030D-6E8A-4147-A177-3AD203B41FA5}">
                      <a16:colId xmlns:a16="http://schemas.microsoft.com/office/drawing/2014/main" val="20002"/>
                    </a:ext>
                  </a:extLst>
                </a:gridCol>
                <a:gridCol w="5166197">
                  <a:extLst>
                    <a:ext uri="{9D8B030D-6E8A-4147-A177-3AD203B41FA5}">
                      <a16:colId xmlns:a16="http://schemas.microsoft.com/office/drawing/2014/main" val="20003"/>
                    </a:ext>
                  </a:extLst>
                </a:gridCol>
              </a:tblGrid>
              <a:tr h="371184">
                <a:tc>
                  <a:txBody>
                    <a:bodyPr/>
                    <a:lstStyle/>
                    <a:p>
                      <a:pPr algn="ctr" fontAlgn="ctr"/>
                      <a:r>
                        <a:rPr lang="en-US" sz="1600" b="1" i="0" u="none" strike="noStrike" dirty="0">
                          <a:solidFill>
                            <a:srgbClr val="FFFFFF"/>
                          </a:solidFill>
                          <a:effectLst/>
                          <a:latin typeface="Calibri"/>
                        </a:rPr>
                        <a:t>Line No.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1600" b="1" i="0" u="none" strike="noStrike" dirty="0">
                          <a:solidFill>
                            <a:srgbClr val="FFFFFF"/>
                          </a:solidFill>
                          <a:effectLst/>
                          <a:latin typeface="Calibri"/>
                        </a:rPr>
                        <a:t>PG&amp;E LI Customers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gridSpan="2">
                  <a:txBody>
                    <a:bodyPr/>
                    <a:lstStyle/>
                    <a:p>
                      <a:pPr algn="ctr" fontAlgn="ctr"/>
                      <a:r>
                        <a:rPr lang="en-US" sz="1600" b="1" i="0" u="none" strike="noStrike" dirty="0">
                          <a:solidFill>
                            <a:srgbClr val="FFFFFF"/>
                          </a:solidFill>
                          <a:effectLst/>
                          <a:latin typeface="Calibri"/>
                        </a:rPr>
                        <a:t>Parameter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n-US"/>
                    </a:p>
                  </a:txBody>
                  <a:tcPr/>
                </a:tc>
                <a:extLst>
                  <a:ext uri="{0D108BD9-81ED-4DB2-BD59-A6C34878D82A}">
                    <a16:rowId xmlns:a16="http://schemas.microsoft.com/office/drawing/2014/main" val="10000"/>
                  </a:ext>
                </a:extLst>
              </a:tr>
              <a:tr h="218343">
                <a:tc>
                  <a:txBody>
                    <a:bodyPr/>
                    <a:lstStyle/>
                    <a:p>
                      <a:pPr algn="ctr" fontAlgn="ctr"/>
                      <a:r>
                        <a:rPr lang="en-US" sz="1400" b="0" i="0" u="none" strike="noStrike" dirty="0">
                          <a:solidFill>
                            <a:srgbClr val="000000"/>
                          </a:solidFill>
                          <a:effectLst/>
                          <a:latin typeface="Calibri"/>
                        </a:rPr>
                        <a:t>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0" i="0" u="none" strike="noStrike" dirty="0">
                          <a:solidFill>
                            <a:srgbClr val="000000"/>
                          </a:solidFill>
                          <a:effectLst/>
                          <a:latin typeface="Calibri"/>
                        </a:rPr>
                        <a:t>1,689,907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4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400" b="0" i="0" u="none" strike="noStrike">
                          <a:solidFill>
                            <a:srgbClr val="000000"/>
                          </a:solidFill>
                          <a:effectLst/>
                          <a:latin typeface="Calibri"/>
                        </a:rPr>
                        <a:t>Estimated ESA Program eligible for 2018 (filed 2/9/2018)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218343">
                <a:tc>
                  <a:txBody>
                    <a:bodyPr/>
                    <a:lstStyle/>
                    <a:p>
                      <a:pPr algn="ctr" fontAlgn="ctr"/>
                      <a:r>
                        <a:rPr lang="en-US" sz="1400" b="0" i="0" u="none" strike="noStrike">
                          <a:solidFill>
                            <a:srgbClr val="000000"/>
                          </a:solidFill>
                          <a:effectLst/>
                          <a:latin typeface="Calibri"/>
                        </a:rPr>
                        <a:t>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1,723,874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a:rPr>
                        <a:t> A. Estimated eligible for 2020 (escalated by 1 percent per year). </a:t>
                      </a:r>
                      <a:r>
                        <a:rPr lang="en-US" sz="1400" b="0" i="0" u="none" strike="noStrike" baseline="30000" dirty="0">
                          <a:solidFill>
                            <a:srgbClr val="000000"/>
                          </a:solidFill>
                          <a:effectLst/>
                          <a:latin typeface="Calibri"/>
                        </a:rPr>
                        <a:t>1</a:t>
                      </a:r>
                      <a:endParaRPr lang="en-US" sz="14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8343">
                <a:tc>
                  <a:txBody>
                    <a:bodyPr/>
                    <a:lstStyle/>
                    <a:p>
                      <a:pPr algn="ctr" fontAlgn="ctr"/>
                      <a:r>
                        <a:rPr lang="en-US" sz="1400" b="0" i="0" u="none" strike="noStrike">
                          <a:solidFill>
                            <a:srgbClr val="000000"/>
                          </a:solidFill>
                          <a:effectLst/>
                          <a:latin typeface="Calibri"/>
                        </a:rPr>
                        <a:t>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1,292,580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a:rPr>
                        <a:t> B. Number served by ESA Program 2002 through 2016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18343">
                <a:tc>
                  <a:txBody>
                    <a:bodyPr/>
                    <a:lstStyle/>
                    <a:p>
                      <a:pPr algn="ctr" fontAlgn="ctr"/>
                      <a:r>
                        <a:rPr lang="en-US" sz="1400" b="0" i="1" u="none" strike="noStrike">
                          <a:solidFill>
                            <a:srgbClr val="000000"/>
                          </a:solidFill>
                          <a:effectLst/>
                          <a:latin typeface="Calibri"/>
                        </a:rPr>
                        <a:t>3a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1" u="none" strike="noStrike" dirty="0">
                          <a:solidFill>
                            <a:srgbClr val="000000"/>
                          </a:solidFill>
                          <a:effectLst/>
                          <a:latin typeface="Calibri"/>
                        </a:rPr>
                        <a:t>51,442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a:rPr>
                        <a:t>B1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1" u="none" strike="noStrike" dirty="0">
                          <a:solidFill>
                            <a:srgbClr val="000000"/>
                          </a:solidFill>
                          <a:effectLst/>
                          <a:latin typeface="Calibri"/>
                        </a:rPr>
                        <a:t> B1. Number of First Touch customers served by ESA Program in 2017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8343">
                <a:tc>
                  <a:txBody>
                    <a:bodyPr/>
                    <a:lstStyle/>
                    <a:p>
                      <a:pPr algn="ctr" fontAlgn="ctr"/>
                      <a:r>
                        <a:rPr lang="en-US" sz="1400" b="0" i="0" u="none" strike="noStrike">
                          <a:solidFill>
                            <a:srgbClr val="000000"/>
                          </a:solidFill>
                          <a:effectLst/>
                          <a:latin typeface="Calibri"/>
                        </a:rPr>
                        <a:t>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188,008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a:rPr>
                        <a:t> C. Number served by LIHEAP 2002-2017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71184">
                <a:tc>
                  <a:txBody>
                    <a:bodyPr/>
                    <a:lstStyle/>
                    <a:p>
                      <a:pPr algn="ctr" fontAlgn="ctr"/>
                      <a:r>
                        <a:rPr lang="en-US" sz="1400" b="0" i="0" u="none" strike="noStrike">
                          <a:solidFill>
                            <a:srgbClr val="000000"/>
                          </a:solidFill>
                          <a:effectLst/>
                          <a:latin typeface="Calibri"/>
                        </a:rPr>
                        <a:t>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0" i="0" u="none" strike="noStrike">
                          <a:solidFill>
                            <a:srgbClr val="000000"/>
                          </a:solidFill>
                          <a:effectLst/>
                          <a:latin typeface="Calibri"/>
                        </a:rPr>
                        <a:t>35,542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0" i="0" u="none" strike="noStrike" dirty="0">
                          <a:solidFill>
                            <a:srgbClr val="000000"/>
                          </a:solidFill>
                          <a:effectLst/>
                          <a:latin typeface="Calibri"/>
                        </a:rPr>
                        <a:t>C1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400" b="0" i="0" u="none" strike="noStrike" dirty="0">
                          <a:solidFill>
                            <a:srgbClr val="000000"/>
                          </a:solidFill>
                          <a:effectLst/>
                          <a:latin typeface="Calibri"/>
                        </a:rPr>
                        <a:t> C1. Number of customers projected to be served by LIHEAP in 2018 – 2020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6"/>
                  </a:ext>
                </a:extLst>
              </a:tr>
              <a:tr h="218343">
                <a:tc>
                  <a:txBody>
                    <a:bodyPr/>
                    <a:lstStyle/>
                    <a:p>
                      <a:pPr algn="ctr" fontAlgn="ctr"/>
                      <a:r>
                        <a:rPr lang="en-US" sz="1400" b="0" i="0" u="none" strike="noStrike">
                          <a:solidFill>
                            <a:srgbClr val="000000"/>
                          </a:solidFill>
                          <a:effectLst/>
                          <a:latin typeface="Calibri"/>
                        </a:rPr>
                        <a:t>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31,988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C1a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a:rPr>
                        <a:t> C1a. (90% of C1 projected 2018-2020 Average Annual Achievement)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56775">
                <a:tc>
                  <a:txBody>
                    <a:bodyPr/>
                    <a:lstStyle/>
                    <a:p>
                      <a:pPr algn="ctr" fontAlgn="ctr"/>
                      <a:r>
                        <a:rPr lang="en-US" sz="1400" b="0" i="0" u="none" strike="noStrike">
                          <a:solidFill>
                            <a:srgbClr val="000000"/>
                          </a:solidFill>
                          <a:effectLst/>
                          <a:latin typeface="Calibri"/>
                        </a:rPr>
                        <a:t>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159,856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a:rPr>
                        <a:t> D. Subtract A – (B:B1:C:C1a). This is the Remaining Non-Part Population (or "Adjusted Eligibility") used for calculating the 2018-2020 programmatic initiative.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03935">
                <a:tc>
                  <a:txBody>
                    <a:bodyPr/>
                    <a:lstStyle/>
                    <a:p>
                      <a:pPr algn="ctr" fontAlgn="ctr"/>
                      <a:r>
                        <a:rPr lang="en-US" sz="1400" b="0" i="0" u="none" strike="noStrike">
                          <a:solidFill>
                            <a:srgbClr val="000000"/>
                          </a:solidFill>
                          <a:effectLst/>
                          <a:latin typeface="Calibri"/>
                        </a:rPr>
                        <a:t>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400" b="0" i="0" u="none" strike="noStrike">
                          <a:solidFill>
                            <a:srgbClr val="000000"/>
                          </a:solidFill>
                          <a:effectLst/>
                          <a:latin typeface="Calibri"/>
                        </a:rPr>
                        <a:t>95,914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400" b="0" i="0" u="none" strike="noStrike">
                          <a:solidFill>
                            <a:srgbClr val="000000"/>
                          </a:solidFill>
                          <a:effectLst/>
                          <a:latin typeface="Calibri"/>
                        </a:rPr>
                        <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r>
                        <a:rPr lang="en-US" sz="1400" b="0" i="0" u="none" strike="noStrike" dirty="0">
                          <a:solidFill>
                            <a:srgbClr val="000000"/>
                          </a:solidFill>
                          <a:effectLst/>
                          <a:latin typeface="Calibri"/>
                        </a:rPr>
                        <a:t> E. Remaining Eligible Customers: 60% of D (non-participants that are Willing and Feasible To Participate (WFTP). </a:t>
                      </a:r>
                      <a:r>
                        <a:rPr lang="en-US" sz="1400" b="0" i="0" u="none" strike="noStrike" baseline="30000" dirty="0">
                          <a:solidFill>
                            <a:srgbClr val="000000"/>
                          </a:solidFill>
                          <a:effectLst/>
                          <a:latin typeface="Calibri"/>
                        </a:rPr>
                        <a:t>2 </a:t>
                      </a:r>
                      <a:endParaRPr lang="en-US" sz="14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0009"/>
                  </a:ext>
                </a:extLst>
              </a:tr>
              <a:tr h="382101">
                <a:tc>
                  <a:txBody>
                    <a:bodyPr/>
                    <a:lstStyle/>
                    <a:p>
                      <a:pPr algn="ctr" fontAlgn="ctr"/>
                      <a:r>
                        <a:rPr lang="en-US" sz="1400" b="0" i="0" u="none" strike="noStrike">
                          <a:solidFill>
                            <a:srgbClr val="000000"/>
                          </a:solidFill>
                          <a:effectLst/>
                          <a:latin typeface="Calibri"/>
                        </a:rPr>
                        <a:t>9</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31,971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a:rPr>
                        <a:t> F. Annual Target: Eligible customers (E) divided by three remaining years (2018 to 2020).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18343">
                <a:tc gridSpan="4">
                  <a:txBody>
                    <a:bodyPr/>
                    <a:lstStyle/>
                    <a:p>
                      <a:pPr algn="l" fontAlgn="b"/>
                      <a:r>
                        <a:rPr lang="en-US" sz="1400" b="1" i="0" u="none" strike="noStrike" dirty="0">
                          <a:solidFill>
                            <a:schemeClr val="tx2"/>
                          </a:solidFill>
                          <a:effectLst/>
                          <a:latin typeface="Calibri"/>
                        </a:rPr>
                        <a:t>* Updated in PG&amp;E's Tier 2 Mid-Cycle Update Advice Letter, file July 16, 2018 (Table 8).</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1"/>
                  </a:ext>
                </a:extLst>
              </a:tr>
              <a:tr h="218343">
                <a:tc gridSpan="4">
                  <a:txBody>
                    <a:bodyPr/>
                    <a:lstStyle/>
                    <a:p>
                      <a:pPr algn="l" fontAlgn="b"/>
                      <a:r>
                        <a:rPr lang="en-US" sz="1200" b="0" i="0" u="none" strike="noStrike" baseline="30000">
                          <a:solidFill>
                            <a:srgbClr val="000000"/>
                          </a:solidFill>
                          <a:effectLst/>
                          <a:latin typeface="Calibri"/>
                        </a:rPr>
                        <a:t>1</a:t>
                      </a:r>
                      <a:r>
                        <a:rPr lang="en-US" sz="1200" b="0" i="0" u="none" strike="noStrike">
                          <a:solidFill>
                            <a:srgbClr val="000000"/>
                          </a:solidFill>
                          <a:effectLst/>
                          <a:latin typeface="Calibri"/>
                        </a:rPr>
                        <a:t> The 1% escalation rate is authorized in D.16-11-022.  </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2"/>
                  </a:ext>
                </a:extLst>
              </a:tr>
              <a:tr h="218343">
                <a:tc gridSpan="4">
                  <a:txBody>
                    <a:bodyPr/>
                    <a:lstStyle/>
                    <a:p>
                      <a:pPr algn="l" fontAlgn="b"/>
                      <a:r>
                        <a:rPr lang="en-US" sz="1200" b="0" i="0" u="none" strike="noStrike" baseline="30000" dirty="0">
                          <a:solidFill>
                            <a:srgbClr val="000000"/>
                          </a:solidFill>
                          <a:effectLst/>
                          <a:latin typeface="Calibri"/>
                        </a:rPr>
                        <a:t>2</a:t>
                      </a:r>
                      <a:r>
                        <a:rPr lang="en-US" sz="1200" b="0" i="0" u="none" strike="noStrike" dirty="0">
                          <a:solidFill>
                            <a:srgbClr val="000000"/>
                          </a:solidFill>
                          <a:effectLst/>
                          <a:latin typeface="Calibri"/>
                        </a:rPr>
                        <a:t> 60% WFTP is amount authorized in D.16-11-022; 40% are unwilling.</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679748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E9EA6-000C-4EF6-AAFC-47B5193D7BFC}"/>
              </a:ext>
            </a:extLst>
          </p:cNvPr>
          <p:cNvSpPr>
            <a:spLocks noGrp="1"/>
          </p:cNvSpPr>
          <p:nvPr>
            <p:ph type="title"/>
          </p:nvPr>
        </p:nvSpPr>
        <p:spPr>
          <a:xfrm>
            <a:off x="440028" y="133637"/>
            <a:ext cx="8229600" cy="1143000"/>
          </a:xfrm>
        </p:spPr>
        <p:txBody>
          <a:bodyPr>
            <a:normAutofit/>
          </a:bodyPr>
          <a:lstStyle/>
          <a:p>
            <a:r>
              <a:rPr lang="en-US" dirty="0"/>
              <a:t>ESA Program Budget</a:t>
            </a:r>
          </a:p>
        </p:txBody>
      </p:sp>
      <p:sp>
        <p:nvSpPr>
          <p:cNvPr id="3" name="Content Placeholder 2">
            <a:extLst>
              <a:ext uri="{FF2B5EF4-FFF2-40B4-BE49-F238E27FC236}">
                <a16:creationId xmlns:a16="http://schemas.microsoft.com/office/drawing/2014/main" id="{A0B2F743-6205-4036-B706-5E2DC76C1527}"/>
              </a:ext>
            </a:extLst>
          </p:cNvPr>
          <p:cNvSpPr>
            <a:spLocks noGrp="1"/>
          </p:cNvSpPr>
          <p:nvPr>
            <p:ph idx="1"/>
          </p:nvPr>
        </p:nvSpPr>
        <p:spPr>
          <a:xfrm>
            <a:off x="440028" y="754860"/>
            <a:ext cx="8471079" cy="5060950"/>
          </a:xfrm>
        </p:spPr>
        <p:txBody>
          <a:bodyPr>
            <a:normAutofit/>
          </a:bodyPr>
          <a:lstStyle/>
          <a:p>
            <a:pPr marL="0" indent="0">
              <a:buNone/>
            </a:pPr>
            <a:endParaRPr lang="en-US" sz="1800" dirty="0"/>
          </a:p>
          <a:p>
            <a:r>
              <a:rPr lang="en-US" sz="1600" dirty="0"/>
              <a:t>Authorized funding  per year in D.16-11-022 and in Resolution G-3532 approved in December 18, 2017:</a:t>
            </a:r>
          </a:p>
          <a:p>
            <a:endParaRPr lang="en-US" sz="1800" dirty="0"/>
          </a:p>
          <a:p>
            <a:endParaRPr lang="en-US" sz="1800" dirty="0"/>
          </a:p>
          <a:p>
            <a:pPr marL="0" indent="0">
              <a:buNone/>
            </a:pPr>
            <a:endParaRPr lang="en-US" sz="1800" dirty="0"/>
          </a:p>
          <a:p>
            <a:r>
              <a:rPr lang="en-US" sz="1600" dirty="0"/>
              <a:t>The disposition letter issued in May 18, 2018, provides incremental funding of $152,045,710, allocated from 2009-2016 unspent funds, to:</a:t>
            </a:r>
          </a:p>
          <a:p>
            <a:pPr lvl="1"/>
            <a:r>
              <a:rPr lang="en-US" sz="1600" dirty="0"/>
              <a:t>Implement program operating adjustments designed to drive the focus on 2020 goal/first-time customers as part of the Clear Plan;</a:t>
            </a:r>
          </a:p>
          <a:p>
            <a:pPr lvl="1"/>
            <a:r>
              <a:rPr lang="en-US" sz="1600" dirty="0"/>
              <a:t>Implement a smart thermostat pilot; and</a:t>
            </a:r>
          </a:p>
          <a:p>
            <a:pPr lvl="1"/>
            <a:r>
              <a:rPr lang="en-US" sz="1600" dirty="0"/>
              <a:t>Conduct marketing and outreach associated with the Clear Plan.</a:t>
            </a:r>
          </a:p>
          <a:p>
            <a:endParaRPr lang="en-US" sz="1800" dirty="0"/>
          </a:p>
        </p:txBody>
      </p:sp>
      <p:sp>
        <p:nvSpPr>
          <p:cNvPr id="4" name="Slide Number Placeholder 3">
            <a:extLst>
              <a:ext uri="{FF2B5EF4-FFF2-40B4-BE49-F238E27FC236}">
                <a16:creationId xmlns:a16="http://schemas.microsoft.com/office/drawing/2014/main" id="{324904F8-1C23-4E60-A48E-0D6CD97BE0B7}"/>
              </a:ext>
            </a:extLst>
          </p:cNvPr>
          <p:cNvSpPr>
            <a:spLocks noGrp="1"/>
          </p:cNvSpPr>
          <p:nvPr>
            <p:ph type="sldNum" sz="quarter" idx="4294967295"/>
          </p:nvPr>
        </p:nvSpPr>
        <p:spPr/>
        <p:txBody>
          <a:bodyPr/>
          <a:lstStyle/>
          <a:p>
            <a:fld id="{DB6F5F74-756D-4BFF-9F39-53DD698FC919}" type="slidenum">
              <a:rPr lang="en-US" smtClean="0"/>
              <a:pPr/>
              <a:t>6</a:t>
            </a:fld>
            <a:endParaRPr lang="en-US" dirty="0"/>
          </a:p>
        </p:txBody>
      </p:sp>
      <p:graphicFrame>
        <p:nvGraphicFramePr>
          <p:cNvPr id="6" name="Table 5">
            <a:extLst>
              <a:ext uri="{FF2B5EF4-FFF2-40B4-BE49-F238E27FC236}">
                <a16:creationId xmlns:a16="http://schemas.microsoft.com/office/drawing/2014/main" id="{70FA5A02-DBD6-4146-BE5A-53382BBD2DF7}"/>
              </a:ext>
            </a:extLst>
          </p:cNvPr>
          <p:cNvGraphicFramePr>
            <a:graphicFrameLocks noGrp="1"/>
          </p:cNvGraphicFramePr>
          <p:nvPr>
            <p:extLst>
              <p:ext uri="{D42A27DB-BD31-4B8C-83A1-F6EECF244321}">
                <p14:modId xmlns:p14="http://schemas.microsoft.com/office/powerpoint/2010/main" val="1909895201"/>
              </p:ext>
            </p:extLst>
          </p:nvPr>
        </p:nvGraphicFramePr>
        <p:xfrm>
          <a:off x="936732" y="4303240"/>
          <a:ext cx="7270536" cy="1512570"/>
        </p:xfrm>
        <a:graphic>
          <a:graphicData uri="http://schemas.openxmlformats.org/drawingml/2006/table">
            <a:tbl>
              <a:tblPr firstRow="1" bandRow="1">
                <a:tableStyleId>{5C22544A-7EE6-4342-B048-85BDC9FD1C3A}</a:tableStyleId>
              </a:tblPr>
              <a:tblGrid>
                <a:gridCol w="1211756">
                  <a:extLst>
                    <a:ext uri="{9D8B030D-6E8A-4147-A177-3AD203B41FA5}">
                      <a16:colId xmlns:a16="http://schemas.microsoft.com/office/drawing/2014/main" val="1343750013"/>
                    </a:ext>
                  </a:extLst>
                </a:gridCol>
                <a:gridCol w="1211756">
                  <a:extLst>
                    <a:ext uri="{9D8B030D-6E8A-4147-A177-3AD203B41FA5}">
                      <a16:colId xmlns:a16="http://schemas.microsoft.com/office/drawing/2014/main" val="164649819"/>
                    </a:ext>
                  </a:extLst>
                </a:gridCol>
                <a:gridCol w="1211756">
                  <a:extLst>
                    <a:ext uri="{9D8B030D-6E8A-4147-A177-3AD203B41FA5}">
                      <a16:colId xmlns:a16="http://schemas.microsoft.com/office/drawing/2014/main" val="2138363092"/>
                    </a:ext>
                  </a:extLst>
                </a:gridCol>
                <a:gridCol w="1211756">
                  <a:extLst>
                    <a:ext uri="{9D8B030D-6E8A-4147-A177-3AD203B41FA5}">
                      <a16:colId xmlns:a16="http://schemas.microsoft.com/office/drawing/2014/main" val="183581956"/>
                    </a:ext>
                  </a:extLst>
                </a:gridCol>
                <a:gridCol w="1211756">
                  <a:extLst>
                    <a:ext uri="{9D8B030D-6E8A-4147-A177-3AD203B41FA5}">
                      <a16:colId xmlns:a16="http://schemas.microsoft.com/office/drawing/2014/main" val="1983735364"/>
                    </a:ext>
                  </a:extLst>
                </a:gridCol>
                <a:gridCol w="1211756">
                  <a:extLst>
                    <a:ext uri="{9D8B030D-6E8A-4147-A177-3AD203B41FA5}">
                      <a16:colId xmlns:a16="http://schemas.microsoft.com/office/drawing/2014/main" val="2294942211"/>
                    </a:ext>
                  </a:extLst>
                </a:gridCol>
              </a:tblGrid>
              <a:tr h="385164">
                <a:tc>
                  <a:txBody>
                    <a:bodyPr/>
                    <a:lstStyle/>
                    <a:p>
                      <a:endParaRPr lang="en-US" sz="1200" dirty="0">
                        <a:latin typeface="+mj-lt"/>
                      </a:endParaRPr>
                    </a:p>
                  </a:txBody>
                  <a:tcPr/>
                </a:tc>
                <a:tc>
                  <a:txBody>
                    <a:bodyPr/>
                    <a:lstStyle/>
                    <a:p>
                      <a:pPr algn="r" fontAlgn="b"/>
                      <a:r>
                        <a:rPr lang="en-US" sz="1200" b="0" i="0" u="none" strike="noStrike" dirty="0">
                          <a:solidFill>
                            <a:srgbClr val="000000"/>
                          </a:solidFill>
                          <a:effectLst/>
                          <a:latin typeface="+mj-lt"/>
                        </a:rPr>
                        <a:t>2017</a:t>
                      </a:r>
                    </a:p>
                  </a:txBody>
                  <a:tcPr marL="9525" marR="9525" marT="9525" marB="0" anchor="b"/>
                </a:tc>
                <a:tc>
                  <a:txBody>
                    <a:bodyPr/>
                    <a:lstStyle/>
                    <a:p>
                      <a:pPr algn="r" fontAlgn="b"/>
                      <a:r>
                        <a:rPr lang="en-US" sz="1200" b="0" i="0" u="none" strike="noStrike" dirty="0">
                          <a:solidFill>
                            <a:srgbClr val="000000"/>
                          </a:solidFill>
                          <a:effectLst/>
                          <a:latin typeface="+mj-lt"/>
                        </a:rPr>
                        <a:t>2018</a:t>
                      </a:r>
                    </a:p>
                  </a:txBody>
                  <a:tcPr marL="9525" marR="9525" marT="9525" marB="0" anchor="b"/>
                </a:tc>
                <a:tc>
                  <a:txBody>
                    <a:bodyPr/>
                    <a:lstStyle/>
                    <a:p>
                      <a:pPr algn="r" fontAlgn="b"/>
                      <a:r>
                        <a:rPr lang="en-US" sz="1200" b="0" i="0" u="none" strike="noStrike" dirty="0">
                          <a:solidFill>
                            <a:srgbClr val="000000"/>
                          </a:solidFill>
                          <a:effectLst/>
                          <a:latin typeface="+mj-lt"/>
                        </a:rPr>
                        <a:t>2019</a:t>
                      </a:r>
                    </a:p>
                  </a:txBody>
                  <a:tcPr marL="9525" marR="9525" marT="9525" marB="0" anchor="b"/>
                </a:tc>
                <a:tc>
                  <a:txBody>
                    <a:bodyPr/>
                    <a:lstStyle/>
                    <a:p>
                      <a:pPr algn="r" fontAlgn="b"/>
                      <a:r>
                        <a:rPr lang="en-US" sz="1200" b="0" i="0" u="none" strike="noStrike" dirty="0">
                          <a:solidFill>
                            <a:srgbClr val="000000"/>
                          </a:solidFill>
                          <a:effectLst/>
                          <a:latin typeface="+mj-lt"/>
                        </a:rPr>
                        <a:t>2020</a:t>
                      </a:r>
                    </a:p>
                  </a:txBody>
                  <a:tcPr marL="9525" marR="9525" marT="9525" marB="0" anchor="b"/>
                </a:tc>
                <a:tc>
                  <a:txBody>
                    <a:bodyPr/>
                    <a:lstStyle/>
                    <a:p>
                      <a:pPr algn="r" fontAlgn="b"/>
                      <a:r>
                        <a:rPr lang="en-US" sz="1200" b="0" i="0" u="none" strike="noStrike" dirty="0">
                          <a:solidFill>
                            <a:srgbClr val="000000"/>
                          </a:solidFill>
                          <a:effectLst/>
                          <a:latin typeface="+mj-lt"/>
                        </a:rPr>
                        <a:t>TOTAL</a:t>
                      </a:r>
                    </a:p>
                  </a:txBody>
                  <a:tcPr marL="9525" marR="9525" marT="9525" marB="0" anchor="b"/>
                </a:tc>
                <a:extLst>
                  <a:ext uri="{0D108BD9-81ED-4DB2-BD59-A6C34878D82A}">
                    <a16:rowId xmlns:a16="http://schemas.microsoft.com/office/drawing/2014/main" val="2254915916"/>
                  </a:ext>
                </a:extLst>
              </a:tr>
              <a:tr h="375802">
                <a:tc>
                  <a:txBody>
                    <a:bodyPr/>
                    <a:lstStyle/>
                    <a:p>
                      <a:pPr algn="l" fontAlgn="b"/>
                      <a:r>
                        <a:rPr lang="en-US" sz="1200" b="0" i="0" u="none" strike="noStrike" dirty="0">
                          <a:solidFill>
                            <a:srgbClr val="000000"/>
                          </a:solidFill>
                          <a:effectLst/>
                          <a:latin typeface="+mj-lt"/>
                        </a:rPr>
                        <a:t>Approved AL 5111-B</a:t>
                      </a:r>
                    </a:p>
                  </a:txBody>
                  <a:tcPr marL="9525" marR="9525" marT="9525" marB="0" anchor="b"/>
                </a:tc>
                <a:tc>
                  <a:txBody>
                    <a:bodyPr/>
                    <a:lstStyle/>
                    <a:p>
                      <a:pPr algn="r" fontAlgn="b"/>
                      <a:r>
                        <a:rPr lang="en-US" sz="1200" b="0" i="0" u="none" strike="noStrike">
                          <a:solidFill>
                            <a:srgbClr val="000000"/>
                          </a:solidFill>
                          <a:effectLst/>
                          <a:latin typeface="+mj-lt"/>
                        </a:rPr>
                        <a:t>$138,130,301</a:t>
                      </a:r>
                    </a:p>
                  </a:txBody>
                  <a:tcPr marL="9525" marR="9525" marT="9525" marB="0" anchor="b"/>
                </a:tc>
                <a:tc>
                  <a:txBody>
                    <a:bodyPr/>
                    <a:lstStyle/>
                    <a:p>
                      <a:pPr algn="r" fontAlgn="b"/>
                      <a:r>
                        <a:rPr lang="en-US" sz="1200" b="0" i="0" u="none" strike="noStrike">
                          <a:solidFill>
                            <a:srgbClr val="000000"/>
                          </a:solidFill>
                          <a:effectLst/>
                          <a:latin typeface="+mj-lt"/>
                        </a:rPr>
                        <a:t>$147,148,653</a:t>
                      </a:r>
                    </a:p>
                  </a:txBody>
                  <a:tcPr marL="9525" marR="9525" marT="9525" marB="0" anchor="b"/>
                </a:tc>
                <a:tc>
                  <a:txBody>
                    <a:bodyPr/>
                    <a:lstStyle/>
                    <a:p>
                      <a:pPr algn="r" fontAlgn="b"/>
                      <a:r>
                        <a:rPr lang="en-US" sz="1200" b="0" i="0" u="none" strike="noStrike">
                          <a:solidFill>
                            <a:srgbClr val="000000"/>
                          </a:solidFill>
                          <a:effectLst/>
                          <a:latin typeface="+mj-lt"/>
                        </a:rPr>
                        <a:t>$156,588,877</a:t>
                      </a:r>
                    </a:p>
                  </a:txBody>
                  <a:tcPr marL="9525" marR="9525" marT="9525" marB="0" anchor="b"/>
                </a:tc>
                <a:tc>
                  <a:txBody>
                    <a:bodyPr/>
                    <a:lstStyle/>
                    <a:p>
                      <a:pPr algn="r" fontAlgn="b"/>
                      <a:r>
                        <a:rPr lang="en-US" sz="1200" b="0" i="0" u="none" strike="noStrike" dirty="0">
                          <a:solidFill>
                            <a:srgbClr val="000000"/>
                          </a:solidFill>
                          <a:effectLst/>
                          <a:latin typeface="+mj-lt"/>
                        </a:rPr>
                        <a:t>$166,951,013</a:t>
                      </a:r>
                    </a:p>
                  </a:txBody>
                  <a:tcPr marL="9525" marR="9525" marT="9525" marB="0" anchor="b"/>
                </a:tc>
                <a:tc>
                  <a:txBody>
                    <a:bodyPr/>
                    <a:lstStyle/>
                    <a:p>
                      <a:pPr algn="r" fontAlgn="b"/>
                      <a:r>
                        <a:rPr lang="en-US" sz="1200" b="0" i="0" u="none" strike="noStrike" dirty="0">
                          <a:solidFill>
                            <a:srgbClr val="000000"/>
                          </a:solidFill>
                          <a:effectLst/>
                          <a:latin typeface="+mj-lt"/>
                        </a:rPr>
                        <a:t>$608,818,844</a:t>
                      </a:r>
                    </a:p>
                  </a:txBody>
                  <a:tcPr marL="9525" marR="9525" marT="9525" marB="0" anchor="b"/>
                </a:tc>
                <a:extLst>
                  <a:ext uri="{0D108BD9-81ED-4DB2-BD59-A6C34878D82A}">
                    <a16:rowId xmlns:a16="http://schemas.microsoft.com/office/drawing/2014/main" val="3683514065"/>
                  </a:ext>
                </a:extLst>
              </a:tr>
              <a:tr h="375802">
                <a:tc>
                  <a:txBody>
                    <a:bodyPr/>
                    <a:lstStyle/>
                    <a:p>
                      <a:pPr algn="l" fontAlgn="b"/>
                      <a:r>
                        <a:rPr lang="en-US" sz="1200" b="0" i="0" u="none" strike="noStrike" dirty="0">
                          <a:solidFill>
                            <a:srgbClr val="000000"/>
                          </a:solidFill>
                          <a:effectLst/>
                          <a:latin typeface="+mj-lt"/>
                        </a:rPr>
                        <a:t>Approved AL 5256-A</a:t>
                      </a:r>
                    </a:p>
                  </a:txBody>
                  <a:tcPr marL="9525" marR="9525" marT="9525" marB="0" anchor="b"/>
                </a:tc>
                <a:tc>
                  <a:txBody>
                    <a:bodyPr/>
                    <a:lstStyle/>
                    <a:p>
                      <a:pPr algn="l" fontAlgn="b"/>
                      <a:r>
                        <a:rPr lang="en-US" sz="1200" b="0" i="0" u="sng" strike="noStrike">
                          <a:solidFill>
                            <a:srgbClr val="000000"/>
                          </a:solidFill>
                          <a:effectLst/>
                          <a:latin typeface="+mj-lt"/>
                        </a:rPr>
                        <a:t> </a:t>
                      </a:r>
                    </a:p>
                  </a:txBody>
                  <a:tcPr marL="9525" marR="9525" marT="9525" marB="0" anchor="b"/>
                </a:tc>
                <a:tc>
                  <a:txBody>
                    <a:bodyPr/>
                    <a:lstStyle/>
                    <a:p>
                      <a:pPr algn="r" fontAlgn="b"/>
                      <a:r>
                        <a:rPr lang="en-US" sz="1200" b="0" i="0" u="sng" strike="noStrike">
                          <a:solidFill>
                            <a:srgbClr val="000000"/>
                          </a:solidFill>
                          <a:effectLst/>
                          <a:latin typeface="+mj-lt"/>
                        </a:rPr>
                        <a:t>$51,656,934</a:t>
                      </a:r>
                    </a:p>
                  </a:txBody>
                  <a:tcPr marL="9525" marR="9525" marT="9525" marB="0" anchor="b"/>
                </a:tc>
                <a:tc>
                  <a:txBody>
                    <a:bodyPr/>
                    <a:lstStyle/>
                    <a:p>
                      <a:pPr algn="r" fontAlgn="b"/>
                      <a:r>
                        <a:rPr lang="en-US" sz="1200" b="0" i="0" u="sng" strike="noStrike" dirty="0">
                          <a:solidFill>
                            <a:srgbClr val="000000"/>
                          </a:solidFill>
                          <a:effectLst/>
                          <a:latin typeface="+mj-lt"/>
                        </a:rPr>
                        <a:t>$50,994,484</a:t>
                      </a:r>
                    </a:p>
                  </a:txBody>
                  <a:tcPr marL="9525" marR="9525" marT="9525" marB="0" anchor="b"/>
                </a:tc>
                <a:tc>
                  <a:txBody>
                    <a:bodyPr/>
                    <a:lstStyle/>
                    <a:p>
                      <a:pPr algn="r" fontAlgn="b"/>
                      <a:r>
                        <a:rPr lang="en-US" sz="1200" b="0" i="0" u="sng" strike="noStrike" dirty="0">
                          <a:solidFill>
                            <a:srgbClr val="000000"/>
                          </a:solidFill>
                          <a:effectLst/>
                          <a:latin typeface="+mj-lt"/>
                        </a:rPr>
                        <a:t>$49,394,292</a:t>
                      </a:r>
                    </a:p>
                  </a:txBody>
                  <a:tcPr marL="9525" marR="9525" marT="9525" marB="0" anchor="b"/>
                </a:tc>
                <a:tc>
                  <a:txBody>
                    <a:bodyPr/>
                    <a:lstStyle/>
                    <a:p>
                      <a:pPr algn="r" fontAlgn="b"/>
                      <a:r>
                        <a:rPr lang="en-US" sz="1200" b="0" i="0" u="sng" strike="noStrike" dirty="0">
                          <a:solidFill>
                            <a:srgbClr val="000000"/>
                          </a:solidFill>
                          <a:effectLst/>
                          <a:latin typeface="+mj-lt"/>
                        </a:rPr>
                        <a:t>$152,045,710</a:t>
                      </a:r>
                    </a:p>
                  </a:txBody>
                  <a:tcPr marL="9525" marR="9525" marT="9525" marB="0" anchor="b"/>
                </a:tc>
                <a:extLst>
                  <a:ext uri="{0D108BD9-81ED-4DB2-BD59-A6C34878D82A}">
                    <a16:rowId xmlns:a16="http://schemas.microsoft.com/office/drawing/2014/main" val="1080262054"/>
                  </a:ext>
                </a:extLst>
              </a:tr>
              <a:tr h="375802">
                <a:tc>
                  <a:txBody>
                    <a:bodyPr/>
                    <a:lstStyle/>
                    <a:p>
                      <a:pPr algn="l" fontAlgn="b"/>
                      <a:r>
                        <a:rPr lang="en-US" sz="1200" b="0" i="0" u="none" strike="noStrike" dirty="0">
                          <a:solidFill>
                            <a:srgbClr val="000000"/>
                          </a:solidFill>
                          <a:effectLst/>
                          <a:latin typeface="+mj-lt"/>
                        </a:rPr>
                        <a:t>Total ESA Program Budget</a:t>
                      </a:r>
                    </a:p>
                  </a:txBody>
                  <a:tcPr marL="9525" marR="9525" marT="9525" marB="0" anchor="b"/>
                </a:tc>
                <a:tc>
                  <a:txBody>
                    <a:bodyPr/>
                    <a:lstStyle/>
                    <a:p>
                      <a:pPr algn="r" fontAlgn="b"/>
                      <a:r>
                        <a:rPr lang="en-US" sz="1200" b="1" i="0" u="none" strike="noStrike">
                          <a:solidFill>
                            <a:srgbClr val="000000"/>
                          </a:solidFill>
                          <a:effectLst/>
                          <a:latin typeface="+mj-lt"/>
                        </a:rPr>
                        <a:t>$138,130,301</a:t>
                      </a:r>
                    </a:p>
                  </a:txBody>
                  <a:tcPr marL="9525" marR="9525" marT="9525" marB="0" anchor="b"/>
                </a:tc>
                <a:tc>
                  <a:txBody>
                    <a:bodyPr/>
                    <a:lstStyle/>
                    <a:p>
                      <a:pPr algn="r" fontAlgn="b"/>
                      <a:r>
                        <a:rPr lang="en-US" sz="1200" b="1" i="0" u="none" strike="noStrike">
                          <a:solidFill>
                            <a:srgbClr val="000000"/>
                          </a:solidFill>
                          <a:effectLst/>
                          <a:latin typeface="+mj-lt"/>
                        </a:rPr>
                        <a:t>$198,805,587</a:t>
                      </a:r>
                    </a:p>
                  </a:txBody>
                  <a:tcPr marL="9525" marR="9525" marT="9525" marB="0" anchor="b"/>
                </a:tc>
                <a:tc>
                  <a:txBody>
                    <a:bodyPr/>
                    <a:lstStyle/>
                    <a:p>
                      <a:pPr algn="r" fontAlgn="b"/>
                      <a:r>
                        <a:rPr lang="en-US" sz="1200" b="1" i="0" u="none" strike="noStrike">
                          <a:solidFill>
                            <a:srgbClr val="000000"/>
                          </a:solidFill>
                          <a:effectLst/>
                          <a:latin typeface="+mj-lt"/>
                        </a:rPr>
                        <a:t>$207,583,361</a:t>
                      </a:r>
                    </a:p>
                  </a:txBody>
                  <a:tcPr marL="9525" marR="9525" marT="9525" marB="0" anchor="b"/>
                </a:tc>
                <a:tc>
                  <a:txBody>
                    <a:bodyPr/>
                    <a:lstStyle/>
                    <a:p>
                      <a:pPr algn="r" fontAlgn="b"/>
                      <a:r>
                        <a:rPr lang="en-US" sz="1200" b="1" i="0" u="none" strike="noStrike">
                          <a:solidFill>
                            <a:srgbClr val="000000"/>
                          </a:solidFill>
                          <a:effectLst/>
                          <a:latin typeface="+mj-lt"/>
                        </a:rPr>
                        <a:t>$216,345,305</a:t>
                      </a:r>
                    </a:p>
                  </a:txBody>
                  <a:tcPr marL="9525" marR="9525" marT="9525" marB="0" anchor="b"/>
                </a:tc>
                <a:tc>
                  <a:txBody>
                    <a:bodyPr/>
                    <a:lstStyle/>
                    <a:p>
                      <a:pPr algn="r" fontAlgn="b"/>
                      <a:r>
                        <a:rPr lang="en-US" sz="1200" b="1" i="0" u="none" strike="noStrike" dirty="0">
                          <a:solidFill>
                            <a:srgbClr val="000000"/>
                          </a:solidFill>
                          <a:effectLst/>
                          <a:latin typeface="+mj-lt"/>
                        </a:rPr>
                        <a:t>$760,864,554</a:t>
                      </a:r>
                    </a:p>
                  </a:txBody>
                  <a:tcPr marL="9525" marR="9525" marT="9525" marB="0" anchor="b"/>
                </a:tc>
                <a:extLst>
                  <a:ext uri="{0D108BD9-81ED-4DB2-BD59-A6C34878D82A}">
                    <a16:rowId xmlns:a16="http://schemas.microsoft.com/office/drawing/2014/main" val="3102923834"/>
                  </a:ext>
                </a:extLst>
              </a:tr>
            </a:tbl>
          </a:graphicData>
        </a:graphic>
      </p:graphicFrame>
      <p:graphicFrame>
        <p:nvGraphicFramePr>
          <p:cNvPr id="7" name="Table 6">
            <a:extLst>
              <a:ext uri="{FF2B5EF4-FFF2-40B4-BE49-F238E27FC236}">
                <a16:creationId xmlns:a16="http://schemas.microsoft.com/office/drawing/2014/main" id="{3215835A-05B3-4475-AC6E-84F889A5EAC8}"/>
              </a:ext>
            </a:extLst>
          </p:cNvPr>
          <p:cNvGraphicFramePr>
            <a:graphicFrameLocks noGrp="1"/>
          </p:cNvGraphicFramePr>
          <p:nvPr>
            <p:extLst>
              <p:ext uri="{D42A27DB-BD31-4B8C-83A1-F6EECF244321}">
                <p14:modId xmlns:p14="http://schemas.microsoft.com/office/powerpoint/2010/main" val="3501152045"/>
              </p:ext>
            </p:extLst>
          </p:nvPr>
        </p:nvGraphicFramePr>
        <p:xfrm>
          <a:off x="935329" y="1673070"/>
          <a:ext cx="7238998" cy="914400"/>
        </p:xfrm>
        <a:graphic>
          <a:graphicData uri="http://schemas.openxmlformats.org/drawingml/2006/table">
            <a:tbl>
              <a:tblPr firstRow="1" bandRow="1">
                <a:tableStyleId>{5C22544A-7EE6-4342-B048-85BDC9FD1C3A}</a:tableStyleId>
              </a:tblPr>
              <a:tblGrid>
                <a:gridCol w="1274471">
                  <a:extLst>
                    <a:ext uri="{9D8B030D-6E8A-4147-A177-3AD203B41FA5}">
                      <a16:colId xmlns:a16="http://schemas.microsoft.com/office/drawing/2014/main" val="1485694979"/>
                    </a:ext>
                  </a:extLst>
                </a:gridCol>
                <a:gridCol w="1188720">
                  <a:extLst>
                    <a:ext uri="{9D8B030D-6E8A-4147-A177-3AD203B41FA5}">
                      <a16:colId xmlns:a16="http://schemas.microsoft.com/office/drawing/2014/main" val="2430334386"/>
                    </a:ext>
                  </a:extLst>
                </a:gridCol>
                <a:gridCol w="1158240">
                  <a:extLst>
                    <a:ext uri="{9D8B030D-6E8A-4147-A177-3AD203B41FA5}">
                      <a16:colId xmlns:a16="http://schemas.microsoft.com/office/drawing/2014/main" val="2163968512"/>
                    </a:ext>
                  </a:extLst>
                </a:gridCol>
                <a:gridCol w="1249680">
                  <a:extLst>
                    <a:ext uri="{9D8B030D-6E8A-4147-A177-3AD203B41FA5}">
                      <a16:colId xmlns:a16="http://schemas.microsoft.com/office/drawing/2014/main" val="4094105368"/>
                    </a:ext>
                  </a:extLst>
                </a:gridCol>
                <a:gridCol w="1143000">
                  <a:extLst>
                    <a:ext uri="{9D8B030D-6E8A-4147-A177-3AD203B41FA5}">
                      <a16:colId xmlns:a16="http://schemas.microsoft.com/office/drawing/2014/main" val="1534238762"/>
                    </a:ext>
                  </a:extLst>
                </a:gridCol>
                <a:gridCol w="1224887">
                  <a:extLst>
                    <a:ext uri="{9D8B030D-6E8A-4147-A177-3AD203B41FA5}">
                      <a16:colId xmlns:a16="http://schemas.microsoft.com/office/drawing/2014/main" val="2419708311"/>
                    </a:ext>
                  </a:extLst>
                </a:gridCol>
              </a:tblGrid>
              <a:tr h="257031">
                <a:tc>
                  <a:txBody>
                    <a:bodyPr/>
                    <a:lstStyle/>
                    <a:p>
                      <a:endParaRPr lang="en-US" sz="1200" dirty="0">
                        <a:latin typeface="+mn-lt"/>
                      </a:endParaRPr>
                    </a:p>
                  </a:txBody>
                  <a:tcPr/>
                </a:tc>
                <a:tc>
                  <a:txBody>
                    <a:bodyPr/>
                    <a:lstStyle/>
                    <a:p>
                      <a:pPr algn="r" fontAlgn="b"/>
                      <a:r>
                        <a:rPr lang="en-US" sz="1200" b="0" i="0" u="none" strike="noStrike" dirty="0">
                          <a:solidFill>
                            <a:srgbClr val="000000"/>
                          </a:solidFill>
                          <a:effectLst/>
                          <a:latin typeface="+mn-lt"/>
                        </a:rPr>
                        <a:t>2017</a:t>
                      </a:r>
                    </a:p>
                  </a:txBody>
                  <a:tcPr marL="9525" marR="9525" marT="9525" marB="0" anchor="b"/>
                </a:tc>
                <a:tc>
                  <a:txBody>
                    <a:bodyPr/>
                    <a:lstStyle/>
                    <a:p>
                      <a:pPr algn="r" fontAlgn="b"/>
                      <a:r>
                        <a:rPr lang="en-US" sz="1200" b="0" i="0" u="none" strike="noStrike" dirty="0">
                          <a:solidFill>
                            <a:srgbClr val="000000"/>
                          </a:solidFill>
                          <a:effectLst/>
                          <a:latin typeface="+mn-lt"/>
                        </a:rPr>
                        <a:t>2018</a:t>
                      </a:r>
                    </a:p>
                  </a:txBody>
                  <a:tcPr marL="9525" marR="9525" marT="9525" marB="0" anchor="b"/>
                </a:tc>
                <a:tc>
                  <a:txBody>
                    <a:bodyPr/>
                    <a:lstStyle/>
                    <a:p>
                      <a:pPr algn="r" fontAlgn="b"/>
                      <a:r>
                        <a:rPr lang="en-US" sz="1200" b="0" i="0" u="none" strike="noStrike" dirty="0">
                          <a:solidFill>
                            <a:srgbClr val="000000"/>
                          </a:solidFill>
                          <a:effectLst/>
                          <a:latin typeface="+mn-lt"/>
                        </a:rPr>
                        <a:t>2019</a:t>
                      </a:r>
                    </a:p>
                  </a:txBody>
                  <a:tcPr marL="9525" marR="9525" marT="9525" marB="0" anchor="b"/>
                </a:tc>
                <a:tc>
                  <a:txBody>
                    <a:bodyPr/>
                    <a:lstStyle/>
                    <a:p>
                      <a:pPr algn="r" fontAlgn="b"/>
                      <a:r>
                        <a:rPr lang="en-US" sz="1200" b="0" i="0" u="none" strike="noStrike" dirty="0">
                          <a:solidFill>
                            <a:srgbClr val="000000"/>
                          </a:solidFill>
                          <a:effectLst/>
                          <a:latin typeface="+mn-lt"/>
                        </a:rPr>
                        <a:t>2020</a:t>
                      </a:r>
                    </a:p>
                  </a:txBody>
                  <a:tcPr marL="9525" marR="9525" marT="9525" marB="0" anchor="b"/>
                </a:tc>
                <a:tc>
                  <a:txBody>
                    <a:bodyPr/>
                    <a:lstStyle/>
                    <a:p>
                      <a:pPr algn="r" fontAlgn="b"/>
                      <a:r>
                        <a:rPr lang="en-US" sz="1200" b="0" i="0" u="none" strike="noStrike" dirty="0">
                          <a:solidFill>
                            <a:srgbClr val="000000"/>
                          </a:solidFill>
                          <a:effectLst/>
                          <a:latin typeface="+mn-lt"/>
                        </a:rPr>
                        <a:t>TOTAL</a:t>
                      </a:r>
                    </a:p>
                  </a:txBody>
                  <a:tcPr marL="9525" marR="9525" marT="9525" marB="0" anchor="b"/>
                </a:tc>
                <a:extLst>
                  <a:ext uri="{0D108BD9-81ED-4DB2-BD59-A6C34878D82A}">
                    <a16:rowId xmlns:a16="http://schemas.microsoft.com/office/drawing/2014/main" val="1848320511"/>
                  </a:ext>
                </a:extLst>
              </a:tr>
              <a:tr h="260168">
                <a:tc>
                  <a:txBody>
                    <a:bodyPr/>
                    <a:lstStyle/>
                    <a:p>
                      <a:endParaRPr lang="en-US" sz="1200" dirty="0">
                        <a:latin typeface="+mn-lt"/>
                      </a:endParaRPr>
                    </a:p>
                    <a:p>
                      <a:r>
                        <a:rPr lang="en-US" sz="1200" dirty="0">
                          <a:latin typeface="+mn-lt"/>
                        </a:rPr>
                        <a:t>D.16-11-022</a:t>
                      </a:r>
                    </a:p>
                    <a:p>
                      <a:endParaRPr lang="en-US" sz="1200" dirty="0">
                        <a:latin typeface="+mn-lt"/>
                      </a:endParaRPr>
                    </a:p>
                  </a:txBody>
                  <a:tcPr/>
                </a:tc>
                <a:tc>
                  <a:txBody>
                    <a:bodyPr/>
                    <a:lstStyle/>
                    <a:p>
                      <a:pPr algn="l" fontAlgn="b"/>
                      <a:r>
                        <a:rPr lang="en-US" sz="1200" b="0" i="0" u="none" strike="noStrike" dirty="0">
                          <a:solidFill>
                            <a:srgbClr val="000000"/>
                          </a:solidFill>
                          <a:effectLst/>
                          <a:latin typeface="+mn-lt"/>
                        </a:rPr>
                        <a:t>     $138,130,301 </a:t>
                      </a:r>
                    </a:p>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    $147,148,654</a:t>
                      </a:r>
                    </a:p>
                    <a:p>
                      <a:pPr algn="l"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dirty="0">
                          <a:solidFill>
                            <a:srgbClr val="000000"/>
                          </a:solidFill>
                          <a:effectLst/>
                          <a:latin typeface="+mn-lt"/>
                        </a:rPr>
                        <a:t>      $156,588,878 </a:t>
                      </a:r>
                    </a:p>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    $166,951,013</a:t>
                      </a:r>
                    </a:p>
                    <a:p>
                      <a:pPr algn="l"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dirty="0">
                          <a:solidFill>
                            <a:srgbClr val="000000"/>
                          </a:solidFill>
                          <a:effectLst/>
                          <a:latin typeface="+mn-lt"/>
                        </a:rPr>
                        <a:t>      $608,818,846</a:t>
                      </a:r>
                    </a:p>
                    <a:p>
                      <a:pPr algn="l" fontAlgn="b"/>
                      <a:r>
                        <a:rPr lang="en-US" sz="1200" b="0" i="0" u="none" strike="noStrike" dirty="0">
                          <a:solidFill>
                            <a:srgbClr val="000000"/>
                          </a:solidFill>
                          <a:effectLst/>
                          <a:latin typeface="+mn-lt"/>
                        </a:rPr>
                        <a:t> </a:t>
                      </a:r>
                    </a:p>
                  </a:txBody>
                  <a:tcPr marL="9525" marR="9525" marT="9525" marB="0" anchor="b"/>
                </a:tc>
                <a:extLst>
                  <a:ext uri="{0D108BD9-81ED-4DB2-BD59-A6C34878D82A}">
                    <a16:rowId xmlns:a16="http://schemas.microsoft.com/office/drawing/2014/main" val="1488073542"/>
                  </a:ext>
                </a:extLst>
              </a:tr>
            </a:tbl>
          </a:graphicData>
        </a:graphic>
      </p:graphicFrame>
    </p:spTree>
    <p:extLst>
      <p:ext uri="{BB962C8B-B14F-4D97-AF65-F5344CB8AC3E}">
        <p14:creationId xmlns:p14="http://schemas.microsoft.com/office/powerpoint/2010/main" val="4274111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A18C2-1DA2-4D64-9219-ED39DEFB5608}"/>
              </a:ext>
            </a:extLst>
          </p:cNvPr>
          <p:cNvSpPr>
            <a:spLocks noGrp="1"/>
          </p:cNvSpPr>
          <p:nvPr>
            <p:ph type="title"/>
          </p:nvPr>
        </p:nvSpPr>
        <p:spPr/>
        <p:txBody>
          <a:bodyPr/>
          <a:lstStyle/>
          <a:p>
            <a:r>
              <a:rPr lang="en-US" dirty="0"/>
              <a:t>ESA Program Goals </a:t>
            </a:r>
          </a:p>
        </p:txBody>
      </p:sp>
      <p:sp>
        <p:nvSpPr>
          <p:cNvPr id="4" name="Slide Number Placeholder 3">
            <a:extLst>
              <a:ext uri="{FF2B5EF4-FFF2-40B4-BE49-F238E27FC236}">
                <a16:creationId xmlns:a16="http://schemas.microsoft.com/office/drawing/2014/main" id="{49833634-736D-4600-BE77-A3CCC6D71D31}"/>
              </a:ext>
            </a:extLst>
          </p:cNvPr>
          <p:cNvSpPr>
            <a:spLocks noGrp="1"/>
          </p:cNvSpPr>
          <p:nvPr>
            <p:ph type="sldNum" sz="quarter" idx="4294967295"/>
          </p:nvPr>
        </p:nvSpPr>
        <p:spPr/>
        <p:txBody>
          <a:bodyPr/>
          <a:lstStyle/>
          <a:p>
            <a:fld id="{DB6F5F74-756D-4BFF-9F39-53DD698FC919}" type="slidenum">
              <a:rPr lang="en-US" smtClean="0"/>
              <a:pPr/>
              <a:t>7</a:t>
            </a:fld>
            <a:endParaRPr lang="en-US" dirty="0"/>
          </a:p>
        </p:txBody>
      </p:sp>
      <p:graphicFrame>
        <p:nvGraphicFramePr>
          <p:cNvPr id="3" name="Table 2">
            <a:extLst>
              <a:ext uri="{FF2B5EF4-FFF2-40B4-BE49-F238E27FC236}">
                <a16:creationId xmlns:a16="http://schemas.microsoft.com/office/drawing/2014/main" id="{3885684C-6357-49DA-9C27-6CA8C1CE1632}"/>
              </a:ext>
            </a:extLst>
          </p:cNvPr>
          <p:cNvGraphicFramePr>
            <a:graphicFrameLocks noGrp="1"/>
          </p:cNvGraphicFramePr>
          <p:nvPr>
            <p:extLst>
              <p:ext uri="{D42A27DB-BD31-4B8C-83A1-F6EECF244321}">
                <p14:modId xmlns:p14="http://schemas.microsoft.com/office/powerpoint/2010/main" val="4018649394"/>
              </p:ext>
            </p:extLst>
          </p:nvPr>
        </p:nvGraphicFramePr>
        <p:xfrm>
          <a:off x="681038" y="1417638"/>
          <a:ext cx="7752581" cy="1284080"/>
        </p:xfrm>
        <a:graphic>
          <a:graphicData uri="http://schemas.openxmlformats.org/drawingml/2006/table">
            <a:tbl>
              <a:tblPr firstRow="1" bandRow="1">
                <a:tableStyleId>{5C22544A-7EE6-4342-B048-85BDC9FD1C3A}</a:tableStyleId>
              </a:tblPr>
              <a:tblGrid>
                <a:gridCol w="2191702">
                  <a:extLst>
                    <a:ext uri="{9D8B030D-6E8A-4147-A177-3AD203B41FA5}">
                      <a16:colId xmlns:a16="http://schemas.microsoft.com/office/drawing/2014/main" val="2335083301"/>
                    </a:ext>
                  </a:extLst>
                </a:gridCol>
                <a:gridCol w="1417320">
                  <a:extLst>
                    <a:ext uri="{9D8B030D-6E8A-4147-A177-3AD203B41FA5}">
                      <a16:colId xmlns:a16="http://schemas.microsoft.com/office/drawing/2014/main" val="2443564867"/>
                    </a:ext>
                  </a:extLst>
                </a:gridCol>
                <a:gridCol w="1348740">
                  <a:extLst>
                    <a:ext uri="{9D8B030D-6E8A-4147-A177-3AD203B41FA5}">
                      <a16:colId xmlns:a16="http://schemas.microsoft.com/office/drawing/2014/main" val="4276676003"/>
                    </a:ext>
                  </a:extLst>
                </a:gridCol>
                <a:gridCol w="1409700">
                  <a:extLst>
                    <a:ext uri="{9D8B030D-6E8A-4147-A177-3AD203B41FA5}">
                      <a16:colId xmlns:a16="http://schemas.microsoft.com/office/drawing/2014/main" val="606736795"/>
                    </a:ext>
                  </a:extLst>
                </a:gridCol>
                <a:gridCol w="1385119">
                  <a:extLst>
                    <a:ext uri="{9D8B030D-6E8A-4147-A177-3AD203B41FA5}">
                      <a16:colId xmlns:a16="http://schemas.microsoft.com/office/drawing/2014/main" val="1642769704"/>
                    </a:ext>
                  </a:extLst>
                </a:gridCol>
              </a:tblGrid>
              <a:tr h="398666">
                <a:tc>
                  <a:txBody>
                    <a:bodyPr/>
                    <a:lstStyle/>
                    <a:p>
                      <a:r>
                        <a:rPr lang="en-US" sz="1800" dirty="0"/>
                        <a:t>Treated Goal per</a:t>
                      </a:r>
                    </a:p>
                    <a:p>
                      <a:r>
                        <a:rPr lang="en-US" sz="1800" dirty="0"/>
                        <a:t> D.16-11-022</a:t>
                      </a:r>
                    </a:p>
                  </a:txBody>
                  <a:tcPr/>
                </a:tc>
                <a:tc>
                  <a:txBody>
                    <a:bodyPr/>
                    <a:lstStyle/>
                    <a:p>
                      <a:pPr marL="0" marR="0" algn="r">
                        <a:spcBef>
                          <a:spcPts val="0"/>
                        </a:spcBef>
                        <a:spcAft>
                          <a:spcPts val="0"/>
                        </a:spcAft>
                      </a:pPr>
                      <a:r>
                        <a:rPr lang="en-US" sz="1800" dirty="0">
                          <a:effectLst/>
                        </a:rPr>
                        <a:t>2018</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800" dirty="0">
                          <a:effectLst/>
                        </a:rPr>
                        <a:t>2019</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800" dirty="0">
                          <a:effectLst/>
                        </a:rPr>
                        <a:t>2020</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800" dirty="0">
                          <a:effectLst/>
                        </a:rPr>
                        <a:t>TOTAL</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824287055"/>
                  </a:ext>
                </a:extLst>
              </a:tr>
              <a:tr h="644000">
                <a:tc>
                  <a:txBody>
                    <a:bodyPr/>
                    <a:lstStyle/>
                    <a:p>
                      <a:endParaRPr lang="en-US" sz="1800" dirty="0"/>
                    </a:p>
                    <a:p>
                      <a:r>
                        <a:rPr lang="en-US" sz="1800" dirty="0"/>
                        <a:t>Total</a:t>
                      </a:r>
                    </a:p>
                  </a:txBody>
                  <a:tcPr/>
                </a:tc>
                <a:tc>
                  <a:txBody>
                    <a:bodyPr/>
                    <a:lstStyle/>
                    <a:p>
                      <a:pPr marL="0" marR="0" algn="r">
                        <a:spcBef>
                          <a:spcPts val="0"/>
                        </a:spcBef>
                        <a:spcAft>
                          <a:spcPts val="0"/>
                        </a:spcAft>
                      </a:pPr>
                      <a:r>
                        <a:rPr lang="en-US" sz="1800" dirty="0">
                          <a:effectLst/>
                        </a:rPr>
                        <a:t>115,500</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800" dirty="0">
                          <a:effectLst/>
                        </a:rPr>
                        <a:t>121,275</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800" dirty="0">
                          <a:effectLst/>
                        </a:rPr>
                        <a:t>127,339</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800" dirty="0">
                          <a:effectLst/>
                        </a:rPr>
                        <a:t>364,114</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971537118"/>
                  </a:ext>
                </a:extLst>
              </a:tr>
            </a:tbl>
          </a:graphicData>
        </a:graphic>
      </p:graphicFrame>
      <p:graphicFrame>
        <p:nvGraphicFramePr>
          <p:cNvPr id="9" name="Table 8">
            <a:extLst>
              <a:ext uri="{FF2B5EF4-FFF2-40B4-BE49-F238E27FC236}">
                <a16:creationId xmlns:a16="http://schemas.microsoft.com/office/drawing/2014/main" id="{8530DB39-C7B3-4092-986F-E8FA1D8A3917}"/>
              </a:ext>
            </a:extLst>
          </p:cNvPr>
          <p:cNvGraphicFramePr>
            <a:graphicFrameLocks noGrp="1"/>
          </p:cNvGraphicFramePr>
          <p:nvPr>
            <p:extLst>
              <p:ext uri="{D42A27DB-BD31-4B8C-83A1-F6EECF244321}">
                <p14:modId xmlns:p14="http://schemas.microsoft.com/office/powerpoint/2010/main" val="3732794732"/>
              </p:ext>
            </p:extLst>
          </p:nvPr>
        </p:nvGraphicFramePr>
        <p:xfrm>
          <a:off x="695710" y="3000602"/>
          <a:ext cx="7752580" cy="2199640"/>
        </p:xfrm>
        <a:graphic>
          <a:graphicData uri="http://schemas.openxmlformats.org/drawingml/2006/table">
            <a:tbl>
              <a:tblPr firstRow="1" bandRow="1">
                <a:tableStyleId>{5C22544A-7EE6-4342-B048-85BDC9FD1C3A}</a:tableStyleId>
              </a:tblPr>
              <a:tblGrid>
                <a:gridCol w="2165160">
                  <a:extLst>
                    <a:ext uri="{9D8B030D-6E8A-4147-A177-3AD203B41FA5}">
                      <a16:colId xmlns:a16="http://schemas.microsoft.com/office/drawing/2014/main" val="2488973883"/>
                    </a:ext>
                  </a:extLst>
                </a:gridCol>
                <a:gridCol w="1396855">
                  <a:extLst>
                    <a:ext uri="{9D8B030D-6E8A-4147-A177-3AD203B41FA5}">
                      <a16:colId xmlns:a16="http://schemas.microsoft.com/office/drawing/2014/main" val="1877871914"/>
                    </a:ext>
                  </a:extLst>
                </a:gridCol>
                <a:gridCol w="1396855">
                  <a:extLst>
                    <a:ext uri="{9D8B030D-6E8A-4147-A177-3AD203B41FA5}">
                      <a16:colId xmlns:a16="http://schemas.microsoft.com/office/drawing/2014/main" val="980952987"/>
                    </a:ext>
                  </a:extLst>
                </a:gridCol>
                <a:gridCol w="1396855">
                  <a:extLst>
                    <a:ext uri="{9D8B030D-6E8A-4147-A177-3AD203B41FA5}">
                      <a16:colId xmlns:a16="http://schemas.microsoft.com/office/drawing/2014/main" val="2082634593"/>
                    </a:ext>
                  </a:extLst>
                </a:gridCol>
                <a:gridCol w="1396855">
                  <a:extLst>
                    <a:ext uri="{9D8B030D-6E8A-4147-A177-3AD203B41FA5}">
                      <a16:colId xmlns:a16="http://schemas.microsoft.com/office/drawing/2014/main" val="2502817893"/>
                    </a:ext>
                  </a:extLst>
                </a:gridCol>
              </a:tblGrid>
              <a:tr h="389890">
                <a:tc>
                  <a:txBody>
                    <a:bodyPr/>
                    <a:lstStyle/>
                    <a:p>
                      <a:r>
                        <a:rPr lang="en-US" sz="1800" dirty="0"/>
                        <a:t>Disposition Adopted Goal</a:t>
                      </a:r>
                    </a:p>
                  </a:txBody>
                  <a:tcPr/>
                </a:tc>
                <a:tc>
                  <a:txBody>
                    <a:bodyPr/>
                    <a:lstStyle/>
                    <a:p>
                      <a:pPr marL="0" marR="0" algn="r">
                        <a:spcBef>
                          <a:spcPts val="0"/>
                        </a:spcBef>
                        <a:spcAft>
                          <a:spcPts val="0"/>
                        </a:spcAft>
                      </a:pPr>
                      <a:r>
                        <a:rPr lang="en-US" sz="1800" dirty="0">
                          <a:effectLst/>
                        </a:rPr>
                        <a:t>2018</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800" dirty="0">
                          <a:effectLst/>
                        </a:rPr>
                        <a:t>2019</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800" dirty="0">
                          <a:effectLst/>
                        </a:rPr>
                        <a:t>2020</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800" dirty="0">
                          <a:effectLst/>
                        </a:rPr>
                        <a:t>TOTAL</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291095940"/>
                  </a:ext>
                </a:extLst>
              </a:tr>
              <a:tr h="389890">
                <a:tc>
                  <a:txBody>
                    <a:bodyPr/>
                    <a:lstStyle/>
                    <a:p>
                      <a:endParaRPr lang="en-US" sz="1800" b="0" dirty="0"/>
                    </a:p>
                  </a:txBody>
                  <a:tcPr/>
                </a:tc>
                <a:tc>
                  <a:txBody>
                    <a:bodyPr/>
                    <a:lstStyle/>
                    <a:p>
                      <a:endParaRPr lang="en-US" sz="1800"/>
                    </a:p>
                  </a:txBody>
                  <a:tcPr/>
                </a:tc>
                <a:tc>
                  <a:txBody>
                    <a:bodyPr/>
                    <a:lstStyle/>
                    <a:p>
                      <a:endParaRPr lang="en-US" sz="1800"/>
                    </a:p>
                  </a:txBody>
                  <a:tcPr/>
                </a:tc>
                <a:tc>
                  <a:txBody>
                    <a:bodyPr/>
                    <a:lstStyle/>
                    <a:p>
                      <a:endParaRPr lang="en-US" sz="1800"/>
                    </a:p>
                  </a:txBody>
                  <a:tcPr/>
                </a:tc>
                <a:tc>
                  <a:txBody>
                    <a:bodyPr/>
                    <a:lstStyle/>
                    <a:p>
                      <a:endParaRPr lang="en-US" sz="1800"/>
                    </a:p>
                  </a:txBody>
                  <a:tcPr/>
                </a:tc>
                <a:extLst>
                  <a:ext uri="{0D108BD9-81ED-4DB2-BD59-A6C34878D82A}">
                    <a16:rowId xmlns:a16="http://schemas.microsoft.com/office/drawing/2014/main" val="1121899226"/>
                  </a:ext>
                </a:extLst>
              </a:tr>
              <a:tr h="389890">
                <a:tc>
                  <a:txBody>
                    <a:bodyPr/>
                    <a:lstStyle/>
                    <a:p>
                      <a:r>
                        <a:rPr lang="en-US" sz="1800" dirty="0"/>
                        <a:t>First time target</a:t>
                      </a:r>
                    </a:p>
                  </a:txBody>
                  <a:tcPr/>
                </a:tc>
                <a:tc>
                  <a:txBody>
                    <a:bodyPr/>
                    <a:lstStyle/>
                    <a:p>
                      <a:pPr marL="0" marR="0" algn="r">
                        <a:lnSpc>
                          <a:spcPct val="1070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128,190</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133,965</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140,029</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402,184</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064200527"/>
                  </a:ext>
                </a:extLst>
              </a:tr>
              <a:tr h="389890">
                <a:tc>
                  <a:txBody>
                    <a:bodyPr/>
                    <a:lstStyle/>
                    <a:p>
                      <a:r>
                        <a:rPr lang="en-US" sz="1800" dirty="0"/>
                        <a:t>Go back target</a:t>
                      </a:r>
                    </a:p>
                  </a:txBody>
                  <a:tcPr/>
                </a:tc>
                <a:tc>
                  <a:txBody>
                    <a:bodyPr/>
                    <a:lstStyle/>
                    <a:p>
                      <a:pPr marL="0" marR="0" algn="r">
                        <a:lnSpc>
                          <a:spcPct val="107000"/>
                        </a:lnSpc>
                        <a:spcBef>
                          <a:spcPts val="0"/>
                        </a:spcBef>
                        <a:spcAft>
                          <a:spcPts val="0"/>
                        </a:spcAft>
                      </a:pPr>
                      <a:r>
                        <a:rPr lang="en-US" sz="1800"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35,985</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38,419</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40,974</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115,379</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674779651"/>
                  </a:ext>
                </a:extLst>
              </a:tr>
              <a:tr h="389890">
                <a:tc>
                  <a:txBody>
                    <a:bodyPr/>
                    <a:lstStyle/>
                    <a:p>
                      <a:r>
                        <a:rPr lang="en-US" sz="1800" dirty="0"/>
                        <a:t>Total</a:t>
                      </a:r>
                    </a:p>
                  </a:txBody>
                  <a:tcPr/>
                </a:tc>
                <a:tc>
                  <a:txBody>
                    <a:bodyPr/>
                    <a:lstStyle/>
                    <a:p>
                      <a:pPr marL="0" marR="0" algn="r">
                        <a:lnSpc>
                          <a:spcPct val="1070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164,175</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172,384</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181,003</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517,563</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745689932"/>
                  </a:ext>
                </a:extLst>
              </a:tr>
            </a:tbl>
          </a:graphicData>
        </a:graphic>
      </p:graphicFrame>
    </p:spTree>
    <p:extLst>
      <p:ext uri="{BB962C8B-B14F-4D97-AF65-F5344CB8AC3E}">
        <p14:creationId xmlns:p14="http://schemas.microsoft.com/office/powerpoint/2010/main" val="2950592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7E237-162B-4CA1-8239-4D2F7ED7644D}"/>
              </a:ext>
            </a:extLst>
          </p:cNvPr>
          <p:cNvSpPr>
            <a:spLocks noGrp="1"/>
          </p:cNvSpPr>
          <p:nvPr>
            <p:ph type="title"/>
          </p:nvPr>
        </p:nvSpPr>
        <p:spPr>
          <a:xfrm>
            <a:off x="457200" y="358459"/>
            <a:ext cx="8229600" cy="1143000"/>
          </a:xfrm>
        </p:spPr>
        <p:txBody>
          <a:bodyPr>
            <a:normAutofit/>
          </a:bodyPr>
          <a:lstStyle/>
          <a:p>
            <a:r>
              <a:rPr lang="en-US" b="1" dirty="0"/>
              <a:t>ESA Program Clear Plan</a:t>
            </a:r>
            <a:r>
              <a:rPr lang="en-US" sz="3200" u="sng" dirty="0"/>
              <a:t/>
            </a:r>
            <a:br>
              <a:rPr lang="en-US" sz="3200" u="sng" dirty="0"/>
            </a:br>
            <a:endParaRPr lang="en-US" sz="3200" dirty="0"/>
          </a:p>
        </p:txBody>
      </p:sp>
      <p:sp>
        <p:nvSpPr>
          <p:cNvPr id="3" name="Content Placeholder 2">
            <a:extLst>
              <a:ext uri="{FF2B5EF4-FFF2-40B4-BE49-F238E27FC236}">
                <a16:creationId xmlns:a16="http://schemas.microsoft.com/office/drawing/2014/main" id="{2E77BC71-459D-4191-BFF8-59D61EF0BB73}"/>
              </a:ext>
            </a:extLst>
          </p:cNvPr>
          <p:cNvSpPr>
            <a:spLocks noGrp="1"/>
          </p:cNvSpPr>
          <p:nvPr>
            <p:ph idx="1"/>
          </p:nvPr>
        </p:nvSpPr>
        <p:spPr>
          <a:xfrm>
            <a:off x="457200" y="1219201"/>
            <a:ext cx="8229600" cy="5105400"/>
          </a:xfrm>
        </p:spPr>
        <p:txBody>
          <a:bodyPr>
            <a:normAutofit/>
          </a:bodyPr>
          <a:lstStyle/>
          <a:p>
            <a:r>
              <a:rPr lang="en-US" sz="1800" dirty="0"/>
              <a:t>Through a third party source, SoCalGas has identified 800,000 likely eligible customers that have not previously participated in the ESA Program.</a:t>
            </a:r>
          </a:p>
          <a:p>
            <a:pPr lvl="0"/>
            <a:r>
              <a:rPr lang="en-US" sz="1800" dirty="0"/>
              <a:t>SoCalGas will systematically contact each member of the identified set of 800,000 through multiple channels until an enrollment or refusal is recorded.  Successive contacts would be attempted through the following channels:  </a:t>
            </a:r>
          </a:p>
          <a:p>
            <a:pPr lvl="1"/>
            <a:r>
              <a:rPr lang="en-US" sz="1800" dirty="0"/>
              <a:t>E-mail, Phone/AVM, Printed materials, In-person visit, Door hangers</a:t>
            </a:r>
          </a:p>
          <a:p>
            <a:r>
              <a:rPr lang="en-US" sz="1800" dirty="0"/>
              <a:t>Some of the programmatic adjustments that have been or will be </a:t>
            </a:r>
            <a:r>
              <a:rPr lang="en-US" sz="1800"/>
              <a:t>implemented include: </a:t>
            </a:r>
            <a:endParaRPr lang="en-US" sz="1800" dirty="0"/>
          </a:p>
          <a:p>
            <a:pPr lvl="1"/>
            <a:r>
              <a:rPr lang="en-US" sz="1800" dirty="0"/>
              <a:t>Enabling contractors to deliver measures at the time of enrollment</a:t>
            </a:r>
          </a:p>
          <a:p>
            <a:pPr lvl="1"/>
            <a:r>
              <a:rPr lang="en-US" sz="1800" dirty="0"/>
              <a:t>Implementation of a smart thermostat pilot</a:t>
            </a:r>
          </a:p>
          <a:p>
            <a:pPr lvl="1"/>
            <a:r>
              <a:rPr lang="en-US" sz="1800" dirty="0"/>
              <a:t>Provide for commensurate compensation to contractors focusing on enrolling first-time customers because of the higher level of difficulty compared to “go backs”</a:t>
            </a:r>
          </a:p>
          <a:p>
            <a:pPr lvl="1"/>
            <a:endParaRPr lang="en-US" sz="20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C675FF6B-F4A3-4012-878D-65BEAE2270F6}"/>
              </a:ext>
            </a:extLst>
          </p:cNvPr>
          <p:cNvSpPr>
            <a:spLocks noGrp="1"/>
          </p:cNvSpPr>
          <p:nvPr>
            <p:ph type="sldNum" sz="quarter" idx="4294967295"/>
          </p:nvPr>
        </p:nvSpPr>
        <p:spPr/>
        <p:txBody>
          <a:bodyPr/>
          <a:lstStyle/>
          <a:p>
            <a:fld id="{DB6F5F74-756D-4BFF-9F39-53DD698FC919}" type="slidenum">
              <a:rPr lang="en-US" smtClean="0"/>
              <a:pPr/>
              <a:t>8</a:t>
            </a:fld>
            <a:endParaRPr lang="en-US" dirty="0"/>
          </a:p>
        </p:txBody>
      </p:sp>
    </p:spTree>
    <p:extLst>
      <p:ext uri="{BB962C8B-B14F-4D97-AF65-F5344CB8AC3E}">
        <p14:creationId xmlns:p14="http://schemas.microsoft.com/office/powerpoint/2010/main" val="4252482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SoCalGas - fonts">
      <a:dk1>
        <a:sysClr val="windowText" lastClr="000000"/>
      </a:dk1>
      <a:lt1>
        <a:sysClr val="window" lastClr="FFFFFF"/>
      </a:lt1>
      <a:dk2>
        <a:srgbClr val="004B91"/>
      </a:dk2>
      <a:lt2>
        <a:srgbClr val="EEECE1"/>
      </a:lt2>
      <a:accent1>
        <a:srgbClr val="639EC8"/>
      </a:accent1>
      <a:accent2>
        <a:srgbClr val="72CCD2"/>
      </a:accent2>
      <a:accent3>
        <a:srgbClr val="54B948"/>
      </a:accent3>
      <a:accent4>
        <a:srgbClr val="B4D88B"/>
      </a:accent4>
      <a:accent5>
        <a:srgbClr val="FFE363"/>
      </a:accent5>
      <a:accent6>
        <a:srgbClr val="FDB913"/>
      </a:accent6>
      <a:hlink>
        <a:srgbClr val="084992"/>
      </a:hlink>
      <a:folHlink>
        <a:srgbClr val="639EC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d2749cae-3b09-4902-b2fe-48dfe8b9c04c">PublicMeetings</Category>
    <MeetingDate xmlns="d2749cae-3b09-4902-b2fe-48dfe8b9c04c">2018-09-20T07:00:00+00:00</MeetingDate>
    <ReleaseDate xmlns="d2749cae-3b09-4902-b2fe-48dfe8b9c04c">2018-09-13T07:00:00+00:00</ReleaseDat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F3DADF49424734DB6BAE4E8EDF84CCB" ma:contentTypeVersion="3" ma:contentTypeDescription="Create a new document." ma:contentTypeScope="" ma:versionID="e0fb55e4f69ba0da36c7457f12b8a2b6">
  <xsd:schema xmlns:xsd="http://www.w3.org/2001/XMLSchema" xmlns:xs="http://www.w3.org/2001/XMLSchema" xmlns:p="http://schemas.microsoft.com/office/2006/metadata/properties" xmlns:ns2="d2749cae-3b09-4902-b2fe-48dfe8b9c04c" targetNamespace="http://schemas.microsoft.com/office/2006/metadata/properties" ma:root="true" ma:fieldsID="7b0245d4feb25dd516c242b23c92bb53" ns2:_="">
    <xsd:import namespace="d2749cae-3b09-4902-b2fe-48dfe8b9c04c"/>
    <xsd:element name="properties">
      <xsd:complexType>
        <xsd:sequence>
          <xsd:element name="documentManagement">
            <xsd:complexType>
              <xsd:all>
                <xsd:element ref="ns2:Category"/>
                <xsd:element ref="ns2:ReleaseDate" minOccurs="0"/>
                <xsd:element ref="ns2:MeetingD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749cae-3b09-4902-b2fe-48dfe8b9c04c" elementFormDefault="qualified">
    <xsd:import namespace="http://schemas.microsoft.com/office/2006/documentManagement/types"/>
    <xsd:import namespace="http://schemas.microsoft.com/office/infopath/2007/PartnerControls"/>
    <xsd:element name="Category" ma:index="8" ma:displayName="Category" ma:default="PublicMeetings" ma:description="If selected Assessments, it will show in Liob Assessments webpage. Else select the relevant category. If unsure and part of Public Meeting, select PublicMeetings." ma:format="Dropdown" ma:internalName="Category">
      <xsd:simpleType>
        <xsd:restriction base="dms:Choice">
          <xsd:enumeration value="Assessments"/>
          <xsd:enumeration value="Agendas"/>
          <xsd:enumeration value="Archived"/>
          <xsd:enumeration value="BoardMeetings"/>
          <xsd:enumeration value="ConsultingProjects"/>
          <xsd:enumeration value="Decisions"/>
          <xsd:enumeration value="Minutes"/>
          <xsd:enumeration value="Notices"/>
          <xsd:enumeration value="PublicMeetings"/>
          <xsd:enumeration value="Reports"/>
        </xsd:restriction>
      </xsd:simpleType>
    </xsd:element>
    <xsd:element name="ReleaseDate" ma:index="9" nillable="true" ma:displayName="ReleaseDate" ma:default="[today]" ma:description="If unsure, use today's date. M/D/YYYY or select date from calendar." ma:format="DateOnly" ma:internalName="ReleaseDate">
      <xsd:simpleType>
        <xsd:restriction base="dms:DateTime"/>
      </xsd:simpleType>
    </xsd:element>
    <xsd:element name="MeetingDate" ma:index="10" ma:displayName="MeetingDate" ma:description="Enter the Meeting Date. M/D/YYYY or select date from calendar.  This will be used to associate your documents to the correct  individual Public Meeting webpage. Only documents with date value here will be linked. If your previous document doesn't has this date, please edit the file properties to enter this value." ma:format="DateOnly" ma:internalName="Meeting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F96953-A519-45F0-9B53-CF2514831401}">
  <ds:schemaRefs>
    <ds:schemaRef ds:uri="http://purl.org/dc/terms/"/>
    <ds:schemaRef ds:uri="http://purl.org/dc/dcmitype/"/>
    <ds:schemaRef ds:uri="912f540d-d409-4b25-9a6c-10b1df9809fd"/>
    <ds:schemaRef ds:uri="http://purl.org/dc/elements/1.1/"/>
    <ds:schemaRef ds:uri="00fdc231-f834-4c4d-a48a-18b8b87b2342"/>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FC84F4B-D1B8-4491-94BA-A30D31F1F19A}">
  <ds:schemaRefs>
    <ds:schemaRef ds:uri="http://schemas.microsoft.com/sharepoint/v3/contenttype/forms"/>
  </ds:schemaRefs>
</ds:datastoreItem>
</file>

<file path=customXml/itemProps3.xml><?xml version="1.0" encoding="utf-8"?>
<ds:datastoreItem xmlns:ds="http://schemas.openxmlformats.org/officeDocument/2006/customXml" ds:itemID="{A8D42814-C61F-47D4-B74E-E0D9C94EAF4A}"/>
</file>

<file path=docProps/app.xml><?xml version="1.0" encoding="utf-8"?>
<Properties xmlns="http://schemas.openxmlformats.org/officeDocument/2006/extended-properties" xmlns:vt="http://schemas.openxmlformats.org/officeDocument/2006/docPropsVTypes">
  <TotalTime>19631</TotalTime>
  <Words>803</Words>
  <Application>Microsoft Office PowerPoint</Application>
  <PresentationFormat>On-screen Show (4:3)</PresentationFormat>
  <Paragraphs>292</Paragraphs>
  <Slides>8</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Courier New</vt:lpstr>
      <vt:lpstr>Times New Roman</vt:lpstr>
      <vt:lpstr>Wingdings</vt:lpstr>
      <vt:lpstr>Office Theme</vt:lpstr>
      <vt:lpstr>1_Office Theme</vt:lpstr>
      <vt:lpstr>ESA Penetration</vt:lpstr>
      <vt:lpstr>SDG&amp;E’s Household Treatment Goals 2018-2020 </vt:lpstr>
      <vt:lpstr>SCE’s Household Treatment Goal 2018-2020</vt:lpstr>
      <vt:lpstr>PG&amp;E’s Household Treatment Goals 2018-2020 </vt:lpstr>
      <vt:lpstr>PG&amp;E’s ESA Household Eligibility</vt:lpstr>
      <vt:lpstr>ESA Program Budget</vt:lpstr>
      <vt:lpstr>ESA Program Goals </vt:lpstr>
      <vt:lpstr>ESA Program Clear Plan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ESA Penetration for 2018 and Remaining Eligible PopulationRev</dc:title>
  <dc:creator>Sheila Lee</dc:creator>
  <cp:lastModifiedBy>lowincome</cp:lastModifiedBy>
  <cp:revision>367</cp:revision>
  <cp:lastPrinted>2018-09-06T23:58:07Z</cp:lastPrinted>
  <dcterms:created xsi:type="dcterms:W3CDTF">2015-09-22T21:29:54Z</dcterms:created>
  <dcterms:modified xsi:type="dcterms:W3CDTF">2018-09-13T17:15:42Z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0x010100FF3DADF49424734DB6BAE4E8EDF84CCB</vt:lpwstr>
  </property>
</Properties>
</file>