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charts/chart1.xml" ContentType="application/vnd.openxmlformats-officedocument.drawingml.chart+xml"/>
  <Override PartName="/ppt/charts/chart2.xml" ContentType="application/vnd.openxmlformats-officedocument.drawingml.char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7"/>
  </p:notesMasterIdLst>
  <p:handoutMasterIdLst>
    <p:handoutMasterId r:id="rId28"/>
  </p:handoutMasterIdLst>
  <p:sldIdLst>
    <p:sldId id="303" r:id="rId3"/>
    <p:sldId id="258" r:id="rId4"/>
    <p:sldId id="260" r:id="rId5"/>
    <p:sldId id="308" r:id="rId6"/>
    <p:sldId id="307" r:id="rId7"/>
    <p:sldId id="309" r:id="rId8"/>
    <p:sldId id="318" r:id="rId9"/>
    <p:sldId id="336" r:id="rId10"/>
    <p:sldId id="331" r:id="rId11"/>
    <p:sldId id="334" r:id="rId12"/>
    <p:sldId id="310" r:id="rId13"/>
    <p:sldId id="326" r:id="rId14"/>
    <p:sldId id="327" r:id="rId15"/>
    <p:sldId id="319" r:id="rId16"/>
    <p:sldId id="321" r:id="rId17"/>
    <p:sldId id="320" r:id="rId18"/>
    <p:sldId id="322" r:id="rId19"/>
    <p:sldId id="323" r:id="rId20"/>
    <p:sldId id="311" r:id="rId21"/>
    <p:sldId id="312" r:id="rId22"/>
    <p:sldId id="329" r:id="rId23"/>
    <p:sldId id="332" r:id="rId24"/>
    <p:sldId id="330" r:id="rId25"/>
    <p:sldId id="316"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bbs, Syreeta" initials="SYG" lastIdx="4" clrIdx="0"/>
  <p:cmAuthor id="1" name="Lee, Rebecca Tsai-Wei" initials="wtr" lastIdx="0" clrIdx="1"/>
  <p:cmAuthor id="2" name="O'Drain, Mary" initials="OM"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CF1C4"/>
    <a:srgbClr val="FFEDB3"/>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583" autoAdjust="0"/>
    <p:restoredTop sz="93573" autoAdjust="0"/>
  </p:normalViewPr>
  <p:slideViewPr>
    <p:cSldViewPr>
      <p:cViewPr>
        <p:scale>
          <a:sx n="108" d="100"/>
          <a:sy n="108" d="100"/>
        </p:scale>
        <p:origin x="-1770" y="-90"/>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6807444448431552E-2"/>
          <c:w val="1"/>
          <c:h val="0.85408623553822804"/>
        </c:manualLayout>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09860546259703"/>
          <c:y val="0.26755585513738389"/>
          <c:w val="0.686611743562345"/>
          <c:h val="0.60740044178222186"/>
        </c:manualLayout>
      </c:layout>
      <c:pieChart>
        <c:varyColors val="1"/>
        <c:ser>
          <c:idx val="0"/>
          <c:order val="0"/>
          <c:dPt>
            <c:idx val="0"/>
            <c:bubble3D val="0"/>
            <c:explosion val="11"/>
            <c:spPr>
              <a:solidFill>
                <a:srgbClr val="FFC000"/>
              </a:solidFill>
            </c:spPr>
            <c:extLst xmlns:c16r2="http://schemas.microsoft.com/office/drawing/2015/06/chart">
              <c:ext xmlns:c16="http://schemas.microsoft.com/office/drawing/2014/chart" uri="{C3380CC4-5D6E-409C-BE32-E72D297353CC}">
                <c16:uniqueId val="{00000001-343B-4E06-A203-FF11240CE337}"/>
              </c:ext>
            </c:extLst>
          </c:dPt>
          <c:dPt>
            <c:idx val="1"/>
            <c:bubble3D val="0"/>
            <c:explosion val="8"/>
            <c:spPr>
              <a:solidFill>
                <a:schemeClr val="accent6">
                  <a:lumMod val="75000"/>
                </a:schemeClr>
              </a:solidFill>
            </c:spPr>
            <c:extLst xmlns:c16r2="http://schemas.microsoft.com/office/drawing/2015/06/chart">
              <c:ext xmlns:c16="http://schemas.microsoft.com/office/drawing/2014/chart" uri="{C3380CC4-5D6E-409C-BE32-E72D297353CC}">
                <c16:uniqueId val="{00000003-343B-4E06-A203-FF11240CE337}"/>
              </c:ext>
            </c:extLst>
          </c:dPt>
          <c:dPt>
            <c:idx val="2"/>
            <c:bubble3D val="0"/>
            <c:explosion val="13"/>
            <c:spPr>
              <a:solidFill>
                <a:schemeClr val="accent4">
                  <a:lumMod val="40000"/>
                  <a:lumOff val="60000"/>
                </a:schemeClr>
              </a:solidFill>
            </c:spPr>
            <c:extLst xmlns:c16r2="http://schemas.microsoft.com/office/drawing/2015/06/chart">
              <c:ext xmlns:c16="http://schemas.microsoft.com/office/drawing/2014/chart" uri="{C3380CC4-5D6E-409C-BE32-E72D297353CC}">
                <c16:uniqueId val="{00000005-343B-4E06-A203-FF11240CE337}"/>
              </c:ext>
            </c:extLst>
          </c:dPt>
          <c:dLbls>
            <c:dLbl>
              <c:idx val="0"/>
              <c:layout>
                <c:manualLayout>
                  <c:x val="-0.20971949389699832"/>
                  <c:y val="-0.20219854769583642"/>
                </c:manualLayout>
              </c:layout>
              <c:tx>
                <c:rich>
                  <a:bodyPr/>
                  <a:lstStyle/>
                  <a:p>
                    <a:pPr>
                      <a:defRPr/>
                    </a:pPr>
                    <a:r>
                      <a:rPr lang="en-US" dirty="0"/>
                      <a:t>Single Family
68%</a:t>
                    </a:r>
                  </a:p>
                </c:rich>
              </c:tx>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43B-4E06-A203-FF11240CE337}"/>
                </c:ext>
              </c:extLst>
            </c:dLbl>
            <c:dLbl>
              <c:idx val="1"/>
              <c:layout/>
              <c:tx>
                <c:rich>
                  <a:bodyPr/>
                  <a:lstStyle/>
                  <a:p>
                    <a:pPr>
                      <a:defRPr/>
                    </a:pPr>
                    <a:r>
                      <a:rPr lang="en-US" dirty="0"/>
                      <a:t>Multi-family
25%</a:t>
                    </a:r>
                  </a:p>
                </c:rich>
              </c:tx>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43B-4E06-A203-FF11240CE337}"/>
                </c:ext>
              </c:extLst>
            </c:dLbl>
            <c:dLbl>
              <c:idx val="2"/>
              <c:layout>
                <c:manualLayout>
                  <c:x val="0.10942787563065215"/>
                  <c:y val="0.16713205935854791"/>
                </c:manualLayout>
              </c:layout>
              <c:tx>
                <c:rich>
                  <a:bodyPr/>
                  <a:lstStyle/>
                  <a:p>
                    <a:pPr>
                      <a:defRPr/>
                    </a:pPr>
                    <a:r>
                      <a:rPr lang="en-US" dirty="0"/>
                      <a:t>Mobile Home
8%</a:t>
                    </a:r>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43B-4E06-A203-FF11240CE337}"/>
                </c:ext>
              </c:extLst>
            </c:dLbl>
            <c:spPr>
              <a:noFill/>
              <a:ln>
                <a:noFill/>
              </a:ln>
              <a:effectLst/>
            </c:sp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val>
            <c:numRef>
              <c:f>ESA!$B$39:$D$39</c:f>
              <c:numCache>
                <c:formatCode>General</c:formatCode>
                <c:ptCount val="3"/>
                <c:pt idx="0">
                  <c:v>36754</c:v>
                </c:pt>
                <c:pt idx="1">
                  <c:v>12594</c:v>
                </c:pt>
                <c:pt idx="2">
                  <c:v>3545</c:v>
                </c:pt>
              </c:numCache>
            </c:numRef>
          </c:val>
          <c:extLst xmlns:c16r2="http://schemas.microsoft.com/office/drawing/2015/06/chart">
            <c:ext xmlns:c16="http://schemas.microsoft.com/office/drawing/2014/chart" uri="{C3380CC4-5D6E-409C-BE32-E72D297353CC}">
              <c16:uniqueId val="{00000006-343B-4E06-A203-FF11240CE337}"/>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F752B39-91F4-41F6-AC25-9A3EA9BFC74A}" type="datetimeFigureOut">
              <a:rPr lang="en-US" smtClean="0"/>
              <a:t>3/2/2018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42CCBE8-C803-4EEA-A6BC-F5E5119052B3}" type="slidenum">
              <a:rPr lang="en-US" smtClean="0"/>
              <a:t>‹#›</a:t>
            </a:fld>
            <a:endParaRPr lang="en-US"/>
          </a:p>
        </p:txBody>
      </p:sp>
    </p:spTree>
    <p:extLst>
      <p:ext uri="{BB962C8B-B14F-4D97-AF65-F5344CB8AC3E}">
        <p14:creationId xmlns:p14="http://schemas.microsoft.com/office/powerpoint/2010/main" val="2511091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0D00990-0725-4C88-9179-094606BF29C8}" type="datetimeFigureOut">
              <a:rPr lang="en-US" smtClean="0"/>
              <a:t>3/2/2018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6361A6F-4D59-4E50-A8F7-9CACCFB3DBB5}" type="slidenum">
              <a:rPr lang="en-US" smtClean="0"/>
              <a:t>‹#›</a:t>
            </a:fld>
            <a:endParaRPr lang="en-US" dirty="0"/>
          </a:p>
        </p:txBody>
      </p:sp>
    </p:spTree>
    <p:extLst>
      <p:ext uri="{BB962C8B-B14F-4D97-AF65-F5344CB8AC3E}">
        <p14:creationId xmlns:p14="http://schemas.microsoft.com/office/powerpoint/2010/main" val="2974219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61A6F-4D59-4E50-A8F7-9CACCFB3DBB5}" type="slidenum">
              <a:rPr lang="en-US" smtClean="0"/>
              <a:t>8</a:t>
            </a:fld>
            <a:endParaRPr lang="en-US"/>
          </a:p>
        </p:txBody>
      </p:sp>
    </p:spTree>
    <p:extLst>
      <p:ext uri="{BB962C8B-B14F-4D97-AF65-F5344CB8AC3E}">
        <p14:creationId xmlns:p14="http://schemas.microsoft.com/office/powerpoint/2010/main" val="1966557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xmlns="" id="{35C89ABD-EBEF-41D6-AC46-CAF54E2981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a:extLst>
              <a:ext uri="{FF2B5EF4-FFF2-40B4-BE49-F238E27FC236}">
                <a16:creationId xmlns:a16="http://schemas.microsoft.com/office/drawing/2014/main" xmlns="" id="{A56CC123-7CE3-4A37-9CC2-8BEEBEF6BD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dirty="0">
                <a:latin typeface="Arial" panose="020B0604020202020204" pitchFamily="34" charset="0"/>
              </a:rPr>
              <a:t>Inception</a:t>
            </a:r>
            <a:r>
              <a:rPr lang="en-US" altLang="en-US" sz="1000" dirty="0">
                <a:latin typeface="Arial" panose="020B0604020202020204" pitchFamily="34" charset="0"/>
              </a:rPr>
              <a:t> - Introduced by AB 1470, Kicked off in 2010</a:t>
            </a:r>
          </a:p>
          <a:p>
            <a:r>
              <a:rPr lang="en-US" altLang="en-US" sz="1000" dirty="0">
                <a:latin typeface="Arial" panose="020B0604020202020204" pitchFamily="34" charset="0"/>
              </a:rPr>
              <a:t> </a:t>
            </a:r>
          </a:p>
          <a:p>
            <a:r>
              <a:rPr lang="en-US" altLang="en-US" sz="1000" b="1" dirty="0">
                <a:latin typeface="Arial" panose="020B0604020202020204" pitchFamily="34" charset="0"/>
              </a:rPr>
              <a:t>Eligibility</a:t>
            </a:r>
            <a:r>
              <a:rPr lang="en-US" altLang="en-US" sz="1000" dirty="0">
                <a:latin typeface="Arial" panose="020B0604020202020204" pitchFamily="34" charset="0"/>
              </a:rPr>
              <a:t> - Res and CIGNA </a:t>
            </a:r>
          </a:p>
          <a:p>
            <a:r>
              <a:rPr lang="en-US" altLang="en-US" sz="1000" dirty="0">
                <a:latin typeface="Arial" panose="020B0604020202020204" pitchFamily="34" charset="0"/>
              </a:rPr>
              <a:t> </a:t>
            </a:r>
          </a:p>
          <a:p>
            <a:r>
              <a:rPr lang="en-US" altLang="en-US" sz="1000" b="1" dirty="0">
                <a:latin typeface="Arial" panose="020B0604020202020204" pitchFamily="34" charset="0"/>
              </a:rPr>
              <a:t>Ideal Customer Profile</a:t>
            </a:r>
            <a:r>
              <a:rPr lang="en-US" altLang="en-US" sz="1000" dirty="0">
                <a:latin typeface="Arial" panose="020B0604020202020204" pitchFamily="34" charset="0"/>
              </a:rPr>
              <a:t> - high hot water usage, high gas bill, green values, available space, high revenue</a:t>
            </a:r>
          </a:p>
          <a:p>
            <a:r>
              <a:rPr lang="en-US" altLang="en-US" sz="1000" dirty="0">
                <a:latin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000" b="1" dirty="0">
                <a:latin typeface="Arial" panose="020B0604020202020204" pitchFamily="34" charset="0"/>
              </a:rPr>
              <a:t>Intent</a:t>
            </a:r>
            <a:r>
              <a:rPr lang="en-US" altLang="en-US" sz="1000" dirty="0">
                <a:latin typeface="Arial" panose="020B0604020202020204" pitchFamily="34" charset="0"/>
              </a:rPr>
              <a:t> -</a:t>
            </a:r>
            <a:r>
              <a:rPr lang="en-US" sz="1000" dirty="0"/>
              <a:t>Promote solar thermal systems that directly reduce demand for natural gas in homes and businesses.</a:t>
            </a:r>
            <a:endParaRPr lang="en-US" altLang="en-US" sz="1000" dirty="0">
              <a:latin typeface="Arial" panose="020B0604020202020204" pitchFamily="34" charset="0"/>
            </a:endParaRPr>
          </a:p>
          <a:p>
            <a:r>
              <a:rPr lang="en-US" altLang="en-US" sz="1000" dirty="0">
                <a:latin typeface="Arial" panose="020B0604020202020204" pitchFamily="34" charset="0"/>
              </a:rPr>
              <a:t> </a:t>
            </a:r>
          </a:p>
          <a:p>
            <a:r>
              <a:rPr lang="en-US" altLang="en-US" sz="1000" b="1" dirty="0">
                <a:latin typeface="Arial" panose="020B0604020202020204" pitchFamily="34" charset="0"/>
              </a:rPr>
              <a:t>Goals</a:t>
            </a:r>
            <a:r>
              <a:rPr lang="en-US" altLang="en-US" sz="1000" dirty="0">
                <a:latin typeface="Arial" panose="020B0604020202020204" pitchFamily="34" charset="0"/>
              </a:rPr>
              <a:t> – With passage of 797, goals were removed from statutory language</a:t>
            </a:r>
          </a:p>
          <a:p>
            <a:r>
              <a:rPr lang="en-US" altLang="en-US" sz="1000" dirty="0">
                <a:latin typeface="Arial" panose="020B0604020202020204" pitchFamily="34" charset="0"/>
              </a:rPr>
              <a:t> </a:t>
            </a:r>
          </a:p>
          <a:p>
            <a:r>
              <a:rPr lang="en-US" altLang="en-US" sz="1000" b="1" dirty="0">
                <a:latin typeface="Arial" panose="020B0604020202020204" pitchFamily="34" charset="0"/>
              </a:rPr>
              <a:t>Barriers - </a:t>
            </a:r>
            <a:r>
              <a:rPr lang="en-US" altLang="en-US" sz="1000" dirty="0">
                <a:latin typeface="Arial" panose="020B0604020202020204" pitchFamily="34" charset="0"/>
              </a:rPr>
              <a:t>high upfront investment,  high permitting costs, high cost of copper (best material for heat exchange, conduct heat), low gas prices, lack of trained installers, lack of consumer knowledge, and lack of confidence in industry (poor quality installations). </a:t>
            </a:r>
          </a:p>
          <a:p>
            <a:r>
              <a:rPr lang="en-US" altLang="en-US" sz="1000" dirty="0">
                <a:latin typeface="Arial" panose="020B0604020202020204" pitchFamily="34" charset="0"/>
              </a:rPr>
              <a:t> </a:t>
            </a:r>
          </a:p>
          <a:p>
            <a:r>
              <a:rPr lang="en-US" altLang="en-US" sz="1000" b="1" dirty="0">
                <a:latin typeface="Arial" panose="020B0604020202020204" pitchFamily="34" charset="0"/>
              </a:rPr>
              <a:t>Future  - </a:t>
            </a:r>
            <a:r>
              <a:rPr lang="en-US" altLang="en-US" sz="1000" b="0" dirty="0">
                <a:latin typeface="Arial" panose="020B0604020202020204" pitchFamily="34" charset="0"/>
              </a:rPr>
              <a:t>Per AB 797,</a:t>
            </a:r>
            <a:r>
              <a:rPr lang="en-US" altLang="en-US" sz="1000" b="0" baseline="0" dirty="0">
                <a:latin typeface="Arial" panose="020B0604020202020204" pitchFamily="34" charset="0"/>
              </a:rPr>
              <a:t> the program will continue for two years until </a:t>
            </a:r>
            <a:r>
              <a:rPr lang="en-US" altLang="en-US" sz="1000" b="0" baseline="0">
                <a:latin typeface="Arial" panose="020B0604020202020204" pitchFamily="34" charset="0"/>
              </a:rPr>
              <a:t>2020 utilizing </a:t>
            </a:r>
            <a:r>
              <a:rPr lang="en-US" altLang="en-US" sz="1000">
                <a:latin typeface="Arial" panose="020B0604020202020204" pitchFamily="34" charset="0"/>
              </a:rPr>
              <a:t>existing </a:t>
            </a:r>
            <a:r>
              <a:rPr lang="en-US" altLang="en-US" sz="1000" dirty="0">
                <a:latin typeface="Arial" panose="020B0604020202020204" pitchFamily="34" charset="0"/>
              </a:rPr>
              <a:t>budget.</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2710354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xmlns="" id="{F5D10219-8148-4B68-BEFB-164B726CD7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a:extLst>
              <a:ext uri="{FF2B5EF4-FFF2-40B4-BE49-F238E27FC236}">
                <a16:creationId xmlns:a16="http://schemas.microsoft.com/office/drawing/2014/main" xmlns="" id="{85B3C8F2-B410-4FE5-999E-5E8E8536A7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Arial" panose="020B0604020202020204" pitchFamily="34" charset="0"/>
              </a:rPr>
              <a:t>SASH started in 2007 as part of CSI. It is the only program administered outside of PGE by Grid Alternatives. It is slated to last until 2021, and if you receive any questions about it, you can refer inquiries to the email address and number on this slide.</a:t>
            </a:r>
          </a:p>
        </p:txBody>
      </p:sp>
    </p:spTree>
    <p:extLst>
      <p:ext uri="{BB962C8B-B14F-4D97-AF65-F5344CB8AC3E}">
        <p14:creationId xmlns:p14="http://schemas.microsoft.com/office/powerpoint/2010/main" val="3622374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xmlns="" id="{5D087758-6F29-4D1F-A5E9-D11BA48EA7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a:extLst>
              <a:ext uri="{FF2B5EF4-FFF2-40B4-BE49-F238E27FC236}">
                <a16:creationId xmlns:a16="http://schemas.microsoft.com/office/drawing/2014/main" xmlns="" id="{16402A89-A5C6-4B6D-AC4B-9574B30566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dirty="0">
                <a:latin typeface="Arial" panose="020B0604020202020204" pitchFamily="34" charset="0"/>
              </a:rPr>
              <a:t>Inception</a:t>
            </a:r>
            <a:r>
              <a:rPr lang="en-US" altLang="en-US" sz="1000" dirty="0">
                <a:latin typeface="Arial" panose="020B0604020202020204" pitchFamily="34" charset="0"/>
              </a:rPr>
              <a:t> - Introduced by AB 1470, Kicked off in 2010</a:t>
            </a:r>
          </a:p>
          <a:p>
            <a:r>
              <a:rPr lang="en-US" altLang="en-US" sz="1000" dirty="0">
                <a:latin typeface="Arial" panose="020B0604020202020204" pitchFamily="34" charset="0"/>
              </a:rPr>
              <a:t> </a:t>
            </a:r>
          </a:p>
          <a:p>
            <a:r>
              <a:rPr lang="en-US" altLang="en-US" sz="1000" b="1" dirty="0">
                <a:latin typeface="Arial" panose="020B0604020202020204" pitchFamily="34" charset="0"/>
              </a:rPr>
              <a:t>Eligibility</a:t>
            </a:r>
            <a:r>
              <a:rPr lang="en-US" altLang="en-US" sz="1000" dirty="0">
                <a:latin typeface="Arial" panose="020B0604020202020204" pitchFamily="34" charset="0"/>
              </a:rPr>
              <a:t> - Res and CIGNA </a:t>
            </a:r>
          </a:p>
          <a:p>
            <a:r>
              <a:rPr lang="en-US" altLang="en-US" sz="1000" dirty="0">
                <a:latin typeface="Arial" panose="020B0604020202020204" pitchFamily="34" charset="0"/>
              </a:rPr>
              <a:t> </a:t>
            </a:r>
          </a:p>
          <a:p>
            <a:r>
              <a:rPr lang="en-US" altLang="en-US" sz="1000" b="1" dirty="0">
                <a:latin typeface="Arial" panose="020B0604020202020204" pitchFamily="34" charset="0"/>
              </a:rPr>
              <a:t>Ideal Customer Profile</a:t>
            </a:r>
            <a:r>
              <a:rPr lang="en-US" altLang="en-US" sz="1000" dirty="0">
                <a:latin typeface="Arial" panose="020B0604020202020204" pitchFamily="34" charset="0"/>
              </a:rPr>
              <a:t> - high hot water usage, high gas bill, green values, available space, high revenue</a:t>
            </a:r>
          </a:p>
          <a:p>
            <a:r>
              <a:rPr lang="en-US" altLang="en-US" sz="1000" dirty="0">
                <a:latin typeface="Arial" panose="020B0604020202020204" pitchFamily="34" charset="0"/>
              </a:rPr>
              <a:t> </a:t>
            </a:r>
          </a:p>
          <a:p>
            <a:r>
              <a:rPr lang="en-US" altLang="en-US" sz="1000" b="1" dirty="0">
                <a:latin typeface="Arial" panose="020B0604020202020204" pitchFamily="34" charset="0"/>
              </a:rPr>
              <a:t>Intent</a:t>
            </a:r>
            <a:r>
              <a:rPr lang="en-US" altLang="en-US" sz="1000" dirty="0">
                <a:latin typeface="Arial" panose="020B0604020202020204" pitchFamily="34" charset="0"/>
              </a:rPr>
              <a:t> - to increase adoption rates of solar thermal systems to transform the market and reduce natural gas usage and GHG emissions</a:t>
            </a:r>
          </a:p>
          <a:p>
            <a:r>
              <a:rPr lang="en-US" altLang="en-US" sz="1000" dirty="0">
                <a:latin typeface="Arial" panose="020B0604020202020204" pitchFamily="34" charset="0"/>
              </a:rPr>
              <a:t> </a:t>
            </a:r>
          </a:p>
          <a:p>
            <a:r>
              <a:rPr lang="en-US" altLang="en-US" sz="1000" b="1" dirty="0">
                <a:latin typeface="Arial" panose="020B0604020202020204" pitchFamily="34" charset="0"/>
              </a:rPr>
              <a:t>Goals</a:t>
            </a:r>
            <a:r>
              <a:rPr lang="en-US" altLang="en-US" sz="1000" dirty="0">
                <a:latin typeface="Arial" panose="020B0604020202020204" pitchFamily="34" charset="0"/>
              </a:rPr>
              <a:t> - 200,000 solar thermal systems on customer homes/buildings by 2017. 180M statewide - 80M allocated to PGE for incentives. $54M in incentives is remaining.</a:t>
            </a:r>
          </a:p>
          <a:p>
            <a:r>
              <a:rPr lang="en-US" altLang="en-US" sz="1000" dirty="0">
                <a:latin typeface="Arial" panose="020B0604020202020204" pitchFamily="34" charset="0"/>
              </a:rPr>
              <a:t> </a:t>
            </a:r>
          </a:p>
          <a:p>
            <a:r>
              <a:rPr lang="en-US" altLang="en-US" sz="1000" b="1" dirty="0">
                <a:latin typeface="Arial" panose="020B0604020202020204" pitchFamily="34" charset="0"/>
              </a:rPr>
              <a:t>Barriers - </a:t>
            </a:r>
            <a:r>
              <a:rPr lang="en-US" altLang="en-US" sz="1000" dirty="0">
                <a:latin typeface="Arial" panose="020B0604020202020204" pitchFamily="34" charset="0"/>
              </a:rPr>
              <a:t>high upfront investment,  high permitting costs, high cost of copper (best material for heat exchange, conduct heat), low gas prices, lack of trained installers, lack of consumer knowledge, and lack of confidence in industry (poor quality installations). </a:t>
            </a:r>
          </a:p>
          <a:p>
            <a:r>
              <a:rPr lang="en-US" altLang="en-US" sz="1000" dirty="0">
                <a:latin typeface="Arial" panose="020B0604020202020204" pitchFamily="34" charset="0"/>
              </a:rPr>
              <a:t> </a:t>
            </a:r>
          </a:p>
          <a:p>
            <a:r>
              <a:rPr lang="en-US" altLang="en-US" sz="1000" b="1" dirty="0">
                <a:latin typeface="Arial" panose="020B0604020202020204" pitchFamily="34" charset="0"/>
              </a:rPr>
              <a:t>Future  - </a:t>
            </a:r>
            <a:r>
              <a:rPr lang="en-US" altLang="en-US" sz="1000" dirty="0">
                <a:latin typeface="Arial" panose="020B0604020202020204" pitchFamily="34" charset="0"/>
              </a:rPr>
              <a:t>Program slated to end at the end of this year, but there is pending legislation to extend the program for two years while utilizing existing budget.</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1097631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IOUs shall include in their AB 793 Marketing Compliance Filing ALs specific strategies on how they plan to market EMTs to the communities with the highest disconnection rates in their service territories or in disadvantaged communities. The marketing efforts in these areas shall utilize greater resources and a more targeted effort than general marketing efforts </a:t>
            </a:r>
          </a:p>
          <a:p>
            <a:endParaRPr lang="en-US" dirty="0"/>
          </a:p>
          <a:p>
            <a:r>
              <a:rPr lang="en-US" dirty="0"/>
              <a:t>Weatherization modification should take into consideration both the cost-effectiveness of the measures as a whole and the policy of reducing energy-related hardships facing low-income households</a:t>
            </a:r>
          </a:p>
          <a:p>
            <a:endParaRPr lang="en-US" dirty="0"/>
          </a:p>
          <a:p>
            <a:endParaRPr lang="en-US" dirty="0"/>
          </a:p>
        </p:txBody>
      </p:sp>
      <p:sp>
        <p:nvSpPr>
          <p:cNvPr id="4" name="Slide Number Placeholder 3"/>
          <p:cNvSpPr>
            <a:spLocks noGrp="1"/>
          </p:cNvSpPr>
          <p:nvPr>
            <p:ph type="sldNum" sz="quarter" idx="10"/>
          </p:nvPr>
        </p:nvSpPr>
        <p:spPr/>
        <p:txBody>
          <a:bodyPr/>
          <a:lstStyle/>
          <a:p>
            <a:fld id="{E6361A6F-4D59-4E50-A8F7-9CACCFB3DBB5}" type="slidenum">
              <a:rPr lang="en-US" smtClean="0"/>
              <a:t>20</a:t>
            </a:fld>
            <a:endParaRPr lang="en-US" dirty="0"/>
          </a:p>
        </p:txBody>
      </p:sp>
    </p:spTree>
    <p:extLst>
      <p:ext uri="{BB962C8B-B14F-4D97-AF65-F5344CB8AC3E}">
        <p14:creationId xmlns:p14="http://schemas.microsoft.com/office/powerpoint/2010/main" val="368479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SoCalGas promotes low-cost and no-cost Energy Management Technologies, such as those available online and with mobile devices</a:t>
            </a:r>
          </a:p>
          <a:p>
            <a:r>
              <a:rPr lang="en-US" sz="1200" kern="1200" dirty="0">
                <a:solidFill>
                  <a:schemeClr val="tx1"/>
                </a:solidFill>
                <a:effectLst/>
                <a:latin typeface="+mn-lt"/>
                <a:ea typeface="+mn-ea"/>
                <a:cs typeface="+mn-cs"/>
              </a:rPr>
              <a:t>Customers that have online My Account access can navigate to “Ways to Save” online tools.  Please see example here</a:t>
            </a:r>
          </a:p>
          <a:p>
            <a:r>
              <a:rPr lang="en-US" sz="1200" kern="1200" dirty="0">
                <a:solidFill>
                  <a:schemeClr val="tx1"/>
                </a:solidFill>
                <a:effectLst/>
                <a:latin typeface="+mn-lt"/>
                <a:ea typeface="+mn-ea"/>
                <a:cs typeface="+mn-cs"/>
              </a:rPr>
              <a:t>Los Angeles Opportunities Industrialization Centers is an organization that helps customers get online and how to navigate through our website, get more information on customer assistance program as well as show them how they can enroll in </a:t>
            </a:r>
            <a:r>
              <a:rPr lang="en-US" sz="1200" kern="1200" dirty="0" err="1">
                <a:solidFill>
                  <a:schemeClr val="tx1"/>
                </a:solidFill>
                <a:effectLst/>
                <a:latin typeface="+mn-lt"/>
                <a:ea typeface="+mn-ea"/>
                <a:cs typeface="+mn-cs"/>
              </a:rPr>
              <a:t>MyAccount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October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SoCalGas held a Roundtable meeting in Visalia with CBOs in the SJV area to inform them about our programs and how they can partner with us to bring awareness to their constituency base</a:t>
            </a:r>
          </a:p>
          <a:p>
            <a:r>
              <a:rPr lang="en-US" sz="1200" kern="1200" dirty="0">
                <a:solidFill>
                  <a:schemeClr val="tx1"/>
                </a:solidFill>
                <a:effectLst/>
                <a:latin typeface="+mn-lt"/>
                <a:ea typeface="+mn-ea"/>
                <a:cs typeface="+mn-cs"/>
              </a:rPr>
              <a:t>Combining the $125 SCE/SoCalGas rebate with our new gas Demand Response rebate ($75) can make a new low-cost Nest thermostat free ($169)</a:t>
            </a:r>
          </a:p>
        </p:txBody>
      </p:sp>
      <p:sp>
        <p:nvSpPr>
          <p:cNvPr id="4" name="Slide Number Placeholder 3"/>
          <p:cNvSpPr>
            <a:spLocks noGrp="1"/>
          </p:cNvSpPr>
          <p:nvPr>
            <p:ph type="sldNum" sz="quarter" idx="10"/>
          </p:nvPr>
        </p:nvSpPr>
        <p:spPr/>
        <p:txBody>
          <a:bodyPr/>
          <a:lstStyle/>
          <a:p>
            <a:fld id="{E6361A6F-4D59-4E50-A8F7-9CACCFB3DBB5}" type="slidenum">
              <a:rPr lang="en-US" smtClean="0"/>
              <a:t>21</a:t>
            </a:fld>
            <a:endParaRPr lang="en-US" dirty="0"/>
          </a:p>
        </p:txBody>
      </p:sp>
    </p:spTree>
    <p:extLst>
      <p:ext uri="{BB962C8B-B14F-4D97-AF65-F5344CB8AC3E}">
        <p14:creationId xmlns:p14="http://schemas.microsoft.com/office/powerpoint/2010/main" val="112725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promotional insert has been developed to include in the Energy Education booklet that describes in detail the energy management tools behind My Account and how to enroll and sign up for alerts.  Information on the availability of rebates for some SMART home appliances and devices is also included</a:t>
            </a:r>
          </a:p>
          <a:p>
            <a:endParaRPr lang="en-US" dirty="0"/>
          </a:p>
        </p:txBody>
      </p:sp>
      <p:sp>
        <p:nvSpPr>
          <p:cNvPr id="4" name="Slide Number Placeholder 3"/>
          <p:cNvSpPr>
            <a:spLocks noGrp="1"/>
          </p:cNvSpPr>
          <p:nvPr>
            <p:ph type="sldNum" sz="quarter" idx="10"/>
          </p:nvPr>
        </p:nvSpPr>
        <p:spPr/>
        <p:txBody>
          <a:bodyPr/>
          <a:lstStyle/>
          <a:p>
            <a:fld id="{E6361A6F-4D59-4E50-A8F7-9CACCFB3DBB5}" type="slidenum">
              <a:rPr lang="en-US" smtClean="0"/>
              <a:t>23</a:t>
            </a:fld>
            <a:endParaRPr lang="en-US" dirty="0"/>
          </a:p>
        </p:txBody>
      </p:sp>
    </p:spTree>
    <p:extLst>
      <p:ext uri="{BB962C8B-B14F-4D97-AF65-F5344CB8AC3E}">
        <p14:creationId xmlns:p14="http://schemas.microsoft.com/office/powerpoint/2010/main" val="797144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7F627DE-729B-49AD-AE2F-ABCAF5B00739}" type="datetime1">
              <a:rPr lang="en-US" smtClean="0"/>
              <a:t>3/2/2018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2636494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495861-012D-48DC-8E40-B2A90B50CB93}" type="datetime1">
              <a:rPr lang="en-US" smtClean="0"/>
              <a:t>3/2/2018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577763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DBCEEE-C29A-47A8-8207-0177FA4F3A78}" type="datetime1">
              <a:rPr lang="en-US" smtClean="0"/>
              <a:t>3/2/2018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3251956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C72AF1-EC92-4FB2-8BE9-5C543640B443}" type="datetimeFigureOut">
              <a:rPr lang="en-US" smtClean="0">
                <a:solidFill>
                  <a:prstClr val="black">
                    <a:tint val="75000"/>
                  </a:prstClr>
                </a:solidFill>
              </a:rPr>
              <a:pPr/>
              <a:t>3/2/2018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6F5F74-756D-4BFF-9F39-53DD698FC9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049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C72AF1-EC92-4FB2-8BE9-5C543640B443}" type="datetimeFigureOut">
              <a:rPr lang="en-US" smtClean="0">
                <a:solidFill>
                  <a:prstClr val="black">
                    <a:tint val="75000"/>
                  </a:prstClr>
                </a:solidFill>
              </a:rPr>
              <a:pPr/>
              <a:t>3/2/2018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6F5F74-756D-4BFF-9F39-53DD698FC9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223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C72AF1-EC92-4FB2-8BE9-5C543640B443}" type="datetimeFigureOut">
              <a:rPr lang="en-US" smtClean="0">
                <a:solidFill>
                  <a:prstClr val="black">
                    <a:tint val="75000"/>
                  </a:prstClr>
                </a:solidFill>
              </a:rPr>
              <a:pPr/>
              <a:t>3/2/2018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6F5F74-756D-4BFF-9F39-53DD698FC9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411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C72AF1-EC92-4FB2-8BE9-5C543640B443}" type="datetimeFigureOut">
              <a:rPr lang="en-US" smtClean="0">
                <a:solidFill>
                  <a:prstClr val="black">
                    <a:tint val="75000"/>
                  </a:prstClr>
                </a:solidFill>
              </a:rPr>
              <a:pPr/>
              <a:t>3/2/2018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6F5F74-756D-4BFF-9F39-53DD698FC9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377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C72AF1-EC92-4FB2-8BE9-5C543640B443}" type="datetimeFigureOut">
              <a:rPr lang="en-US" smtClean="0">
                <a:solidFill>
                  <a:prstClr val="black">
                    <a:tint val="75000"/>
                  </a:prstClr>
                </a:solidFill>
              </a:rPr>
              <a:pPr/>
              <a:t>3/2/2018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B6F5F74-756D-4BFF-9F39-53DD698FC9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690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C72AF1-EC92-4FB2-8BE9-5C543640B443}" type="datetimeFigureOut">
              <a:rPr lang="en-US" smtClean="0">
                <a:solidFill>
                  <a:prstClr val="black">
                    <a:tint val="75000"/>
                  </a:prstClr>
                </a:solidFill>
              </a:rPr>
              <a:pPr/>
              <a:t>3/2/2018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B6F5F74-756D-4BFF-9F39-53DD698FC9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378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72AF1-EC92-4FB2-8BE9-5C543640B443}" type="datetimeFigureOut">
              <a:rPr lang="en-US" smtClean="0">
                <a:solidFill>
                  <a:prstClr val="black">
                    <a:tint val="75000"/>
                  </a:prstClr>
                </a:solidFill>
              </a:rPr>
              <a:pPr/>
              <a:t>3/2/2018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B6F5F74-756D-4BFF-9F39-53DD698FC9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63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C72AF1-EC92-4FB2-8BE9-5C543640B443}" type="datetimeFigureOut">
              <a:rPr lang="en-US" smtClean="0">
                <a:solidFill>
                  <a:prstClr val="black">
                    <a:tint val="75000"/>
                  </a:prstClr>
                </a:solidFill>
              </a:rPr>
              <a:pPr/>
              <a:t>3/2/2018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6F5F74-756D-4BFF-9F39-53DD698FC9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728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8B1F04-F127-4EB3-AB2B-88CEE670B283}" type="datetime1">
              <a:rPr lang="en-US" smtClean="0"/>
              <a:t>3/2/2018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4121230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C72AF1-EC92-4FB2-8BE9-5C543640B443}" type="datetimeFigureOut">
              <a:rPr lang="en-US" smtClean="0">
                <a:solidFill>
                  <a:prstClr val="black">
                    <a:tint val="75000"/>
                  </a:prstClr>
                </a:solidFill>
              </a:rPr>
              <a:pPr/>
              <a:t>3/2/2018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6F5F74-756D-4BFF-9F39-53DD698FC9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0977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C72AF1-EC92-4FB2-8BE9-5C543640B443}" type="datetimeFigureOut">
              <a:rPr lang="en-US" smtClean="0">
                <a:solidFill>
                  <a:prstClr val="black">
                    <a:tint val="75000"/>
                  </a:prstClr>
                </a:solidFill>
              </a:rPr>
              <a:pPr/>
              <a:t>3/2/2018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6F5F74-756D-4BFF-9F39-53DD698FC9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171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C72AF1-EC92-4FB2-8BE9-5C543640B443}" type="datetimeFigureOut">
              <a:rPr lang="en-US" smtClean="0">
                <a:solidFill>
                  <a:prstClr val="black">
                    <a:tint val="75000"/>
                  </a:prstClr>
                </a:solidFill>
              </a:rPr>
              <a:pPr/>
              <a:t>3/2/2018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6F5F74-756D-4BFF-9F39-53DD698FC9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069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843A2C-14BC-4728-8BC6-820002371B0B}" type="datetime1">
              <a:rPr lang="en-US" smtClean="0"/>
              <a:t>3/2/2018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138148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64DC8E-861E-4FCF-B1E5-A6672962BA24}" type="datetime1">
              <a:rPr lang="en-US" smtClean="0"/>
              <a:t>3/2/2018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29786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5C7C65-E8AA-4AB7-AE83-D04DA9C5F06F}" type="datetime1">
              <a:rPr lang="en-US" smtClean="0"/>
              <a:t>3/2/2018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4247495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9B65DC-8FA6-4E6F-95FE-AE3B67190F75}" type="datetime1">
              <a:rPr lang="en-US" smtClean="0"/>
              <a:t>3/2/2018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4166047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35E12B-35FF-4704-BE68-C0208B74B57A}" type="datetime1">
              <a:rPr lang="en-US" smtClean="0"/>
              <a:t>3/2/2018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1990124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3CBF30-348E-4BC3-B688-C71FCC070CD4}" type="datetime1">
              <a:rPr lang="en-US" smtClean="0"/>
              <a:t>3/2/2018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1659559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A40492-62E7-471A-ADAE-10A2F564D3C5}" type="datetime1">
              <a:rPr lang="en-US" smtClean="0"/>
              <a:t>3/2/2018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87014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E1797-47E4-4EF5-8069-D342460DCF2A}" type="datetime1">
              <a:rPr lang="en-US" smtClean="0"/>
              <a:t>3/2/2018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F5F74-756D-4BFF-9F39-53DD698FC919}" type="slidenum">
              <a:rPr lang="en-US" smtClean="0"/>
              <a:t>‹#›</a:t>
            </a:fld>
            <a:endParaRPr lang="en-US" dirty="0"/>
          </a:p>
        </p:txBody>
      </p:sp>
    </p:spTree>
    <p:extLst>
      <p:ext uri="{BB962C8B-B14F-4D97-AF65-F5344CB8AC3E}">
        <p14:creationId xmlns:p14="http://schemas.microsoft.com/office/powerpoint/2010/main" val="237201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72AF1-EC92-4FB2-8BE9-5C543640B443}" type="datetimeFigureOut">
              <a:rPr lang="en-US" smtClean="0">
                <a:solidFill>
                  <a:prstClr val="black">
                    <a:tint val="75000"/>
                  </a:prstClr>
                </a:solidFill>
              </a:rPr>
              <a:pPr/>
              <a:t>3/2/2018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F5F74-756D-4BFF-9F39-53DD698FC9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6457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ce.com/sc3/"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ce.com/sc3/" TargetMode="External"/><Relationship Id="rId1" Type="http://schemas.openxmlformats.org/officeDocument/2006/relationships/slideLayout" Target="../slideLayouts/slideLayout6.xml"/><Relationship Id="rId4" Type="http://schemas.openxmlformats.org/officeDocument/2006/relationships/hyperlink" Target="https://www.californiasolarstatistics.ca.gov/reports/mash_budge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solarcalifornia.ca.gov/solarwater/index.php" TargetMode="Externa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californiasolarstatistics.ca.gov/reports/mash_budget/"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www.californiasolarstatistics.ca.gov/reports/mash_budget/"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sce.com/sc3/" TargetMode="External"/><Relationship Id="rId5" Type="http://schemas.openxmlformats.org/officeDocument/2006/relationships/image" Target="../media/image3.wmf"/><Relationship Id="rId10" Type="http://schemas.openxmlformats.org/officeDocument/2006/relationships/image" Target="../media/image4.jpeg"/><Relationship Id="rId4" Type="http://schemas.openxmlformats.org/officeDocument/2006/relationships/chart" Target="../charts/chart1.xml"/><Relationship Id="rId9" Type="http://schemas.openxmlformats.org/officeDocument/2006/relationships/chart" Target="../charts/char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marketplace.socalgas.com/"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cid:image006.jpg@01D341AA.57B4F880" TargetMode="External"/><Relationship Id="rId5" Type="http://schemas.openxmlformats.org/officeDocument/2006/relationships/image" Target="../media/image13.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sce.com/wps/portal/home/mysce/search/Search/!ut/p/b1/04_Sj9CPykssy0xPLMnMz0vMAfGjzOIt3Q1cPbz8DTzdQwKNDTyNAw38gh0djQ0MzIAKIoEKDHAARwNC-sP1o8BK8JhQkBthkO6oqAgAStf4Iw!!/dl4/d5/L2dJQSEvUUt3QS80SmtFL1o2X0pJREExRzQySTBMRzYwQUI3NDg2UjUxMFE0/" TargetMode="External"/><Relationship Id="rId1" Type="http://schemas.openxmlformats.org/officeDocument/2006/relationships/slideLayout" Target="../slideLayouts/slideLayout6.xml"/><Relationship Id="rId6" Type="http://schemas.openxmlformats.org/officeDocument/2006/relationships/hyperlink" Target="http://www.sce.com/rebates" TargetMode="External"/><Relationship Id="rId5" Type="http://schemas.openxmlformats.org/officeDocument/2006/relationships/hyperlink" Target="http://www.sce.com/EMC" TargetMode="External"/><Relationship Id="rId4" Type="http://schemas.openxmlformats.org/officeDocument/2006/relationships/hyperlink" Target="http://www.marketplace.sce.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marketplace.sdge.com/"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hyperlink" Target="http://www.marketplace.pge.com/" TargetMode="External"/><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microsoft.com/office/2007/relationships/hdphoto" Target="../media/hdphoto1.wdp"/><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www.sce.com/sc3/" TargetMode="Externa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ce.com/sc3/"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package" Target="../embeddings/Microsoft_Excel_Worksheet4.xlsx"/><Relationship Id="rId3" Type="http://schemas.openxmlformats.org/officeDocument/2006/relationships/image" Target="../media/image3.wmf"/><Relationship Id="rId7"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package" Target="../embeddings/Microsoft_Excel_Worksheet3.xlsx"/><Relationship Id="rId4" Type="http://schemas.openxmlformats.org/officeDocument/2006/relationships/oleObject" Target="../embeddings/oleObject1.bin"/><Relationship Id="rId9" Type="http://schemas.openxmlformats.org/officeDocument/2006/relationships/image" Target="../media/image8.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IOU CARE-ESA Program Updates</a:t>
            </a:r>
          </a:p>
        </p:txBody>
      </p:sp>
      <p:sp>
        <p:nvSpPr>
          <p:cNvPr id="4" name="Subtitle 3"/>
          <p:cNvSpPr>
            <a:spLocks noGrp="1"/>
          </p:cNvSpPr>
          <p:nvPr>
            <p:ph type="subTitle" idx="1"/>
          </p:nvPr>
        </p:nvSpPr>
        <p:spPr>
          <a:xfrm>
            <a:off x="1333500" y="3886200"/>
            <a:ext cx="6400800" cy="1752600"/>
          </a:xfrm>
        </p:spPr>
        <p:txBody>
          <a:bodyPr>
            <a:normAutofit fontScale="92500"/>
          </a:bodyPr>
          <a:lstStyle/>
          <a:p>
            <a:pPr>
              <a:spcBef>
                <a:spcPts val="600"/>
              </a:spcBef>
            </a:pPr>
            <a:r>
              <a:rPr lang="en-US" altLang="en-US" b="1" dirty="0"/>
              <a:t>Low Income Oversight Board Meeting</a:t>
            </a:r>
          </a:p>
          <a:p>
            <a:pPr>
              <a:spcBef>
                <a:spcPts val="600"/>
              </a:spcBef>
            </a:pPr>
            <a:r>
              <a:rPr lang="en-US" altLang="en-US" sz="2400" b="1" dirty="0"/>
              <a:t>San Francisco, CA</a:t>
            </a:r>
          </a:p>
          <a:p>
            <a:pPr>
              <a:spcBef>
                <a:spcPts val="600"/>
              </a:spcBef>
            </a:pPr>
            <a:r>
              <a:rPr lang="en-US" altLang="en-US" sz="2400" b="1" dirty="0"/>
              <a:t>March 8, 2018</a:t>
            </a:r>
          </a:p>
          <a:p>
            <a:pPr>
              <a:spcBef>
                <a:spcPts val="600"/>
              </a:spcBef>
            </a:pPr>
            <a:endParaRPr lang="en-US" altLang="en-US" sz="2400" b="1" dirty="0">
              <a:solidFill>
                <a:srgbClr val="FF0000"/>
              </a:solidFill>
            </a:endParaRPr>
          </a:p>
        </p:txBody>
      </p:sp>
      <p:pic>
        <p:nvPicPr>
          <p:cNvPr id="6" name="Picture 9" descr="sce_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399" y="540295"/>
            <a:ext cx="1466305" cy="52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sdlmc2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379766"/>
            <a:ext cx="1447800" cy="68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540295"/>
            <a:ext cx="1905000" cy="76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xmlns="" id="{C55DD04C-ABF5-4C65-B825-3F80CE33C489}"/>
              </a:ext>
            </a:extLst>
          </p:cNvPr>
          <p:cNvSpPr>
            <a:spLocks noGrp="1"/>
          </p:cNvSpPr>
          <p:nvPr>
            <p:ph type="sldNum" sz="quarter" idx="12"/>
          </p:nvPr>
        </p:nvSpPr>
        <p:spPr/>
        <p:txBody>
          <a:bodyPr/>
          <a:lstStyle/>
          <a:p>
            <a:fld id="{DB6F5F74-756D-4BFF-9F39-53DD698FC919}" type="slidenum">
              <a:rPr lang="en-US" smtClean="0"/>
              <a:t>1</a:t>
            </a:fld>
            <a:endParaRPr lang="en-US" dirty="0"/>
          </a:p>
        </p:txBody>
      </p:sp>
      <p:pic>
        <p:nvPicPr>
          <p:cNvPr id="10" name="Content Placeholder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9000" y="318458"/>
            <a:ext cx="1371600" cy="836676"/>
          </a:xfrm>
          <a:prstGeom prst="rect">
            <a:avLst/>
          </a:prstGeom>
        </p:spPr>
      </p:pic>
    </p:spTree>
    <p:extLst>
      <p:ext uri="{BB962C8B-B14F-4D97-AF65-F5344CB8AC3E}">
        <p14:creationId xmlns:p14="http://schemas.microsoft.com/office/powerpoint/2010/main" val="3151256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12EBC-6744-4EF0-A99C-DE1B68FDAB15}"/>
              </a:ext>
            </a:extLst>
          </p:cNvPr>
          <p:cNvSpPr>
            <a:spLocks noGrp="1"/>
          </p:cNvSpPr>
          <p:nvPr>
            <p:ph type="title"/>
          </p:nvPr>
        </p:nvSpPr>
        <p:spPr/>
        <p:txBody>
          <a:bodyPr>
            <a:normAutofit fontScale="90000"/>
          </a:bodyPr>
          <a:lstStyle/>
          <a:p>
            <a:r>
              <a:rPr lang="en-US" b="1" dirty="0"/>
              <a:t>SDG&amp;E </a:t>
            </a:r>
            <a:br>
              <a:rPr lang="en-US" b="1" dirty="0"/>
            </a:br>
            <a:r>
              <a:rPr lang="en-US" b="1" dirty="0"/>
              <a:t>Low Income Solar Offerings</a:t>
            </a:r>
            <a:endParaRPr lang="en-US" dirty="0"/>
          </a:p>
        </p:txBody>
      </p:sp>
      <p:sp>
        <p:nvSpPr>
          <p:cNvPr id="3" name="Content Placeholder 2">
            <a:extLst>
              <a:ext uri="{FF2B5EF4-FFF2-40B4-BE49-F238E27FC236}">
                <a16:creationId xmlns:a16="http://schemas.microsoft.com/office/drawing/2014/main" xmlns="" id="{4833305F-D22A-439E-BDCC-AFFEA22632ED}"/>
              </a:ext>
            </a:extLst>
          </p:cNvPr>
          <p:cNvSpPr>
            <a:spLocks noGrp="1"/>
          </p:cNvSpPr>
          <p:nvPr>
            <p:ph idx="1"/>
          </p:nvPr>
        </p:nvSpPr>
        <p:spPr/>
        <p:txBody>
          <a:bodyPr>
            <a:normAutofit lnSpcReduction="10000"/>
          </a:bodyPr>
          <a:lstStyle/>
          <a:p>
            <a:r>
              <a:rPr lang="en-US" sz="1800" dirty="0"/>
              <a:t>Multi-Family Affordable Solar Housing (MASH)</a:t>
            </a:r>
          </a:p>
          <a:p>
            <a:pPr lvl="1"/>
            <a:r>
              <a:rPr lang="en-US" sz="1800" dirty="0"/>
              <a:t>Administered by Center for Sustainable Energy</a:t>
            </a:r>
          </a:p>
          <a:p>
            <a:pPr marL="342900" lvl="1" indent="0">
              <a:buNone/>
            </a:pPr>
            <a:endParaRPr lang="en-US" sz="1800" dirty="0"/>
          </a:p>
          <a:p>
            <a:r>
              <a:rPr lang="en-US" sz="1800" dirty="0"/>
              <a:t>Single-Family Affordable Solar Housing (SASH)</a:t>
            </a:r>
          </a:p>
          <a:p>
            <a:pPr lvl="1"/>
            <a:r>
              <a:rPr lang="en-US" sz="1800" dirty="0"/>
              <a:t>Administered by Grid Alternatives</a:t>
            </a:r>
          </a:p>
          <a:p>
            <a:pPr lvl="1"/>
            <a:endParaRPr lang="en-US" sz="1800" dirty="0"/>
          </a:p>
          <a:p>
            <a:r>
              <a:rPr lang="en-US" sz="1800" dirty="0"/>
              <a:t>Green Tariff (GT) Program – allows customers to meet some of their energy needs through local renewable generation</a:t>
            </a:r>
          </a:p>
          <a:p>
            <a:pPr lvl="1"/>
            <a:endParaRPr lang="en-US" sz="1800" dirty="0"/>
          </a:p>
          <a:p>
            <a:r>
              <a:rPr lang="en-US" sz="1800" dirty="0"/>
              <a:t>Enhanced Community Renewables (ECR) Program – allows customers to contract directly with third-party renewable developer  to purchase energy from a local renewable facility</a:t>
            </a:r>
          </a:p>
          <a:p>
            <a:pPr lvl="1"/>
            <a:r>
              <a:rPr lang="en-US" sz="1800" dirty="0"/>
              <a:t>10 MW of SDG&amp;E’s ECR &amp; GT Capacity is reserved for eligible customers in Environmental Justice Areas (top 20% most impacted and disadvantaged communities in service territory)</a:t>
            </a:r>
          </a:p>
          <a:p>
            <a:endParaRPr lang="en-US" dirty="0"/>
          </a:p>
        </p:txBody>
      </p:sp>
      <p:sp>
        <p:nvSpPr>
          <p:cNvPr id="4" name="Slide Number Placeholder 3">
            <a:extLst>
              <a:ext uri="{FF2B5EF4-FFF2-40B4-BE49-F238E27FC236}">
                <a16:creationId xmlns:a16="http://schemas.microsoft.com/office/drawing/2014/main" xmlns="" id="{D4416CA7-EF45-46C9-A612-6F043CE66570}"/>
              </a:ext>
            </a:extLst>
          </p:cNvPr>
          <p:cNvSpPr>
            <a:spLocks noGrp="1"/>
          </p:cNvSpPr>
          <p:nvPr>
            <p:ph type="sldNum" sz="quarter" idx="12"/>
          </p:nvPr>
        </p:nvSpPr>
        <p:spPr/>
        <p:txBody>
          <a:bodyPr/>
          <a:lstStyle/>
          <a:p>
            <a:fld id="{DB6F5F74-756D-4BFF-9F39-53DD698FC919}" type="slidenum">
              <a:rPr lang="en-US" smtClean="0"/>
              <a:t>10</a:t>
            </a:fld>
            <a:endParaRPr lang="en-US" dirty="0"/>
          </a:p>
        </p:txBody>
      </p:sp>
    </p:spTree>
    <p:extLst>
      <p:ext uri="{BB962C8B-B14F-4D97-AF65-F5344CB8AC3E}">
        <p14:creationId xmlns:p14="http://schemas.microsoft.com/office/powerpoint/2010/main" val="2656698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682" y="228600"/>
            <a:ext cx="6656318" cy="1050878"/>
          </a:xfrm>
        </p:spPr>
        <p:txBody>
          <a:bodyPr>
            <a:normAutofit/>
          </a:bodyPr>
          <a:lstStyle/>
          <a:p>
            <a:r>
              <a:rPr lang="en-US" altLang="en-US" sz="3000" b="1" dirty="0"/>
              <a:t>SoCalGas </a:t>
            </a:r>
            <a:br>
              <a:rPr lang="en-US" altLang="en-US" sz="3000" b="1" dirty="0"/>
            </a:br>
            <a:r>
              <a:rPr lang="en-US" altLang="en-US" sz="3000" b="1" dirty="0"/>
              <a:t>Solar Water Heating Program</a:t>
            </a:r>
            <a:endParaRPr lang="en-US" sz="3000" b="1" dirty="0"/>
          </a:p>
        </p:txBody>
      </p:sp>
      <p:sp>
        <p:nvSpPr>
          <p:cNvPr id="4" name="TextBox 3"/>
          <p:cNvSpPr txBox="1"/>
          <p:nvPr/>
        </p:nvSpPr>
        <p:spPr>
          <a:xfrm>
            <a:off x="779713" y="1386430"/>
            <a:ext cx="7024255" cy="5078313"/>
          </a:xfrm>
          <a:prstGeom prst="rect">
            <a:avLst/>
          </a:prstGeom>
          <a:noFill/>
        </p:spPr>
        <p:txBody>
          <a:bodyPr wrap="square" rtlCol="0">
            <a:spAutoFit/>
          </a:bodyPr>
          <a:lstStyle/>
          <a:p>
            <a:pPr marL="214313" indent="-214313">
              <a:buFont typeface="Arial" panose="020B0604020202020204" pitchFamily="34" charset="0"/>
              <a:buChar char="•"/>
            </a:pPr>
            <a:r>
              <a:rPr lang="en-US" dirty="0"/>
              <a:t>Part of the California Solar Initiative (CSI) Thermal program, SoCalGas offers solar water heating rebates of </a:t>
            </a:r>
            <a:r>
              <a:rPr lang="en-US" b="1" dirty="0"/>
              <a:t>up to</a:t>
            </a:r>
            <a:r>
              <a:rPr lang="en-US" dirty="0"/>
              <a:t> $4,366 </a:t>
            </a:r>
            <a:r>
              <a:rPr lang="en-US" b="1" dirty="0"/>
              <a:t>($5,397 for low income</a:t>
            </a:r>
            <a:r>
              <a:rPr lang="en-US" dirty="0"/>
              <a:t>) to single-family homeowners, </a:t>
            </a:r>
            <a:r>
              <a:rPr lang="en-US" b="1" dirty="0"/>
              <a:t>up to </a:t>
            </a:r>
            <a:r>
              <a:rPr lang="en-US" dirty="0"/>
              <a:t>$800,000 to multi-family and commercial businesses, and </a:t>
            </a:r>
            <a:r>
              <a:rPr lang="en-US" b="1" dirty="0"/>
              <a:t>up to</a:t>
            </a:r>
            <a:r>
              <a:rPr lang="en-US" dirty="0"/>
              <a:t> $500,000 for solar pool heating systems for commercial and multi-family properties. </a:t>
            </a:r>
          </a:p>
          <a:p>
            <a:pPr marL="557213" lvl="1" indent="-214313">
              <a:buFont typeface="Arial" panose="020B0604020202020204" pitchFamily="34" charset="0"/>
              <a:buChar char="•"/>
            </a:pPr>
            <a:endParaRPr lang="en-US" b="1" dirty="0"/>
          </a:p>
          <a:p>
            <a:pPr marL="557213" lvl="1" indent="-214313">
              <a:buFont typeface="Arial" panose="020B0604020202020204" pitchFamily="34" charset="0"/>
              <a:buChar char="•"/>
            </a:pPr>
            <a:r>
              <a:rPr lang="en-US" b="1" dirty="0"/>
              <a:t>SoCalGas processed to date 859 single family low income applications, total of $3.9M in incentives and equating to 100K in annual expected  </a:t>
            </a:r>
            <a:r>
              <a:rPr lang="en-US" b="1" dirty="0" err="1"/>
              <a:t>therms</a:t>
            </a:r>
            <a:r>
              <a:rPr lang="en-US" b="1" dirty="0"/>
              <a:t> saved. </a:t>
            </a:r>
          </a:p>
          <a:p>
            <a:pPr marL="900113" lvl="2" indent="-214313">
              <a:buFont typeface="Arial" panose="020B0604020202020204" pitchFamily="34" charset="0"/>
              <a:buChar char="•"/>
            </a:pPr>
            <a:r>
              <a:rPr lang="en-US" dirty="0"/>
              <a:t>Approximately 1,000 applications pending for review.</a:t>
            </a:r>
          </a:p>
          <a:p>
            <a:pPr lvl="2"/>
            <a:endParaRPr lang="en-US" dirty="0"/>
          </a:p>
          <a:p>
            <a:pPr marL="557213" lvl="1" indent="-214313">
              <a:buFont typeface="Arial" panose="020B0604020202020204" pitchFamily="34" charset="0"/>
              <a:buChar char="•"/>
            </a:pPr>
            <a:r>
              <a:rPr lang="en-US" b="1" dirty="0"/>
              <a:t>For SoCalGas Multi Family Low Income customers, processed 380 applications, total of $12.6 M in incentives and equating to over 609K </a:t>
            </a:r>
            <a:r>
              <a:rPr lang="en-US" b="1" dirty="0" err="1"/>
              <a:t>therms</a:t>
            </a:r>
            <a:r>
              <a:rPr lang="en-US" b="1" dirty="0"/>
              <a:t> of expected energy savings.  </a:t>
            </a:r>
          </a:p>
          <a:p>
            <a:pPr lvl="0"/>
            <a:endParaRPr lang="en-US" dirty="0"/>
          </a:p>
          <a:p>
            <a:pPr lvl="0"/>
            <a:r>
              <a:rPr lang="en-US" dirty="0"/>
              <a:t>  </a:t>
            </a:r>
          </a:p>
          <a:p>
            <a:pPr marL="214313" indent="-214313">
              <a:buFont typeface="Wingdings" panose="05000000000000000000" pitchFamily="2" charset="2"/>
              <a:buChar char="q"/>
            </a:pPr>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595" y="5849190"/>
            <a:ext cx="954236" cy="582084"/>
          </a:xfrm>
          <a:prstGeom prst="rect">
            <a:avLst/>
          </a:prstGeom>
        </p:spPr>
      </p:pic>
      <p:sp>
        <p:nvSpPr>
          <p:cNvPr id="3" name="Slide Number Placeholder 2"/>
          <p:cNvSpPr>
            <a:spLocks noGrp="1"/>
          </p:cNvSpPr>
          <p:nvPr>
            <p:ph type="sldNum" sz="quarter" idx="12"/>
          </p:nvPr>
        </p:nvSpPr>
        <p:spPr/>
        <p:txBody>
          <a:bodyPr/>
          <a:lstStyle/>
          <a:p>
            <a:fld id="{DB6F5F74-756D-4BFF-9F39-53DD698FC919}" type="slidenum">
              <a:rPr lang="en-US" smtClean="0"/>
              <a:t>11</a:t>
            </a:fld>
            <a:endParaRPr lang="en-US"/>
          </a:p>
        </p:txBody>
      </p:sp>
    </p:spTree>
    <p:extLst>
      <p:ext uri="{BB962C8B-B14F-4D97-AF65-F5344CB8AC3E}">
        <p14:creationId xmlns:p14="http://schemas.microsoft.com/office/powerpoint/2010/main" val="764107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00"/>
            <a:ext cx="8229600" cy="1143000"/>
          </a:xfrm>
        </p:spPr>
        <p:txBody>
          <a:bodyPr>
            <a:normAutofit fontScale="90000"/>
          </a:bodyPr>
          <a:lstStyle/>
          <a:p>
            <a:pPr algn="ctr"/>
            <a:r>
              <a:rPr lang="en-US" b="1" dirty="0">
                <a:latin typeface="Californian FB" panose="0207040306080B030204" pitchFamily="18" charset="0"/>
              </a:rPr>
              <a:t>Low Income Solar Programs - MASH</a:t>
            </a:r>
          </a:p>
        </p:txBody>
      </p:sp>
      <p:sp>
        <p:nvSpPr>
          <p:cNvPr id="3" name="Rectangle 2"/>
          <p:cNvSpPr/>
          <p:nvPr/>
        </p:nvSpPr>
        <p:spPr>
          <a:xfrm>
            <a:off x="277293" y="1447800"/>
            <a:ext cx="8589411" cy="1200329"/>
          </a:xfrm>
          <a:prstGeom prst="rect">
            <a:avLst/>
          </a:prstGeom>
        </p:spPr>
        <p:txBody>
          <a:bodyPr wrap="square">
            <a:spAutoFit/>
          </a:bodyPr>
          <a:lstStyle/>
          <a:p>
            <a:r>
              <a:rPr lang="en-US" dirty="0">
                <a:solidFill>
                  <a:srgbClr val="000000"/>
                </a:solidFill>
                <a:latin typeface="+mj-lt"/>
                <a:ea typeface="Calibri" panose="020F0502020204030204" pitchFamily="34" charset="0"/>
                <a:cs typeface="Times New Roman" panose="02020603050405020304" pitchFamily="18" charset="0"/>
              </a:rPr>
              <a:t> </a:t>
            </a:r>
            <a:endParaRPr lang="en-US" dirty="0">
              <a:latin typeface="+mj-lt"/>
              <a:ea typeface="Calibri" panose="020F0502020204030204" pitchFamily="34" charset="0"/>
              <a:cs typeface="Times New Roman" panose="02020603050405020304" pitchFamily="18" charset="0"/>
            </a:endParaRPr>
          </a:p>
          <a:p>
            <a:pPr marL="1028700" indent="-342900">
              <a:buAutoNum type="arabicParenBoth"/>
            </a:pPr>
            <a:r>
              <a:rPr lang="en-US" dirty="0">
                <a:solidFill>
                  <a:srgbClr val="FF0000"/>
                </a:solidFill>
              </a:rPr>
              <a:t>the spend rate of incentives; (2) current available funds; and (3) where the solar projects are located.</a:t>
            </a:r>
            <a:r>
              <a:rPr lang="en-US" dirty="0">
                <a:solidFill>
                  <a:srgbClr val="FF0000"/>
                </a:solidFill>
                <a:latin typeface="+mj-lt"/>
                <a:ea typeface="Calibri" panose="020F0502020204030204" pitchFamily="34" charset="0"/>
                <a:cs typeface="Times New Roman" panose="02020603050405020304" pitchFamily="18" charset="0"/>
              </a:rPr>
              <a:t>  (Jorge Rodriguez)</a:t>
            </a:r>
          </a:p>
          <a:p>
            <a:pPr marL="1028700" indent="-342900">
              <a:buAutoNum type="arabicParenBoth"/>
            </a:pPr>
            <a:endParaRPr lang="en-US" dirty="0">
              <a:solidFill>
                <a:srgbClr val="FF0000"/>
              </a:solidFill>
              <a:latin typeface="+mj-lt"/>
              <a:ea typeface="Calibri" panose="020F0502020204030204" pitchFamily="34" charset="0"/>
              <a:cs typeface="Times New Roman" panose="02020603050405020304" pitchFamily="18" charset="0"/>
            </a:endParaRPr>
          </a:p>
        </p:txBody>
      </p:sp>
      <p:pic>
        <p:nvPicPr>
          <p:cNvPr id="4" name="Picture 9" descr="sce_logo">
            <a:hlinkClick r:id="rId2"/>
            <a:extLst>
              <a:ext uri="{FF2B5EF4-FFF2-40B4-BE49-F238E27FC236}">
                <a16:creationId xmlns:a16="http://schemas.microsoft.com/office/drawing/2014/main" xmlns="" id="{BCD84016-9881-40D6-99C3-3078E1B8A7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172200"/>
            <a:ext cx="1466305" cy="52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96174421"/>
              </p:ext>
            </p:extLst>
          </p:nvPr>
        </p:nvGraphicFramePr>
        <p:xfrm>
          <a:off x="198345" y="1200089"/>
          <a:ext cx="8469981" cy="2514601"/>
        </p:xfrm>
        <a:graphic>
          <a:graphicData uri="http://schemas.openxmlformats.org/drawingml/2006/table">
            <a:tbl>
              <a:tblPr/>
              <a:tblGrid>
                <a:gridCol w="563655">
                  <a:extLst>
                    <a:ext uri="{9D8B030D-6E8A-4147-A177-3AD203B41FA5}">
                      <a16:colId xmlns:a16="http://schemas.microsoft.com/office/drawing/2014/main" xmlns="" val="20000"/>
                    </a:ext>
                  </a:extLst>
                </a:gridCol>
                <a:gridCol w="770808">
                  <a:extLst>
                    <a:ext uri="{9D8B030D-6E8A-4147-A177-3AD203B41FA5}">
                      <a16:colId xmlns:a16="http://schemas.microsoft.com/office/drawing/2014/main" xmlns="" val="20001"/>
                    </a:ext>
                  </a:extLst>
                </a:gridCol>
                <a:gridCol w="548886">
                  <a:extLst>
                    <a:ext uri="{9D8B030D-6E8A-4147-A177-3AD203B41FA5}">
                      <a16:colId xmlns:a16="http://schemas.microsoft.com/office/drawing/2014/main" xmlns="" val="20002"/>
                    </a:ext>
                  </a:extLst>
                </a:gridCol>
                <a:gridCol w="548886">
                  <a:extLst>
                    <a:ext uri="{9D8B030D-6E8A-4147-A177-3AD203B41FA5}">
                      <a16:colId xmlns:a16="http://schemas.microsoft.com/office/drawing/2014/main" xmlns="" val="20003"/>
                    </a:ext>
                  </a:extLst>
                </a:gridCol>
                <a:gridCol w="548886">
                  <a:extLst>
                    <a:ext uri="{9D8B030D-6E8A-4147-A177-3AD203B41FA5}">
                      <a16:colId xmlns:a16="http://schemas.microsoft.com/office/drawing/2014/main" xmlns="" val="20004"/>
                    </a:ext>
                  </a:extLst>
                </a:gridCol>
                <a:gridCol w="548886">
                  <a:extLst>
                    <a:ext uri="{9D8B030D-6E8A-4147-A177-3AD203B41FA5}">
                      <a16:colId xmlns:a16="http://schemas.microsoft.com/office/drawing/2014/main" xmlns="" val="20005"/>
                    </a:ext>
                  </a:extLst>
                </a:gridCol>
                <a:gridCol w="548886">
                  <a:extLst>
                    <a:ext uri="{9D8B030D-6E8A-4147-A177-3AD203B41FA5}">
                      <a16:colId xmlns:a16="http://schemas.microsoft.com/office/drawing/2014/main" xmlns="" val="20006"/>
                    </a:ext>
                  </a:extLst>
                </a:gridCol>
                <a:gridCol w="548886">
                  <a:extLst>
                    <a:ext uri="{9D8B030D-6E8A-4147-A177-3AD203B41FA5}">
                      <a16:colId xmlns:a16="http://schemas.microsoft.com/office/drawing/2014/main" xmlns="" val="20007"/>
                    </a:ext>
                  </a:extLst>
                </a:gridCol>
                <a:gridCol w="548886">
                  <a:extLst>
                    <a:ext uri="{9D8B030D-6E8A-4147-A177-3AD203B41FA5}">
                      <a16:colId xmlns:a16="http://schemas.microsoft.com/office/drawing/2014/main" xmlns="" val="20008"/>
                    </a:ext>
                  </a:extLst>
                </a:gridCol>
                <a:gridCol w="548886">
                  <a:extLst>
                    <a:ext uri="{9D8B030D-6E8A-4147-A177-3AD203B41FA5}">
                      <a16:colId xmlns:a16="http://schemas.microsoft.com/office/drawing/2014/main" xmlns="" val="20009"/>
                    </a:ext>
                  </a:extLst>
                </a:gridCol>
                <a:gridCol w="548886">
                  <a:extLst>
                    <a:ext uri="{9D8B030D-6E8A-4147-A177-3AD203B41FA5}">
                      <a16:colId xmlns:a16="http://schemas.microsoft.com/office/drawing/2014/main" xmlns="" val="20010"/>
                    </a:ext>
                  </a:extLst>
                </a:gridCol>
                <a:gridCol w="548886">
                  <a:extLst>
                    <a:ext uri="{9D8B030D-6E8A-4147-A177-3AD203B41FA5}">
                      <a16:colId xmlns:a16="http://schemas.microsoft.com/office/drawing/2014/main" xmlns="" val="20011"/>
                    </a:ext>
                  </a:extLst>
                </a:gridCol>
                <a:gridCol w="548886">
                  <a:extLst>
                    <a:ext uri="{9D8B030D-6E8A-4147-A177-3AD203B41FA5}">
                      <a16:colId xmlns:a16="http://schemas.microsoft.com/office/drawing/2014/main" xmlns="" val="20012"/>
                    </a:ext>
                  </a:extLst>
                </a:gridCol>
                <a:gridCol w="548886">
                  <a:extLst>
                    <a:ext uri="{9D8B030D-6E8A-4147-A177-3AD203B41FA5}">
                      <a16:colId xmlns:a16="http://schemas.microsoft.com/office/drawing/2014/main" xmlns="" val="20013"/>
                    </a:ext>
                  </a:extLst>
                </a:gridCol>
                <a:gridCol w="548886">
                  <a:extLst>
                    <a:ext uri="{9D8B030D-6E8A-4147-A177-3AD203B41FA5}">
                      <a16:colId xmlns:a16="http://schemas.microsoft.com/office/drawing/2014/main" xmlns="" val="20014"/>
                    </a:ext>
                  </a:extLst>
                </a:gridCol>
              </a:tblGrid>
              <a:tr h="292410">
                <a:tc rowSpan="2" gridSpan="2">
                  <a:txBody>
                    <a:bodyPr/>
                    <a:lstStyle/>
                    <a:p>
                      <a:pPr algn="ctr"/>
                      <a:endParaRPr lang="en-US" sz="400" b="1" dirty="0">
                        <a:solidFill>
                          <a:srgbClr val="FFFFFF"/>
                        </a:solidFill>
                        <a:effectLst/>
                        <a:latin typeface="arial" panose="020B0604020202020204" pitchFamily="34" charset="0"/>
                      </a:endParaRP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7084A3"/>
                    </a:solidFill>
                  </a:tcPr>
                </a:tc>
                <a:tc rowSpan="2" hMerge="1">
                  <a:txBody>
                    <a:bodyPr/>
                    <a:lstStyle/>
                    <a:p>
                      <a:endParaRPr lang="en-US"/>
                    </a:p>
                  </a:txBody>
                  <a:tcPr/>
                </a:tc>
                <a:tc gridSpan="2">
                  <a:txBody>
                    <a:bodyPr/>
                    <a:lstStyle/>
                    <a:p>
                      <a:pPr algn="ctr"/>
                      <a:r>
                        <a:rPr lang="en-US" sz="800" b="1" dirty="0">
                          <a:solidFill>
                            <a:srgbClr val="FFFFFF"/>
                          </a:solidFill>
                          <a:effectLst/>
                          <a:latin typeface="arial" panose="020B0604020202020204" pitchFamily="34" charset="0"/>
                        </a:rPr>
                        <a:t>Wait List</a:t>
                      </a:r>
                    </a:p>
                  </a:txBody>
                  <a:tcPr marL="9287" marR="9287" marT="9287" marB="9287" anchor="b">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7084A3"/>
                    </a:solidFill>
                  </a:tcPr>
                </a:tc>
                <a:tc hMerge="1">
                  <a:txBody>
                    <a:bodyPr/>
                    <a:lstStyle/>
                    <a:p>
                      <a:endParaRPr lang="en-US"/>
                    </a:p>
                  </a:txBody>
                  <a:tcPr/>
                </a:tc>
                <a:tc gridSpan="2">
                  <a:txBody>
                    <a:bodyPr/>
                    <a:lstStyle/>
                    <a:p>
                      <a:pPr algn="ctr"/>
                      <a:r>
                        <a:rPr lang="en-US" sz="800" b="1">
                          <a:solidFill>
                            <a:srgbClr val="FFFFFF"/>
                          </a:solidFill>
                          <a:effectLst/>
                          <a:latin typeface="arial" panose="020B0604020202020204" pitchFamily="34" charset="0"/>
                        </a:rPr>
                        <a:t>Under Review</a:t>
                      </a:r>
                    </a:p>
                  </a:txBody>
                  <a:tcPr marL="9287" marR="9287" marT="9287" marB="9287" anchor="b">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7084A3"/>
                    </a:solidFill>
                  </a:tcPr>
                </a:tc>
                <a:tc hMerge="1">
                  <a:txBody>
                    <a:bodyPr/>
                    <a:lstStyle/>
                    <a:p>
                      <a:endParaRPr lang="en-US"/>
                    </a:p>
                  </a:txBody>
                  <a:tcPr/>
                </a:tc>
                <a:tc gridSpan="2">
                  <a:txBody>
                    <a:bodyPr/>
                    <a:lstStyle/>
                    <a:p>
                      <a:pPr algn="ctr"/>
                      <a:r>
                        <a:rPr lang="en-US" sz="800" b="1">
                          <a:solidFill>
                            <a:srgbClr val="FFFFFF"/>
                          </a:solidFill>
                          <a:effectLst/>
                          <a:latin typeface="arial" panose="020B0604020202020204" pitchFamily="34" charset="0"/>
                        </a:rPr>
                        <a:t>Reserved</a:t>
                      </a:r>
                    </a:p>
                  </a:txBody>
                  <a:tcPr marL="9287" marR="9287" marT="9287" marB="9287" anchor="b">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7084A3"/>
                    </a:solidFill>
                  </a:tcPr>
                </a:tc>
                <a:tc hMerge="1">
                  <a:txBody>
                    <a:bodyPr/>
                    <a:lstStyle/>
                    <a:p>
                      <a:endParaRPr lang="en-US"/>
                    </a:p>
                  </a:txBody>
                  <a:tcPr/>
                </a:tc>
                <a:tc gridSpan="2">
                  <a:txBody>
                    <a:bodyPr/>
                    <a:lstStyle/>
                    <a:p>
                      <a:pPr algn="ctr"/>
                      <a:r>
                        <a:rPr lang="en-US" sz="800" b="1">
                          <a:solidFill>
                            <a:srgbClr val="FFFFFF"/>
                          </a:solidFill>
                          <a:effectLst/>
                          <a:latin typeface="arial" panose="020B0604020202020204" pitchFamily="34" charset="0"/>
                        </a:rPr>
                        <a:t>Completed</a:t>
                      </a:r>
                    </a:p>
                  </a:txBody>
                  <a:tcPr marL="9287" marR="9287" marT="9287" marB="9287" anchor="b">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7084A3"/>
                    </a:solidFill>
                  </a:tcPr>
                </a:tc>
                <a:tc hMerge="1">
                  <a:txBody>
                    <a:bodyPr/>
                    <a:lstStyle/>
                    <a:p>
                      <a:endParaRPr lang="en-US"/>
                    </a:p>
                  </a:txBody>
                  <a:tcPr/>
                </a:tc>
                <a:tc gridSpan="2">
                  <a:txBody>
                    <a:bodyPr/>
                    <a:lstStyle/>
                    <a:p>
                      <a:pPr algn="ctr"/>
                      <a:r>
                        <a:rPr lang="en-US" sz="800" b="1">
                          <a:solidFill>
                            <a:srgbClr val="FFFFFF"/>
                          </a:solidFill>
                          <a:effectLst/>
                          <a:latin typeface="arial" panose="020B0604020202020204" pitchFamily="34" charset="0"/>
                        </a:rPr>
                        <a:t>Application Totals</a:t>
                      </a:r>
                    </a:p>
                  </a:txBody>
                  <a:tcPr marL="9287" marR="9287" marT="9287" marB="9287" anchor="b">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7084A3"/>
                    </a:solidFill>
                  </a:tcPr>
                </a:tc>
                <a:tc hMerge="1">
                  <a:txBody>
                    <a:bodyPr/>
                    <a:lstStyle/>
                    <a:p>
                      <a:endParaRPr lang="en-US"/>
                    </a:p>
                  </a:txBody>
                  <a:tcPr/>
                </a:tc>
                <a:tc>
                  <a:txBody>
                    <a:bodyPr/>
                    <a:lstStyle/>
                    <a:p>
                      <a:pPr algn="ctr"/>
                      <a:r>
                        <a:rPr lang="en-US" sz="800" b="1">
                          <a:solidFill>
                            <a:srgbClr val="FFFFFF"/>
                          </a:solidFill>
                          <a:effectLst/>
                          <a:latin typeface="arial" panose="020B0604020202020204" pitchFamily="34" charset="0"/>
                        </a:rPr>
                        <a:t>Total</a:t>
                      </a:r>
                    </a:p>
                  </a:txBody>
                  <a:tcPr marL="9287" marR="9287" marT="9287" marB="9287" anchor="b">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7084A3"/>
                    </a:solidFill>
                  </a:tcPr>
                </a:tc>
                <a:tc rowSpan="2">
                  <a:txBody>
                    <a:bodyPr/>
                    <a:lstStyle/>
                    <a:p>
                      <a:pPr algn="ctr"/>
                      <a:r>
                        <a:rPr lang="en-US" sz="800" b="1">
                          <a:solidFill>
                            <a:srgbClr val="FFFFFF"/>
                          </a:solidFill>
                          <a:effectLst/>
                          <a:latin typeface="arial" panose="020B0604020202020204" pitchFamily="34" charset="0"/>
                        </a:rPr>
                        <a:t>Percent of Total Budget by Track</a:t>
                      </a:r>
                      <a:r>
                        <a:rPr lang="en-US" sz="800" b="1" baseline="30000">
                          <a:solidFill>
                            <a:srgbClr val="FFFFFF"/>
                          </a:solidFill>
                          <a:effectLst/>
                          <a:latin typeface="arial" panose="020B0604020202020204" pitchFamily="34" charset="0"/>
                        </a:rPr>
                        <a:t>2</a:t>
                      </a:r>
                      <a:endParaRPr lang="en-US" sz="800" b="1">
                        <a:solidFill>
                          <a:srgbClr val="FFFFFF"/>
                        </a:solidFill>
                        <a:effectLst/>
                        <a:latin typeface="arial" panose="020B0604020202020204" pitchFamily="34" charset="0"/>
                      </a:endParaRP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7084A3"/>
                    </a:solidFill>
                  </a:tcPr>
                </a:tc>
                <a:tc rowSpan="2">
                  <a:txBody>
                    <a:bodyPr/>
                    <a:lstStyle/>
                    <a:p>
                      <a:pPr algn="ctr"/>
                      <a:r>
                        <a:rPr lang="en-US" sz="800" b="1">
                          <a:solidFill>
                            <a:srgbClr val="FFFFFF"/>
                          </a:solidFill>
                          <a:effectLst/>
                          <a:latin typeface="arial" panose="020B0604020202020204" pitchFamily="34" charset="0"/>
                        </a:rPr>
                        <a:t>Remaining Budget</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7084A3"/>
                    </a:solidFill>
                  </a:tcPr>
                </a:tc>
                <a:extLst>
                  <a:ext uri="{0D108BD9-81ED-4DB2-BD59-A6C34878D82A}">
                    <a16:rowId xmlns:a16="http://schemas.microsoft.com/office/drawing/2014/main" xmlns="" val="10000"/>
                  </a:ext>
                </a:extLst>
              </a:tr>
              <a:tr h="711398">
                <a:tc gridSpan="2" vMerge="1">
                  <a:txBody>
                    <a:bodyPr/>
                    <a:lstStyle/>
                    <a:p>
                      <a:endParaRPr lang="en-US"/>
                    </a:p>
                  </a:txBody>
                  <a:tcPr/>
                </a:tc>
                <a:tc hMerge="1" vMerge="1">
                  <a:txBody>
                    <a:bodyPr/>
                    <a:lstStyle/>
                    <a:p>
                      <a:endParaRPr lang="en-US"/>
                    </a:p>
                  </a:txBody>
                  <a:tcPr/>
                </a:tc>
                <a:tc>
                  <a:txBody>
                    <a:bodyPr/>
                    <a:lstStyle/>
                    <a:p>
                      <a:pPr algn="ctr"/>
                      <a:r>
                        <a:rPr lang="en-US" sz="800" b="1">
                          <a:solidFill>
                            <a:srgbClr val="FFFFFF"/>
                          </a:solidFill>
                          <a:effectLst/>
                          <a:latin typeface="arial" panose="020B0604020202020204" pitchFamily="34" charset="0"/>
                        </a:rPr>
                        <a:t>Capacity</a:t>
                      </a:r>
                      <a:br>
                        <a:rPr lang="en-US" sz="800" b="1">
                          <a:solidFill>
                            <a:srgbClr val="FFFFFF"/>
                          </a:solidFill>
                          <a:effectLst/>
                          <a:latin typeface="arial" panose="020B0604020202020204" pitchFamily="34" charset="0"/>
                        </a:rPr>
                      </a:br>
                      <a:r>
                        <a:rPr lang="en-US" sz="800" b="1">
                          <a:solidFill>
                            <a:srgbClr val="FFFFFF"/>
                          </a:solidFill>
                          <a:effectLst/>
                          <a:latin typeface="arial" panose="020B0604020202020204" pitchFamily="34" charset="0"/>
                        </a:rPr>
                        <a:t>(MW)</a:t>
                      </a:r>
                    </a:p>
                  </a:txBody>
                  <a:tcPr marL="9287" marR="9287" marT="9287" marB="9287" anchor="b">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7084A3"/>
                    </a:solidFill>
                  </a:tcPr>
                </a:tc>
                <a:tc>
                  <a:txBody>
                    <a:bodyPr/>
                    <a:lstStyle/>
                    <a:p>
                      <a:pPr algn="ctr"/>
                      <a:r>
                        <a:rPr lang="en-US" sz="800" b="1" dirty="0">
                          <a:solidFill>
                            <a:srgbClr val="FFFFFF"/>
                          </a:solidFill>
                          <a:effectLst/>
                          <a:latin typeface="arial" panose="020B0604020202020204" pitchFamily="34" charset="0"/>
                        </a:rPr>
                        <a:t>Budget</a:t>
                      </a:r>
                      <a:br>
                        <a:rPr lang="en-US" sz="800" b="1" dirty="0">
                          <a:solidFill>
                            <a:srgbClr val="FFFFFF"/>
                          </a:solidFill>
                          <a:effectLst/>
                          <a:latin typeface="arial" panose="020B0604020202020204" pitchFamily="34" charset="0"/>
                        </a:rPr>
                      </a:br>
                      <a:r>
                        <a:rPr lang="en-US" sz="800" b="1" dirty="0">
                          <a:solidFill>
                            <a:srgbClr val="FFFFFF"/>
                          </a:solidFill>
                          <a:effectLst/>
                          <a:latin typeface="arial" panose="020B0604020202020204" pitchFamily="34" charset="0"/>
                        </a:rPr>
                        <a:t>($)</a:t>
                      </a:r>
                    </a:p>
                  </a:txBody>
                  <a:tcPr marL="9287" marR="9287" marT="9287" marB="9287" anchor="b">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7084A3"/>
                    </a:solidFill>
                  </a:tcPr>
                </a:tc>
                <a:tc>
                  <a:txBody>
                    <a:bodyPr/>
                    <a:lstStyle/>
                    <a:p>
                      <a:pPr algn="ctr"/>
                      <a:r>
                        <a:rPr lang="en-US" sz="800" b="1">
                          <a:solidFill>
                            <a:srgbClr val="FFFFFF"/>
                          </a:solidFill>
                          <a:effectLst/>
                          <a:latin typeface="arial" panose="020B0604020202020204" pitchFamily="34" charset="0"/>
                        </a:rPr>
                        <a:t>Capacity</a:t>
                      </a:r>
                      <a:br>
                        <a:rPr lang="en-US" sz="800" b="1">
                          <a:solidFill>
                            <a:srgbClr val="FFFFFF"/>
                          </a:solidFill>
                          <a:effectLst/>
                          <a:latin typeface="arial" panose="020B0604020202020204" pitchFamily="34" charset="0"/>
                        </a:rPr>
                      </a:br>
                      <a:r>
                        <a:rPr lang="en-US" sz="800" b="1">
                          <a:solidFill>
                            <a:srgbClr val="FFFFFF"/>
                          </a:solidFill>
                          <a:effectLst/>
                          <a:latin typeface="arial" panose="020B0604020202020204" pitchFamily="34" charset="0"/>
                        </a:rPr>
                        <a:t>(MW)</a:t>
                      </a:r>
                    </a:p>
                  </a:txBody>
                  <a:tcPr marL="9287" marR="9287" marT="9287" marB="9287" anchor="b">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7084A3"/>
                    </a:solidFill>
                  </a:tcPr>
                </a:tc>
                <a:tc>
                  <a:txBody>
                    <a:bodyPr/>
                    <a:lstStyle/>
                    <a:p>
                      <a:pPr algn="ctr"/>
                      <a:r>
                        <a:rPr lang="en-US" sz="800" b="1" dirty="0">
                          <a:solidFill>
                            <a:srgbClr val="FFFFFF"/>
                          </a:solidFill>
                          <a:effectLst/>
                          <a:latin typeface="arial" panose="020B0604020202020204" pitchFamily="34" charset="0"/>
                        </a:rPr>
                        <a:t>Budget</a:t>
                      </a:r>
                      <a:br>
                        <a:rPr lang="en-US" sz="800" b="1" dirty="0">
                          <a:solidFill>
                            <a:srgbClr val="FFFFFF"/>
                          </a:solidFill>
                          <a:effectLst/>
                          <a:latin typeface="arial" panose="020B0604020202020204" pitchFamily="34" charset="0"/>
                        </a:rPr>
                      </a:br>
                      <a:r>
                        <a:rPr lang="en-US" sz="800" b="1" dirty="0">
                          <a:solidFill>
                            <a:srgbClr val="FFFFFF"/>
                          </a:solidFill>
                          <a:effectLst/>
                          <a:latin typeface="arial" panose="020B0604020202020204" pitchFamily="34" charset="0"/>
                        </a:rPr>
                        <a:t>($)</a:t>
                      </a:r>
                    </a:p>
                  </a:txBody>
                  <a:tcPr marL="9287" marR="9287" marT="9287" marB="9287" anchor="b">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7084A3"/>
                    </a:solidFill>
                  </a:tcPr>
                </a:tc>
                <a:tc>
                  <a:txBody>
                    <a:bodyPr/>
                    <a:lstStyle/>
                    <a:p>
                      <a:pPr algn="ctr"/>
                      <a:r>
                        <a:rPr lang="en-US" sz="800" b="1">
                          <a:solidFill>
                            <a:srgbClr val="FFFFFF"/>
                          </a:solidFill>
                          <a:effectLst/>
                          <a:latin typeface="arial" panose="020B0604020202020204" pitchFamily="34" charset="0"/>
                        </a:rPr>
                        <a:t>Capacity</a:t>
                      </a:r>
                      <a:br>
                        <a:rPr lang="en-US" sz="800" b="1">
                          <a:solidFill>
                            <a:srgbClr val="FFFFFF"/>
                          </a:solidFill>
                          <a:effectLst/>
                          <a:latin typeface="arial" panose="020B0604020202020204" pitchFamily="34" charset="0"/>
                        </a:rPr>
                      </a:br>
                      <a:r>
                        <a:rPr lang="en-US" sz="800" b="1">
                          <a:solidFill>
                            <a:srgbClr val="FFFFFF"/>
                          </a:solidFill>
                          <a:effectLst/>
                          <a:latin typeface="arial" panose="020B0604020202020204" pitchFamily="34" charset="0"/>
                        </a:rPr>
                        <a:t>(MW)</a:t>
                      </a:r>
                    </a:p>
                  </a:txBody>
                  <a:tcPr marL="9287" marR="9287" marT="9287" marB="9287" anchor="b">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7084A3"/>
                    </a:solidFill>
                  </a:tcPr>
                </a:tc>
                <a:tc>
                  <a:txBody>
                    <a:bodyPr/>
                    <a:lstStyle/>
                    <a:p>
                      <a:pPr algn="ctr"/>
                      <a:r>
                        <a:rPr lang="en-US" sz="800" b="1" dirty="0">
                          <a:solidFill>
                            <a:srgbClr val="FFFFFF"/>
                          </a:solidFill>
                          <a:effectLst/>
                          <a:latin typeface="arial" panose="020B0604020202020204" pitchFamily="34" charset="0"/>
                        </a:rPr>
                        <a:t>Budget</a:t>
                      </a:r>
                      <a:br>
                        <a:rPr lang="en-US" sz="800" b="1" dirty="0">
                          <a:solidFill>
                            <a:srgbClr val="FFFFFF"/>
                          </a:solidFill>
                          <a:effectLst/>
                          <a:latin typeface="arial" panose="020B0604020202020204" pitchFamily="34" charset="0"/>
                        </a:rPr>
                      </a:br>
                      <a:r>
                        <a:rPr lang="en-US" sz="800" b="1" dirty="0">
                          <a:solidFill>
                            <a:srgbClr val="FFFFFF"/>
                          </a:solidFill>
                          <a:effectLst/>
                          <a:latin typeface="arial" panose="020B0604020202020204" pitchFamily="34" charset="0"/>
                        </a:rPr>
                        <a:t>($)</a:t>
                      </a:r>
                    </a:p>
                  </a:txBody>
                  <a:tcPr marL="9287" marR="9287" marT="9287" marB="9287" anchor="b">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7084A3"/>
                    </a:solidFill>
                  </a:tcPr>
                </a:tc>
                <a:tc>
                  <a:txBody>
                    <a:bodyPr/>
                    <a:lstStyle/>
                    <a:p>
                      <a:pPr algn="ctr"/>
                      <a:r>
                        <a:rPr lang="en-US" sz="800" b="1" dirty="0">
                          <a:solidFill>
                            <a:srgbClr val="FFFFFF"/>
                          </a:solidFill>
                          <a:effectLst/>
                          <a:latin typeface="arial" panose="020B0604020202020204" pitchFamily="34" charset="0"/>
                        </a:rPr>
                        <a:t>Capacity</a:t>
                      </a:r>
                      <a:br>
                        <a:rPr lang="en-US" sz="800" b="1" dirty="0">
                          <a:solidFill>
                            <a:srgbClr val="FFFFFF"/>
                          </a:solidFill>
                          <a:effectLst/>
                          <a:latin typeface="arial" panose="020B0604020202020204" pitchFamily="34" charset="0"/>
                        </a:rPr>
                      </a:br>
                      <a:r>
                        <a:rPr lang="en-US" sz="800" b="1" dirty="0">
                          <a:solidFill>
                            <a:srgbClr val="FFFFFF"/>
                          </a:solidFill>
                          <a:effectLst/>
                          <a:latin typeface="arial" panose="020B0604020202020204" pitchFamily="34" charset="0"/>
                        </a:rPr>
                        <a:t>(MW)</a:t>
                      </a:r>
                    </a:p>
                  </a:txBody>
                  <a:tcPr marL="9287" marR="9287" marT="9287" marB="9287" anchor="b">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7084A3"/>
                    </a:solidFill>
                  </a:tcPr>
                </a:tc>
                <a:tc>
                  <a:txBody>
                    <a:bodyPr/>
                    <a:lstStyle/>
                    <a:p>
                      <a:pPr algn="ctr"/>
                      <a:r>
                        <a:rPr lang="en-US" sz="800" b="1" dirty="0">
                          <a:solidFill>
                            <a:srgbClr val="FFFFFF"/>
                          </a:solidFill>
                          <a:effectLst/>
                          <a:latin typeface="arial" panose="020B0604020202020204" pitchFamily="34" charset="0"/>
                        </a:rPr>
                        <a:t>Budget</a:t>
                      </a:r>
                      <a:br>
                        <a:rPr lang="en-US" sz="800" b="1" dirty="0">
                          <a:solidFill>
                            <a:srgbClr val="FFFFFF"/>
                          </a:solidFill>
                          <a:effectLst/>
                          <a:latin typeface="arial" panose="020B0604020202020204" pitchFamily="34" charset="0"/>
                        </a:rPr>
                      </a:br>
                      <a:r>
                        <a:rPr lang="en-US" sz="800" b="1" dirty="0">
                          <a:solidFill>
                            <a:srgbClr val="FFFFFF"/>
                          </a:solidFill>
                          <a:effectLst/>
                          <a:latin typeface="arial" panose="020B0604020202020204" pitchFamily="34" charset="0"/>
                        </a:rPr>
                        <a:t>($)</a:t>
                      </a:r>
                    </a:p>
                  </a:txBody>
                  <a:tcPr marL="9287" marR="9287" marT="9287" marB="9287" anchor="b">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7084A3"/>
                    </a:solidFill>
                  </a:tcPr>
                </a:tc>
                <a:tc>
                  <a:txBody>
                    <a:bodyPr/>
                    <a:lstStyle/>
                    <a:p>
                      <a:pPr algn="ctr"/>
                      <a:r>
                        <a:rPr lang="en-US" sz="800" b="1">
                          <a:solidFill>
                            <a:srgbClr val="FFFFFF"/>
                          </a:solidFill>
                          <a:effectLst/>
                          <a:latin typeface="arial" panose="020B0604020202020204" pitchFamily="34" charset="0"/>
                        </a:rPr>
                        <a:t>Capacity</a:t>
                      </a:r>
                      <a:br>
                        <a:rPr lang="en-US" sz="800" b="1">
                          <a:solidFill>
                            <a:srgbClr val="FFFFFF"/>
                          </a:solidFill>
                          <a:effectLst/>
                          <a:latin typeface="arial" panose="020B0604020202020204" pitchFamily="34" charset="0"/>
                        </a:rPr>
                      </a:br>
                      <a:r>
                        <a:rPr lang="en-US" sz="800" b="1">
                          <a:solidFill>
                            <a:srgbClr val="FFFFFF"/>
                          </a:solidFill>
                          <a:effectLst/>
                          <a:latin typeface="arial" panose="020B0604020202020204" pitchFamily="34" charset="0"/>
                        </a:rPr>
                        <a:t>(MW)</a:t>
                      </a:r>
                    </a:p>
                  </a:txBody>
                  <a:tcPr marL="9287" marR="9287" marT="9287" marB="9287" anchor="b">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7084A3"/>
                    </a:solidFill>
                  </a:tcPr>
                </a:tc>
                <a:tc>
                  <a:txBody>
                    <a:bodyPr/>
                    <a:lstStyle/>
                    <a:p>
                      <a:pPr algn="ctr"/>
                      <a:r>
                        <a:rPr lang="en-US" sz="800" b="1">
                          <a:solidFill>
                            <a:srgbClr val="FFFFFF"/>
                          </a:solidFill>
                          <a:effectLst/>
                          <a:latin typeface="arial" panose="020B0604020202020204" pitchFamily="34" charset="0"/>
                        </a:rPr>
                        <a:t>Budget</a:t>
                      </a:r>
                      <a:br>
                        <a:rPr lang="en-US" sz="800" b="1">
                          <a:solidFill>
                            <a:srgbClr val="FFFFFF"/>
                          </a:solidFill>
                          <a:effectLst/>
                          <a:latin typeface="arial" panose="020B0604020202020204" pitchFamily="34" charset="0"/>
                        </a:rPr>
                      </a:br>
                      <a:r>
                        <a:rPr lang="en-US" sz="800" b="1">
                          <a:solidFill>
                            <a:srgbClr val="FFFFFF"/>
                          </a:solidFill>
                          <a:effectLst/>
                          <a:latin typeface="arial" panose="020B0604020202020204" pitchFamily="34" charset="0"/>
                        </a:rPr>
                        <a:t>($)</a:t>
                      </a:r>
                    </a:p>
                  </a:txBody>
                  <a:tcPr marL="9287" marR="9287" marT="9287" marB="9287" anchor="b">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7084A3"/>
                    </a:solidFill>
                  </a:tcPr>
                </a:tc>
                <a:tc>
                  <a:txBody>
                    <a:bodyPr/>
                    <a:lstStyle/>
                    <a:p>
                      <a:pPr algn="ctr"/>
                      <a:r>
                        <a:rPr lang="en-US" sz="800" b="1">
                          <a:solidFill>
                            <a:srgbClr val="FFFFFF"/>
                          </a:solidFill>
                          <a:effectLst/>
                          <a:latin typeface="arial" panose="020B0604020202020204" pitchFamily="34" charset="0"/>
                        </a:rPr>
                        <a:t>Budget</a:t>
                      </a:r>
                      <a:r>
                        <a:rPr lang="en-US" sz="800" b="1" baseline="30000">
                          <a:solidFill>
                            <a:srgbClr val="FFFFFF"/>
                          </a:solidFill>
                          <a:effectLst/>
                          <a:latin typeface="arial" panose="020B0604020202020204" pitchFamily="34" charset="0"/>
                        </a:rPr>
                        <a:t>1</a:t>
                      </a:r>
                      <a:r>
                        <a:rPr lang="en-US" sz="800" b="1">
                          <a:solidFill>
                            <a:srgbClr val="FFFFFF"/>
                          </a:solidFill>
                          <a:effectLst/>
                          <a:latin typeface="arial" panose="020B0604020202020204" pitchFamily="34" charset="0"/>
                        </a:rPr>
                        <a:t/>
                      </a:r>
                      <a:br>
                        <a:rPr lang="en-US" sz="800" b="1">
                          <a:solidFill>
                            <a:srgbClr val="FFFFFF"/>
                          </a:solidFill>
                          <a:effectLst/>
                          <a:latin typeface="arial" panose="020B0604020202020204" pitchFamily="34" charset="0"/>
                        </a:rPr>
                      </a:br>
                      <a:r>
                        <a:rPr lang="en-US" sz="800" b="1">
                          <a:solidFill>
                            <a:srgbClr val="FFFFFF"/>
                          </a:solidFill>
                          <a:effectLst/>
                          <a:latin typeface="arial" panose="020B0604020202020204" pitchFamily="34" charset="0"/>
                        </a:rPr>
                        <a:t>($)</a:t>
                      </a:r>
                    </a:p>
                  </a:txBody>
                  <a:tcPr marL="9287" marR="9287" marT="9287" marB="9287" anchor="b">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7084A3"/>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380135">
                <a:tc rowSpan="4">
                  <a:txBody>
                    <a:bodyPr/>
                    <a:lstStyle/>
                    <a:p>
                      <a:pPr algn="ctr"/>
                      <a:r>
                        <a:rPr lang="en-US" sz="800" dirty="0">
                          <a:effectLst/>
                          <a:latin typeface="arial" panose="020B0604020202020204" pitchFamily="34" charset="0"/>
                        </a:rPr>
                        <a:t>SCE</a:t>
                      </a:r>
                    </a:p>
                  </a:txBody>
                  <a:tcPr marL="9287" marR="9287" marT="9287" marB="9287">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a:txBody>
                    <a:bodyPr/>
                    <a:lstStyle/>
                    <a:p>
                      <a:pPr algn="r"/>
                      <a:r>
                        <a:rPr lang="en-US" sz="800" dirty="0">
                          <a:effectLst/>
                          <a:latin typeface="arial" panose="020B0604020202020204" pitchFamily="34" charset="0"/>
                        </a:rPr>
                        <a:t>Track 1C</a:t>
                      </a:r>
                    </a:p>
                  </a:txBody>
                  <a:tcPr marL="6191" marR="6191" marT="6191" marB="6191"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rowSpan="3" gridSpan="2">
                  <a:txBody>
                    <a:bodyPr/>
                    <a:lstStyle/>
                    <a:p>
                      <a:pPr algn="ctr"/>
                      <a:r>
                        <a:rPr lang="en-US" sz="800">
                          <a:effectLst/>
                          <a:latin typeface="arial" panose="020B0604020202020204" pitchFamily="34" charset="0"/>
                        </a:rPr>
                        <a:t>N/A</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rowSpan="3" hMerge="1">
                  <a:txBody>
                    <a:bodyPr/>
                    <a:lstStyle/>
                    <a:p>
                      <a:endParaRPr lang="en-US"/>
                    </a:p>
                  </a:txBody>
                  <a:tcPr/>
                </a:tc>
                <a:tc>
                  <a:txBody>
                    <a:bodyPr/>
                    <a:lstStyle/>
                    <a:p>
                      <a:pPr algn="ctr"/>
                      <a:r>
                        <a:rPr lang="en-US" sz="800">
                          <a:effectLst/>
                          <a:latin typeface="arial" panose="020B0604020202020204" pitchFamily="34" charset="0"/>
                        </a:rPr>
                        <a:t>2.336</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a:txBody>
                    <a:bodyPr/>
                    <a:lstStyle/>
                    <a:p>
                      <a:pPr algn="ctr"/>
                      <a:r>
                        <a:rPr lang="en-US" sz="800">
                          <a:effectLst/>
                          <a:latin typeface="arial" panose="020B0604020202020204" pitchFamily="34" charset="0"/>
                        </a:rPr>
                        <a:t>2,569,684</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a:txBody>
                    <a:bodyPr/>
                    <a:lstStyle/>
                    <a:p>
                      <a:pPr algn="ctr"/>
                      <a:r>
                        <a:rPr lang="en-US" sz="800">
                          <a:effectLst/>
                          <a:latin typeface="arial" panose="020B0604020202020204" pitchFamily="34" charset="0"/>
                        </a:rPr>
                        <a:t>3.576</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a:txBody>
                    <a:bodyPr/>
                    <a:lstStyle/>
                    <a:p>
                      <a:pPr algn="ctr"/>
                      <a:r>
                        <a:rPr lang="en-US" sz="800">
                          <a:effectLst/>
                          <a:latin typeface="arial" panose="020B0604020202020204" pitchFamily="34" charset="0"/>
                        </a:rPr>
                        <a:t>4,004,504</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a:txBody>
                    <a:bodyPr/>
                    <a:lstStyle/>
                    <a:p>
                      <a:pPr algn="ctr"/>
                      <a:r>
                        <a:rPr lang="en-US" sz="800">
                          <a:effectLst/>
                          <a:latin typeface="arial" panose="020B0604020202020204" pitchFamily="34" charset="0"/>
                        </a:rPr>
                        <a:t>3.011</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a:txBody>
                    <a:bodyPr/>
                    <a:lstStyle/>
                    <a:p>
                      <a:pPr algn="ctr"/>
                      <a:r>
                        <a:rPr lang="en-US" sz="800">
                          <a:effectLst/>
                          <a:latin typeface="arial" panose="020B0604020202020204" pitchFamily="34" charset="0"/>
                        </a:rPr>
                        <a:t>3,312,231</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a:txBody>
                    <a:bodyPr/>
                    <a:lstStyle/>
                    <a:p>
                      <a:pPr algn="ctr"/>
                      <a:r>
                        <a:rPr lang="en-US" sz="800" dirty="0">
                          <a:effectLst/>
                          <a:latin typeface="arial" panose="020B0604020202020204" pitchFamily="34" charset="0"/>
                        </a:rPr>
                        <a:t>8.923</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a:txBody>
                    <a:bodyPr/>
                    <a:lstStyle/>
                    <a:p>
                      <a:pPr algn="ctr"/>
                      <a:r>
                        <a:rPr lang="en-US" sz="800">
                          <a:effectLst/>
                          <a:latin typeface="arial" panose="020B0604020202020204" pitchFamily="34" charset="0"/>
                        </a:rPr>
                        <a:t>9,886,419</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rowSpan="4">
                  <a:txBody>
                    <a:bodyPr/>
                    <a:lstStyle/>
                    <a:p>
                      <a:pPr algn="ctr"/>
                      <a:r>
                        <a:rPr lang="en-US" sz="800">
                          <a:effectLst/>
                          <a:latin typeface="arial" panose="020B0604020202020204" pitchFamily="34" charset="0"/>
                        </a:rPr>
                        <a:t>27,662,165</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a:txBody>
                    <a:bodyPr/>
                    <a:lstStyle/>
                    <a:p>
                      <a:pPr algn="ctr"/>
                      <a:r>
                        <a:rPr lang="en-US" sz="800">
                          <a:effectLst/>
                          <a:latin typeface="arial" panose="020B0604020202020204" pitchFamily="34" charset="0"/>
                        </a:rPr>
                        <a:t>35.7%</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rowSpan="4">
                  <a:txBody>
                    <a:bodyPr/>
                    <a:lstStyle/>
                    <a:p>
                      <a:pPr algn="ctr"/>
                      <a:r>
                        <a:rPr lang="en-US" sz="800">
                          <a:effectLst/>
                          <a:latin typeface="arial" panose="020B0604020202020204" pitchFamily="34" charset="0"/>
                        </a:rPr>
                        <a:t>637,798</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extLst>
                  <a:ext uri="{0D108BD9-81ED-4DB2-BD59-A6C34878D82A}">
                    <a16:rowId xmlns:a16="http://schemas.microsoft.com/office/drawing/2014/main" xmlns="" val="10002"/>
                  </a:ext>
                </a:extLst>
              </a:tr>
              <a:tr h="380135">
                <a:tc vMerge="1">
                  <a:txBody>
                    <a:bodyPr/>
                    <a:lstStyle/>
                    <a:p>
                      <a:endParaRPr lang="en-US"/>
                    </a:p>
                  </a:txBody>
                  <a:tcPr/>
                </a:tc>
                <a:tc>
                  <a:txBody>
                    <a:bodyPr/>
                    <a:lstStyle/>
                    <a:p>
                      <a:pPr algn="r"/>
                      <a:r>
                        <a:rPr lang="en-US" sz="800" dirty="0">
                          <a:effectLst/>
                          <a:latin typeface="arial" panose="020B0604020202020204" pitchFamily="34" charset="0"/>
                        </a:rPr>
                        <a:t>Track 1D</a:t>
                      </a:r>
                    </a:p>
                  </a:txBody>
                  <a:tcPr marL="6191" marR="6191" marT="6191" marB="6191"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gridSpan="2" vMerge="1">
                  <a:txBody>
                    <a:bodyPr/>
                    <a:lstStyle/>
                    <a:p>
                      <a:endParaRPr lang="en-US"/>
                    </a:p>
                  </a:txBody>
                  <a:tcPr/>
                </a:tc>
                <a:tc hMerge="1" vMerge="1">
                  <a:txBody>
                    <a:bodyPr/>
                    <a:lstStyle/>
                    <a:p>
                      <a:endParaRPr lang="en-US"/>
                    </a:p>
                  </a:txBody>
                  <a:tcPr/>
                </a:tc>
                <a:tc>
                  <a:txBody>
                    <a:bodyPr/>
                    <a:lstStyle/>
                    <a:p>
                      <a:pPr algn="ctr"/>
                      <a:r>
                        <a:rPr lang="en-US" sz="800" dirty="0">
                          <a:effectLst/>
                          <a:latin typeface="arial" panose="020B0604020202020204" pitchFamily="34" charset="0"/>
                        </a:rPr>
                        <a:t>3.677</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a:txBody>
                    <a:bodyPr/>
                    <a:lstStyle/>
                    <a:p>
                      <a:pPr algn="ctr"/>
                      <a:r>
                        <a:rPr lang="en-US" sz="800">
                          <a:effectLst/>
                          <a:latin typeface="arial" panose="020B0604020202020204" pitchFamily="34" charset="0"/>
                        </a:rPr>
                        <a:t>6,618,964</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a:txBody>
                    <a:bodyPr/>
                    <a:lstStyle/>
                    <a:p>
                      <a:pPr algn="ctr"/>
                      <a:r>
                        <a:rPr lang="en-US" sz="800">
                          <a:effectLst/>
                          <a:latin typeface="arial" panose="020B0604020202020204" pitchFamily="34" charset="0"/>
                        </a:rPr>
                        <a:t>5.836</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a:txBody>
                    <a:bodyPr/>
                    <a:lstStyle/>
                    <a:p>
                      <a:pPr algn="ctr"/>
                      <a:r>
                        <a:rPr lang="en-US" sz="800">
                          <a:effectLst/>
                          <a:latin typeface="arial" panose="020B0604020202020204" pitchFamily="34" charset="0"/>
                        </a:rPr>
                        <a:t>10,389,883</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a:txBody>
                    <a:bodyPr/>
                    <a:lstStyle/>
                    <a:p>
                      <a:pPr algn="ctr"/>
                      <a:r>
                        <a:rPr lang="en-US" sz="800">
                          <a:effectLst/>
                          <a:latin typeface="arial" panose="020B0604020202020204" pitchFamily="34" charset="0"/>
                        </a:rPr>
                        <a:t>0.072</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a:txBody>
                    <a:bodyPr/>
                    <a:lstStyle/>
                    <a:p>
                      <a:pPr algn="ctr"/>
                      <a:r>
                        <a:rPr lang="en-US" sz="800">
                          <a:effectLst/>
                          <a:latin typeface="arial" panose="020B0604020202020204" pitchFamily="34" charset="0"/>
                        </a:rPr>
                        <a:t>129,101</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a:txBody>
                    <a:bodyPr/>
                    <a:lstStyle/>
                    <a:p>
                      <a:pPr algn="ctr"/>
                      <a:r>
                        <a:rPr lang="en-US" sz="800">
                          <a:effectLst/>
                          <a:latin typeface="arial" panose="020B0604020202020204" pitchFamily="34" charset="0"/>
                        </a:rPr>
                        <a:t>9.585</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a:txBody>
                    <a:bodyPr/>
                    <a:lstStyle/>
                    <a:p>
                      <a:pPr algn="ctr"/>
                      <a:r>
                        <a:rPr lang="en-US" sz="800" dirty="0">
                          <a:effectLst/>
                          <a:latin typeface="arial" panose="020B0604020202020204" pitchFamily="34" charset="0"/>
                        </a:rPr>
                        <a:t>17,137,948</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vMerge="1">
                  <a:txBody>
                    <a:bodyPr/>
                    <a:lstStyle/>
                    <a:p>
                      <a:endParaRPr lang="en-US"/>
                    </a:p>
                  </a:txBody>
                  <a:tcPr/>
                </a:tc>
                <a:tc>
                  <a:txBody>
                    <a:bodyPr/>
                    <a:lstStyle/>
                    <a:p>
                      <a:pPr algn="ctr"/>
                      <a:r>
                        <a:rPr lang="en-US" sz="800" b="1">
                          <a:effectLst/>
                          <a:latin typeface="arial" panose="020B0604020202020204" pitchFamily="34" charset="0"/>
                        </a:rPr>
                        <a:t>62.0%</a:t>
                      </a:r>
                      <a:endParaRPr lang="en-US" sz="800">
                        <a:effectLst/>
                        <a:latin typeface="arial" panose="020B0604020202020204" pitchFamily="34" charset="0"/>
                      </a:endParaRP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vMerge="1">
                  <a:txBody>
                    <a:bodyPr/>
                    <a:lstStyle/>
                    <a:p>
                      <a:endParaRPr lang="en-US"/>
                    </a:p>
                  </a:txBody>
                  <a:tcPr/>
                </a:tc>
                <a:extLst>
                  <a:ext uri="{0D108BD9-81ED-4DB2-BD59-A6C34878D82A}">
                    <a16:rowId xmlns:a16="http://schemas.microsoft.com/office/drawing/2014/main" xmlns="" val="10003"/>
                  </a:ext>
                </a:extLst>
              </a:tr>
              <a:tr h="370388">
                <a:tc vMerge="1">
                  <a:txBody>
                    <a:bodyPr/>
                    <a:lstStyle/>
                    <a:p>
                      <a:endParaRPr lang="en-US"/>
                    </a:p>
                  </a:txBody>
                  <a:tcPr/>
                </a:tc>
                <a:tc>
                  <a:txBody>
                    <a:bodyPr/>
                    <a:lstStyle/>
                    <a:p>
                      <a:pPr algn="r"/>
                      <a:r>
                        <a:rPr lang="en-US" sz="800" dirty="0" err="1">
                          <a:effectLst/>
                          <a:latin typeface="arial" panose="020B0604020202020204" pitchFamily="34" charset="0"/>
                        </a:rPr>
                        <a:t>Unincentivized</a:t>
                      </a:r>
                      <a:endParaRPr lang="en-US" sz="800" dirty="0">
                        <a:effectLst/>
                        <a:latin typeface="arial" panose="020B0604020202020204" pitchFamily="34" charset="0"/>
                      </a:endParaRPr>
                    </a:p>
                  </a:txBody>
                  <a:tcPr marL="6191" marR="6191" marT="6191" marB="6191"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gridSpan="2" vMerge="1">
                  <a:txBody>
                    <a:bodyPr/>
                    <a:lstStyle/>
                    <a:p>
                      <a:endParaRPr lang="en-US"/>
                    </a:p>
                  </a:txBody>
                  <a:tcPr/>
                </a:tc>
                <a:tc hMerge="1" vMerge="1">
                  <a:txBody>
                    <a:bodyPr/>
                    <a:lstStyle/>
                    <a:p>
                      <a:endParaRPr lang="en-US"/>
                    </a:p>
                  </a:txBody>
                  <a:tcPr/>
                </a:tc>
                <a:tc>
                  <a:txBody>
                    <a:bodyPr/>
                    <a:lstStyle/>
                    <a:p>
                      <a:pPr algn="ctr"/>
                      <a:r>
                        <a:rPr lang="en-US" sz="800">
                          <a:effectLst/>
                          <a:latin typeface="arial" panose="020B0604020202020204" pitchFamily="34" charset="0"/>
                        </a:rPr>
                        <a:t>-0.000</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a:txBody>
                    <a:bodyPr/>
                    <a:lstStyle/>
                    <a:p>
                      <a:pPr algn="ctr"/>
                      <a:r>
                        <a:rPr lang="en-US" sz="800">
                          <a:effectLst/>
                          <a:latin typeface="arial" panose="020B0604020202020204" pitchFamily="34" charset="0"/>
                        </a:rPr>
                        <a:t>N/A</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a:txBody>
                    <a:bodyPr/>
                    <a:lstStyle/>
                    <a:p>
                      <a:pPr algn="ctr"/>
                      <a:r>
                        <a:rPr lang="en-US" sz="800">
                          <a:effectLst/>
                          <a:latin typeface="arial" panose="020B0604020202020204" pitchFamily="34" charset="0"/>
                        </a:rPr>
                        <a:t>0.294</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a:txBody>
                    <a:bodyPr/>
                    <a:lstStyle/>
                    <a:p>
                      <a:pPr algn="ctr"/>
                      <a:r>
                        <a:rPr lang="en-US" sz="800">
                          <a:effectLst/>
                          <a:latin typeface="arial" panose="020B0604020202020204" pitchFamily="34" charset="0"/>
                        </a:rPr>
                        <a:t>N/A</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a:txBody>
                    <a:bodyPr/>
                    <a:lstStyle/>
                    <a:p>
                      <a:pPr algn="ctr"/>
                      <a:r>
                        <a:rPr lang="en-US" sz="800">
                          <a:effectLst/>
                          <a:latin typeface="arial" panose="020B0604020202020204" pitchFamily="34" charset="0"/>
                        </a:rPr>
                        <a:t>0.221</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a:txBody>
                    <a:bodyPr/>
                    <a:lstStyle/>
                    <a:p>
                      <a:pPr algn="ctr"/>
                      <a:r>
                        <a:rPr lang="en-US" sz="800">
                          <a:effectLst/>
                          <a:latin typeface="arial" panose="020B0604020202020204" pitchFamily="34" charset="0"/>
                        </a:rPr>
                        <a:t>N/A</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a:txBody>
                    <a:bodyPr/>
                    <a:lstStyle/>
                    <a:p>
                      <a:pPr algn="ctr"/>
                      <a:r>
                        <a:rPr lang="en-US" sz="800">
                          <a:effectLst/>
                          <a:latin typeface="arial" panose="020B0604020202020204" pitchFamily="34" charset="0"/>
                        </a:rPr>
                        <a:t>0.515</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a:txBody>
                    <a:bodyPr/>
                    <a:lstStyle/>
                    <a:p>
                      <a:pPr algn="ctr"/>
                      <a:r>
                        <a:rPr lang="en-US" sz="800" dirty="0">
                          <a:effectLst/>
                          <a:latin typeface="arial" panose="020B0604020202020204" pitchFamily="34" charset="0"/>
                        </a:rPr>
                        <a:t>N/A</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vMerge="1">
                  <a:txBody>
                    <a:bodyPr/>
                    <a:lstStyle/>
                    <a:p>
                      <a:endParaRPr lang="en-US"/>
                    </a:p>
                  </a:txBody>
                  <a:tcPr/>
                </a:tc>
                <a:tc>
                  <a:txBody>
                    <a:bodyPr/>
                    <a:lstStyle/>
                    <a:p>
                      <a:pPr algn="ctr"/>
                      <a:r>
                        <a:rPr lang="en-US" sz="800">
                          <a:effectLst/>
                          <a:latin typeface="arial" panose="020B0604020202020204" pitchFamily="34" charset="0"/>
                        </a:rPr>
                        <a:t>N/A</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vMerge="1">
                  <a:txBody>
                    <a:bodyPr/>
                    <a:lstStyle/>
                    <a:p>
                      <a:endParaRPr lang="en-US"/>
                    </a:p>
                  </a:txBody>
                  <a:tcPr/>
                </a:tc>
                <a:extLst>
                  <a:ext uri="{0D108BD9-81ED-4DB2-BD59-A6C34878D82A}">
                    <a16:rowId xmlns:a16="http://schemas.microsoft.com/office/drawing/2014/main" xmlns="" val="10004"/>
                  </a:ext>
                </a:extLst>
              </a:tr>
              <a:tr h="380135">
                <a:tc vMerge="1">
                  <a:txBody>
                    <a:bodyPr/>
                    <a:lstStyle/>
                    <a:p>
                      <a:endParaRPr lang="en-US"/>
                    </a:p>
                  </a:txBody>
                  <a:tcPr/>
                </a:tc>
                <a:tc>
                  <a:txBody>
                    <a:bodyPr/>
                    <a:lstStyle/>
                    <a:p>
                      <a:pPr algn="r"/>
                      <a:r>
                        <a:rPr lang="en-US" sz="800" dirty="0">
                          <a:effectLst/>
                          <a:latin typeface="arial" panose="020B0604020202020204" pitchFamily="34" charset="0"/>
                        </a:rPr>
                        <a:t>Total</a:t>
                      </a:r>
                    </a:p>
                  </a:txBody>
                  <a:tcPr marL="6191" marR="6191" marT="6191" marB="6191"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a:txBody>
                    <a:bodyPr/>
                    <a:lstStyle/>
                    <a:p>
                      <a:pPr algn="ctr"/>
                      <a:r>
                        <a:rPr lang="en-US" sz="800">
                          <a:effectLst/>
                          <a:latin typeface="arial" panose="020B0604020202020204" pitchFamily="34" charset="0"/>
                        </a:rPr>
                        <a:t>2.449</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a:txBody>
                    <a:bodyPr/>
                    <a:lstStyle/>
                    <a:p>
                      <a:pPr algn="ctr"/>
                      <a:r>
                        <a:rPr lang="en-US" sz="800">
                          <a:effectLst/>
                          <a:latin typeface="arial" panose="020B0604020202020204" pitchFamily="34" charset="0"/>
                        </a:rPr>
                        <a:t>4,144,721</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a:txBody>
                    <a:bodyPr/>
                    <a:lstStyle/>
                    <a:p>
                      <a:pPr algn="ctr"/>
                      <a:r>
                        <a:rPr lang="en-US" sz="800">
                          <a:effectLst/>
                          <a:latin typeface="arial" panose="020B0604020202020204" pitchFamily="34" charset="0"/>
                        </a:rPr>
                        <a:t>6.013</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a:txBody>
                    <a:bodyPr/>
                    <a:lstStyle/>
                    <a:p>
                      <a:pPr algn="ctr"/>
                      <a:r>
                        <a:rPr lang="en-US" sz="800">
                          <a:effectLst/>
                          <a:latin typeface="arial" panose="020B0604020202020204" pitchFamily="34" charset="0"/>
                        </a:rPr>
                        <a:t>9,188,648</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a:txBody>
                    <a:bodyPr/>
                    <a:lstStyle/>
                    <a:p>
                      <a:pPr algn="ctr"/>
                      <a:r>
                        <a:rPr lang="en-US" sz="800">
                          <a:effectLst/>
                          <a:latin typeface="arial" panose="020B0604020202020204" pitchFamily="34" charset="0"/>
                        </a:rPr>
                        <a:t>9.706</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a:txBody>
                    <a:bodyPr/>
                    <a:lstStyle/>
                    <a:p>
                      <a:pPr algn="ctr"/>
                      <a:r>
                        <a:rPr lang="en-US" sz="800">
                          <a:effectLst/>
                          <a:latin typeface="arial" panose="020B0604020202020204" pitchFamily="34" charset="0"/>
                        </a:rPr>
                        <a:t>14,394,387</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a:txBody>
                    <a:bodyPr/>
                    <a:lstStyle/>
                    <a:p>
                      <a:pPr algn="ctr"/>
                      <a:r>
                        <a:rPr lang="en-US" sz="800">
                          <a:effectLst/>
                          <a:latin typeface="arial" panose="020B0604020202020204" pitchFamily="34" charset="0"/>
                        </a:rPr>
                        <a:t>3.304</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a:txBody>
                    <a:bodyPr/>
                    <a:lstStyle/>
                    <a:p>
                      <a:pPr algn="ctr"/>
                      <a:r>
                        <a:rPr lang="en-US" sz="800">
                          <a:effectLst/>
                          <a:latin typeface="arial" panose="020B0604020202020204" pitchFamily="34" charset="0"/>
                        </a:rPr>
                        <a:t>3,441,332</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a:txBody>
                    <a:bodyPr/>
                    <a:lstStyle/>
                    <a:p>
                      <a:pPr algn="ctr"/>
                      <a:r>
                        <a:rPr lang="en-US" sz="800" dirty="0">
                          <a:effectLst/>
                          <a:latin typeface="arial" panose="020B0604020202020204" pitchFamily="34" charset="0"/>
                        </a:rPr>
                        <a:t>19.023</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a:txBody>
                    <a:bodyPr/>
                    <a:lstStyle/>
                    <a:p>
                      <a:pPr algn="ctr"/>
                      <a:r>
                        <a:rPr lang="en-US" sz="800" dirty="0">
                          <a:effectLst/>
                          <a:latin typeface="arial" panose="020B0604020202020204" pitchFamily="34" charset="0"/>
                        </a:rPr>
                        <a:t>27,024,367</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vMerge="1">
                  <a:txBody>
                    <a:bodyPr/>
                    <a:lstStyle/>
                    <a:p>
                      <a:endParaRPr lang="en-US"/>
                    </a:p>
                  </a:txBody>
                  <a:tcPr/>
                </a:tc>
                <a:tc>
                  <a:txBody>
                    <a:bodyPr/>
                    <a:lstStyle/>
                    <a:p>
                      <a:pPr algn="ctr"/>
                      <a:r>
                        <a:rPr lang="en-US" sz="800" dirty="0">
                          <a:effectLst/>
                          <a:latin typeface="arial" panose="020B0604020202020204" pitchFamily="34" charset="0"/>
                        </a:rPr>
                        <a:t>97.7%</a:t>
                      </a:r>
                    </a:p>
                  </a:txBody>
                  <a:tcPr marL="9287" marR="9287" marT="9287" marB="9287" anchor="ctr">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7F7F7"/>
                    </a:solidFill>
                  </a:tcPr>
                </a:tc>
                <a:tc vMerge="1">
                  <a:txBody>
                    <a:bodyPr/>
                    <a:lstStyle/>
                    <a:p>
                      <a:endParaRPr lang="en-US"/>
                    </a:p>
                  </a:txBody>
                  <a:tcPr/>
                </a:tc>
                <a:extLst>
                  <a:ext uri="{0D108BD9-81ED-4DB2-BD59-A6C34878D82A}">
                    <a16:rowId xmlns:a16="http://schemas.microsoft.com/office/drawing/2014/main" xmlns="" val="10005"/>
                  </a:ext>
                </a:extLst>
              </a:tr>
            </a:tbl>
          </a:graphicData>
        </a:graphic>
      </p:graphicFrame>
      <p:sp>
        <p:nvSpPr>
          <p:cNvPr id="7" name="TextBox 6"/>
          <p:cNvSpPr txBox="1"/>
          <p:nvPr/>
        </p:nvSpPr>
        <p:spPr>
          <a:xfrm>
            <a:off x="230909" y="4000381"/>
            <a:ext cx="8799135" cy="1600438"/>
          </a:xfrm>
          <a:prstGeom prst="rect">
            <a:avLst/>
          </a:prstGeom>
          <a:noFill/>
        </p:spPr>
        <p:txBody>
          <a:bodyPr wrap="square" rtlCol="0">
            <a:spAutoFit/>
          </a:bodyPr>
          <a:lstStyle/>
          <a:p>
            <a:r>
              <a:rPr lang="en-US" sz="1000" baseline="30000" dirty="0">
                <a:latin typeface="Californian FB" panose="0207040306080B030204" pitchFamily="18" charset="0"/>
              </a:rPr>
              <a:t>1</a:t>
            </a:r>
            <a:r>
              <a:rPr lang="en-US" sz="1000" dirty="0">
                <a:latin typeface="Californian FB" panose="0207040306080B030204" pitchFamily="18" charset="0"/>
              </a:rPr>
              <a:t> Total Budget amounts for each utility include surpluses remaining from the previous MASH program's administrative and incentive budgets. Per CPUC Decision 15-01-027, which reauthorized the MASH program pursuant to AB 217 (Bradford), these surpluses were rolled over to fund the incentive budgets for the current MASH program. PG&amp;E's budget includes $2,982,034 from its previous administrative budget and $2,946,755 in unallocated incentives. SCE's budget includes $4,300,536 from its previous administrative budget and $260,429 in unallocated incentives. CSE's budget includes $257,014 from its previous administrative budget and $73,575 in unallocated incentives.</a:t>
            </a:r>
          </a:p>
          <a:p>
            <a:r>
              <a:rPr lang="en-US" sz="1000" baseline="30000" dirty="0">
                <a:latin typeface="Californian FB" panose="0207040306080B030204" pitchFamily="18" charset="0"/>
              </a:rPr>
              <a:t>2</a:t>
            </a:r>
            <a:r>
              <a:rPr lang="en-US" sz="1000" dirty="0">
                <a:latin typeface="Californian FB" panose="0207040306080B030204" pitchFamily="18" charset="0"/>
              </a:rPr>
              <a:t> Percentage of Total Budget by Track refers to the sum of incentives in "Under Review", "Reserved" and "Completed" statues divided by the overall budget for each program track. Per CPUC Decision 15-01-027, there is an the overall 80% cap of funding for 1D projects.</a:t>
            </a:r>
          </a:p>
          <a:p>
            <a:r>
              <a:rPr lang="en-US" sz="1000" dirty="0">
                <a:latin typeface="Californian FB" panose="0207040306080B030204" pitchFamily="18" charset="0"/>
              </a:rPr>
              <a:t>300 applications were included for the generation of this chart. </a:t>
            </a:r>
          </a:p>
          <a:p>
            <a:endParaRPr lang="en-US" dirty="0"/>
          </a:p>
        </p:txBody>
      </p:sp>
      <p:sp>
        <p:nvSpPr>
          <p:cNvPr id="8" name="TextBox 7"/>
          <p:cNvSpPr txBox="1"/>
          <p:nvPr/>
        </p:nvSpPr>
        <p:spPr>
          <a:xfrm>
            <a:off x="258821" y="5369986"/>
            <a:ext cx="8409505" cy="830997"/>
          </a:xfrm>
          <a:prstGeom prst="rect">
            <a:avLst/>
          </a:prstGeom>
          <a:noFill/>
        </p:spPr>
        <p:txBody>
          <a:bodyPr wrap="square" rtlCol="0">
            <a:spAutoFit/>
          </a:bodyPr>
          <a:lstStyle/>
          <a:p>
            <a:r>
              <a:rPr lang="en-US" sz="1200" b="1" dirty="0">
                <a:latin typeface="Californian FB" panose="0207040306080B030204" pitchFamily="18" charset="0"/>
              </a:rPr>
              <a:t>Link:  </a:t>
            </a:r>
            <a:r>
              <a:rPr lang="en-US" sz="1200" b="1" dirty="0">
                <a:latin typeface="Californian FB" panose="0207040306080B030204" pitchFamily="18" charset="0"/>
                <a:hlinkClick r:id="rId4"/>
              </a:rPr>
              <a:t>https://www.californiasolarstatistics.ca.gov/reports/mash_budget</a:t>
            </a:r>
            <a:endParaRPr lang="en-US" sz="1200" b="1" dirty="0">
              <a:latin typeface="Californian FB" panose="0207040306080B030204" pitchFamily="18" charset="0"/>
            </a:endParaRPr>
          </a:p>
          <a:p>
            <a:endParaRPr lang="en-US" sz="1200" b="1" dirty="0">
              <a:latin typeface="Californian FB" panose="0207040306080B030204" pitchFamily="18" charset="0"/>
            </a:endParaRPr>
          </a:p>
          <a:p>
            <a:r>
              <a:rPr lang="en-US" sz="1200" b="1" dirty="0">
                <a:latin typeface="Californian FB" panose="0207040306080B030204" pitchFamily="18" charset="0"/>
              </a:rPr>
              <a:t>*Track C is common area and Track D is individual units.</a:t>
            </a:r>
          </a:p>
          <a:p>
            <a:endParaRPr lang="en-US" sz="1200" b="1" dirty="0">
              <a:latin typeface="Californian FB" panose="0207040306080B030204" pitchFamily="18" charset="0"/>
            </a:endParaRPr>
          </a:p>
        </p:txBody>
      </p:sp>
      <p:sp>
        <p:nvSpPr>
          <p:cNvPr id="9" name="TextBox 8"/>
          <p:cNvSpPr txBox="1"/>
          <p:nvPr/>
        </p:nvSpPr>
        <p:spPr>
          <a:xfrm>
            <a:off x="155553" y="892312"/>
            <a:ext cx="4254691" cy="307777"/>
          </a:xfrm>
          <a:prstGeom prst="rect">
            <a:avLst/>
          </a:prstGeom>
          <a:noFill/>
        </p:spPr>
        <p:txBody>
          <a:bodyPr wrap="none" rtlCol="0">
            <a:spAutoFit/>
          </a:bodyPr>
          <a:lstStyle/>
          <a:p>
            <a:r>
              <a:rPr lang="en-US" sz="1400" dirty="0">
                <a:latin typeface="Californian FB" panose="0207040306080B030204" pitchFamily="18" charset="0"/>
              </a:rPr>
              <a:t>Mash Track 1C and 1D data is current as of Feb. 21, 2018.</a:t>
            </a:r>
          </a:p>
        </p:txBody>
      </p:sp>
    </p:spTree>
    <p:extLst>
      <p:ext uri="{BB962C8B-B14F-4D97-AF65-F5344CB8AC3E}">
        <p14:creationId xmlns:p14="http://schemas.microsoft.com/office/powerpoint/2010/main" val="226998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alifornian FB" panose="0207040306080B030204" pitchFamily="18" charset="0"/>
              </a:rPr>
              <a:t>Low Income Solar Programs</a:t>
            </a:r>
            <a:br>
              <a:rPr lang="en-US" b="1" dirty="0">
                <a:latin typeface="Californian FB" panose="0207040306080B030204" pitchFamily="18" charset="0"/>
              </a:rPr>
            </a:br>
            <a:r>
              <a:rPr lang="en-US" b="1" dirty="0">
                <a:latin typeface="Californian FB" panose="0207040306080B030204" pitchFamily="18" charset="0"/>
              </a:rPr>
              <a:t> SASH &amp; CSI Thermal</a:t>
            </a:r>
            <a:endParaRPr lang="en-US" dirty="0">
              <a:latin typeface="Californian FB" panose="0207040306080B030204" pitchFamily="18" charset="0"/>
            </a:endParaRPr>
          </a:p>
        </p:txBody>
      </p:sp>
      <p:sp>
        <p:nvSpPr>
          <p:cNvPr id="3" name="TextBox 2"/>
          <p:cNvSpPr txBox="1"/>
          <p:nvPr/>
        </p:nvSpPr>
        <p:spPr>
          <a:xfrm>
            <a:off x="295564" y="5410690"/>
            <a:ext cx="8382000" cy="1415772"/>
          </a:xfrm>
          <a:prstGeom prst="rect">
            <a:avLst/>
          </a:prstGeom>
          <a:noFill/>
        </p:spPr>
        <p:txBody>
          <a:bodyPr wrap="square" rtlCol="0">
            <a:spAutoFit/>
          </a:bodyPr>
          <a:lstStyle/>
          <a:p>
            <a:r>
              <a:rPr lang="en-US" b="1" u="sng" dirty="0">
                <a:latin typeface="+mj-lt"/>
              </a:rPr>
              <a:t>CSI Thermal Program:</a:t>
            </a:r>
          </a:p>
          <a:p>
            <a:r>
              <a:rPr lang="en-US" sz="1400" u="sng" dirty="0">
                <a:latin typeface="+mj-lt"/>
                <a:hlinkClick r:id="rId2"/>
              </a:rPr>
              <a:t>http://www.gosolarcalifornia.ca.gov/solarwater/index.php</a:t>
            </a:r>
            <a:endParaRPr lang="en-US" sz="1400" dirty="0">
              <a:latin typeface="+mj-lt"/>
            </a:endParaRPr>
          </a:p>
          <a:p>
            <a:endParaRPr lang="en-US" b="1" u="sng" dirty="0">
              <a:latin typeface="+mj-lt"/>
            </a:endParaRPr>
          </a:p>
          <a:p>
            <a:r>
              <a:rPr lang="en-US" b="1" dirty="0">
                <a:latin typeface="+mj-lt"/>
              </a:rPr>
              <a:t>SCE is no longer accepted applications from customers for solar water heating systems that displace electricity or propane.</a:t>
            </a:r>
          </a:p>
        </p:txBody>
      </p:sp>
      <p:pic>
        <p:nvPicPr>
          <p:cNvPr id="2050" name="Picture 2"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17638"/>
            <a:ext cx="8067964" cy="15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image0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927" y="3010390"/>
            <a:ext cx="6179127"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6508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DD9A721-1535-45D0-B21F-7D5197645825}"/>
              </a:ext>
            </a:extLst>
          </p:cNvPr>
          <p:cNvSpPr txBox="1"/>
          <p:nvPr/>
        </p:nvSpPr>
        <p:spPr>
          <a:xfrm>
            <a:off x="948919" y="778982"/>
            <a:ext cx="7793037" cy="5909310"/>
          </a:xfrm>
          <a:prstGeom prst="rect">
            <a:avLst/>
          </a:prstGeom>
          <a:noFill/>
        </p:spPr>
        <p:txBody>
          <a:bodyPr>
            <a:spAutoFit/>
          </a:bodyPr>
          <a:lstStyle/>
          <a:p>
            <a:pPr>
              <a:defRPr/>
            </a:pPr>
            <a:r>
              <a:rPr lang="en-US" b="1" u="sng" dirty="0">
                <a:solidFill>
                  <a:prstClr val="black"/>
                </a:solidFill>
              </a:rPr>
              <a:t>Intent:</a:t>
            </a:r>
          </a:p>
          <a:p>
            <a:pPr marL="285750" indent="-285750">
              <a:buFont typeface="Arial" panose="020B0604020202020204" pitchFamily="34" charset="0"/>
              <a:buChar char="•"/>
              <a:defRPr/>
            </a:pPr>
            <a:r>
              <a:rPr lang="en-US" dirty="0">
                <a:solidFill>
                  <a:prstClr val="black"/>
                </a:solidFill>
              </a:rPr>
              <a:t>Promote solar thermal systems that directly reduce demand for natural gas in homes and businesses.</a:t>
            </a:r>
          </a:p>
          <a:p>
            <a:pPr>
              <a:defRPr/>
            </a:pPr>
            <a:endParaRPr lang="en-US" dirty="0">
              <a:solidFill>
                <a:prstClr val="black"/>
              </a:solidFill>
            </a:endParaRPr>
          </a:p>
          <a:p>
            <a:pPr>
              <a:defRPr/>
            </a:pPr>
            <a:r>
              <a:rPr lang="en-US" b="1" u="sng" dirty="0">
                <a:solidFill>
                  <a:prstClr val="black"/>
                </a:solidFill>
              </a:rPr>
              <a:t>Overview:</a:t>
            </a:r>
          </a:p>
          <a:p>
            <a:pPr marL="285750" indent="-285750">
              <a:buFont typeface="Arial" panose="020B0604020202020204" pitchFamily="34" charset="0"/>
              <a:buChar char="•"/>
              <a:defRPr/>
            </a:pPr>
            <a:r>
              <a:rPr lang="en-US" dirty="0">
                <a:solidFill>
                  <a:prstClr val="black"/>
                </a:solidFill>
              </a:rPr>
              <a:t>Created in 2007 with AB 1470; started administering in 2010</a:t>
            </a:r>
          </a:p>
          <a:p>
            <a:pPr marL="285750" indent="-285750">
              <a:buFont typeface="Arial" panose="020B0604020202020204" pitchFamily="34" charset="0"/>
              <a:buChar char="•"/>
              <a:defRPr/>
            </a:pPr>
            <a:r>
              <a:rPr lang="en-US" dirty="0">
                <a:solidFill>
                  <a:prstClr val="black"/>
                </a:solidFill>
              </a:rPr>
              <a:t>Provides incentives to install systems on residential, commercial, industrial, agricultural, government and nonprofit sectors to offset natural gas consumption for Domestic Hot Water (DHW) and other uses</a:t>
            </a:r>
          </a:p>
          <a:p>
            <a:pPr>
              <a:defRPr/>
            </a:pPr>
            <a:endParaRPr lang="en-US" dirty="0">
              <a:solidFill>
                <a:prstClr val="black"/>
              </a:solidFill>
            </a:endParaRPr>
          </a:p>
          <a:p>
            <a:pPr>
              <a:defRPr/>
            </a:pPr>
            <a:r>
              <a:rPr lang="en-US" b="1" u="sng" dirty="0">
                <a:solidFill>
                  <a:prstClr val="black"/>
                </a:solidFill>
              </a:rPr>
              <a:t>Program Capacity &amp; Accomplishments: </a:t>
            </a:r>
          </a:p>
          <a:p>
            <a:pPr>
              <a:defRPr/>
            </a:pPr>
            <a:r>
              <a:rPr lang="en-US" dirty="0">
                <a:solidFill>
                  <a:prstClr val="black"/>
                </a:solidFill>
              </a:rPr>
              <a:t>Pursuant to AB 797, 50% of the budget is now dedicated to Low Income or Disadvantaged Communities ($28.6M), and 10% to Industrial applications ($5.7M). $12.6M remains for the General Market.</a:t>
            </a:r>
          </a:p>
          <a:p>
            <a:pPr>
              <a:defRPr/>
            </a:pPr>
            <a:endParaRPr lang="en-US" dirty="0">
              <a:solidFill>
                <a:prstClr val="black"/>
              </a:solidFill>
            </a:endParaRPr>
          </a:p>
          <a:p>
            <a:pPr>
              <a:defRPr/>
            </a:pPr>
            <a:endParaRPr lang="en-US" dirty="0">
              <a:solidFill>
                <a:prstClr val="black"/>
              </a:solidFill>
            </a:endParaRPr>
          </a:p>
          <a:p>
            <a:pPr>
              <a:defRPr/>
            </a:pPr>
            <a:endParaRPr lang="en-US" dirty="0">
              <a:solidFill>
                <a:prstClr val="black"/>
              </a:solidFill>
            </a:endParaRPr>
          </a:p>
          <a:p>
            <a:pPr>
              <a:defRPr/>
            </a:pPr>
            <a:endParaRPr lang="en-US" dirty="0">
              <a:solidFill>
                <a:prstClr val="black"/>
              </a:solidFill>
            </a:endParaRPr>
          </a:p>
          <a:p>
            <a:pPr marL="285750" indent="-285750">
              <a:buFont typeface="Arial" panose="020B0604020202020204" pitchFamily="34" charset="0"/>
              <a:buChar char="•"/>
              <a:defRPr/>
            </a:pPr>
            <a:endParaRPr lang="en-US" dirty="0">
              <a:solidFill>
                <a:srgbClr val="FF0000"/>
              </a:solidFill>
            </a:endParaRPr>
          </a:p>
          <a:p>
            <a:pPr marL="285750" indent="-285750">
              <a:buFont typeface="Arial" panose="020B0604020202020204" pitchFamily="34" charset="0"/>
              <a:buChar char="•"/>
              <a:defRPr/>
            </a:pPr>
            <a:r>
              <a:rPr lang="en-US" dirty="0"/>
              <a:t>1469 Projects installed, 1.6 M therms offset  (includes Low Income)</a:t>
            </a:r>
          </a:p>
          <a:p>
            <a:pPr marL="285750" indent="-285750">
              <a:buFont typeface="Arial" panose="020B0604020202020204" pitchFamily="34" charset="0"/>
              <a:buChar char="•"/>
              <a:defRPr/>
            </a:pPr>
            <a:r>
              <a:rPr lang="en-US" dirty="0"/>
              <a:t>625 Low Income projects installed, 0.6 M therms offset</a:t>
            </a:r>
          </a:p>
        </p:txBody>
      </p:sp>
      <p:sp>
        <p:nvSpPr>
          <p:cNvPr id="43011" name="Rectangle 2">
            <a:extLst>
              <a:ext uri="{FF2B5EF4-FFF2-40B4-BE49-F238E27FC236}">
                <a16:creationId xmlns:a16="http://schemas.microsoft.com/office/drawing/2014/main" xmlns="" id="{F12DE93E-4BFD-4519-A775-A91C2A5B9FCD}"/>
              </a:ext>
            </a:extLst>
          </p:cNvPr>
          <p:cNvSpPr>
            <a:spLocks noGrp="1" noChangeArrowheads="1"/>
          </p:cNvSpPr>
          <p:nvPr>
            <p:ph type="title"/>
          </p:nvPr>
        </p:nvSpPr>
        <p:spPr bwMode="auto">
          <a:xfrm>
            <a:off x="983049" y="106066"/>
            <a:ext cx="7724775" cy="425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7150" tIns="28575" rIns="57150" bIns="28575" numCol="1" anchor="t" anchorCtr="0" compatLnSpc="1">
            <a:prstTxWarp prst="textNoShape">
              <a:avLst/>
            </a:prstTxWarp>
            <a:noAutofit/>
          </a:bodyPr>
          <a:lstStyle/>
          <a:p>
            <a:r>
              <a:rPr lang="en-US" altLang="en-US" sz="2800" b="1" dirty="0">
                <a:cs typeface="Arial" panose="020B0604020202020204" pitchFamily="34" charset="0"/>
              </a:rPr>
              <a:t>PG&amp;E </a:t>
            </a:r>
            <a:br>
              <a:rPr lang="en-US" altLang="en-US" sz="2800" b="1" dirty="0">
                <a:cs typeface="Arial" panose="020B0604020202020204" pitchFamily="34" charset="0"/>
              </a:rPr>
            </a:br>
            <a:r>
              <a:rPr lang="en-US" altLang="en-US" sz="2800" b="1" dirty="0">
                <a:cs typeface="Arial" panose="020B0604020202020204" pitchFamily="34" charset="0"/>
              </a:rPr>
              <a:t>CSI Thermal Program</a:t>
            </a:r>
          </a:p>
        </p:txBody>
      </p:sp>
      <p:graphicFrame>
        <p:nvGraphicFramePr>
          <p:cNvPr id="2" name="Table 1">
            <a:extLst>
              <a:ext uri="{FF2B5EF4-FFF2-40B4-BE49-F238E27FC236}">
                <a16:creationId xmlns:a16="http://schemas.microsoft.com/office/drawing/2014/main" xmlns="" id="{BD56FBF9-9E1C-47FE-8456-D72A5F391CB9}"/>
              </a:ext>
            </a:extLst>
          </p:cNvPr>
          <p:cNvGraphicFramePr>
            <a:graphicFrameLocks noGrp="1"/>
          </p:cNvGraphicFramePr>
          <p:nvPr>
            <p:extLst>
              <p:ext uri="{D42A27DB-BD31-4B8C-83A1-F6EECF244321}">
                <p14:modId xmlns:p14="http://schemas.microsoft.com/office/powerpoint/2010/main" val="1543446517"/>
              </p:ext>
            </p:extLst>
          </p:nvPr>
        </p:nvGraphicFramePr>
        <p:xfrm>
          <a:off x="1408814" y="4800600"/>
          <a:ext cx="6096000" cy="1054116"/>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219200">
                  <a:extLst>
                    <a:ext uri="{9D8B030D-6E8A-4147-A177-3AD203B41FA5}">
                      <a16:colId xmlns:a16="http://schemas.microsoft.com/office/drawing/2014/main" xmlns="" val="20003"/>
                    </a:ext>
                  </a:extLst>
                </a:gridCol>
                <a:gridCol w="1219200">
                  <a:extLst>
                    <a:ext uri="{9D8B030D-6E8A-4147-A177-3AD203B41FA5}">
                      <a16:colId xmlns:a16="http://schemas.microsoft.com/office/drawing/2014/main" xmlns="" val="20004"/>
                    </a:ext>
                  </a:extLst>
                </a:gridCol>
              </a:tblGrid>
              <a:tr h="252738">
                <a:tc gridSpan="2">
                  <a:txBody>
                    <a:bodyPr/>
                    <a:lstStyle/>
                    <a:p>
                      <a:pPr marL="0" marR="0" algn="ctr">
                        <a:spcBef>
                          <a:spcPts val="0"/>
                        </a:spcBef>
                        <a:spcAft>
                          <a:spcPts val="0"/>
                        </a:spcAft>
                      </a:pPr>
                      <a:r>
                        <a:rPr lang="en-US" sz="1200" dirty="0">
                          <a:effectLst/>
                          <a:latin typeface="Calibri"/>
                          <a:ea typeface="Calibri"/>
                          <a:cs typeface="Times New Roman"/>
                        </a:rPr>
                        <a:t>Single Family</a:t>
                      </a:r>
                    </a:p>
                  </a:txBody>
                  <a:tcPr marL="40341" marR="40341" marT="0" marB="0" anchor="ctr"/>
                </a:tc>
                <a:tc hMerge="1">
                  <a:txBody>
                    <a:bodyPr/>
                    <a:lstStyle/>
                    <a:p>
                      <a:pPr marL="0" marR="0" algn="ctr">
                        <a:spcBef>
                          <a:spcPts val="0"/>
                        </a:spcBef>
                        <a:spcAft>
                          <a:spcPts val="0"/>
                        </a:spcAft>
                      </a:pPr>
                      <a:endParaRPr lang="en-US" sz="1100" dirty="0">
                        <a:effectLst/>
                        <a:latin typeface="Calibri"/>
                        <a:ea typeface="Calibri"/>
                        <a:cs typeface="Times New Roman"/>
                      </a:endParaRPr>
                    </a:p>
                  </a:txBody>
                  <a:tcPr marL="68580" marR="68580" marT="0" marB="0" anchor="ctr"/>
                </a:tc>
                <a:tc gridSpan="3">
                  <a:txBody>
                    <a:bodyPr/>
                    <a:lstStyle/>
                    <a:p>
                      <a:pPr marL="0" marR="0" algn="ctr">
                        <a:spcBef>
                          <a:spcPts val="0"/>
                        </a:spcBef>
                        <a:spcAft>
                          <a:spcPts val="0"/>
                        </a:spcAft>
                      </a:pPr>
                      <a:r>
                        <a:rPr lang="en-US" sz="1200" dirty="0">
                          <a:effectLst/>
                          <a:latin typeface="Calibri"/>
                          <a:ea typeface="Calibri"/>
                          <a:cs typeface="Times New Roman"/>
                        </a:rPr>
                        <a:t>Multifamily/Commercial</a:t>
                      </a:r>
                    </a:p>
                  </a:txBody>
                  <a:tcPr marL="40341" marR="40341" marT="0" marB="0" anchor="ctr"/>
                </a:tc>
                <a:tc hMerge="1">
                  <a:txBody>
                    <a:bodyPr/>
                    <a:lstStyle/>
                    <a:p>
                      <a:pPr marL="0" marR="0" algn="ctr">
                        <a:spcBef>
                          <a:spcPts val="0"/>
                        </a:spcBef>
                        <a:spcAft>
                          <a:spcPts val="0"/>
                        </a:spcAft>
                      </a:pPr>
                      <a:endParaRPr lang="en-US" sz="1100" dirty="0">
                        <a:effectLst/>
                        <a:latin typeface="Calibri"/>
                        <a:ea typeface="Calibri"/>
                        <a:cs typeface="Times New Roman"/>
                      </a:endParaRPr>
                    </a:p>
                  </a:txBody>
                  <a:tcPr marL="68580" marR="68580" marT="0" marB="0" anchor="ctr"/>
                </a:tc>
                <a:tc hMerge="1">
                  <a:txBody>
                    <a:bodyPr/>
                    <a:lstStyle/>
                    <a:p>
                      <a:pPr marL="0" marR="0" algn="ctr">
                        <a:spcBef>
                          <a:spcPts val="0"/>
                        </a:spcBef>
                        <a:spcAft>
                          <a:spcPts val="0"/>
                        </a:spcAft>
                      </a:pPr>
                      <a:endParaRPr lang="en-US"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0"/>
                  </a:ext>
                </a:extLst>
              </a:tr>
              <a:tr h="252738">
                <a:tc>
                  <a:txBody>
                    <a:bodyPr/>
                    <a:lstStyle/>
                    <a:p>
                      <a:pPr marL="0" marR="0" algn="ctr">
                        <a:spcBef>
                          <a:spcPts val="0"/>
                        </a:spcBef>
                        <a:spcAft>
                          <a:spcPts val="0"/>
                        </a:spcAft>
                      </a:pPr>
                      <a:r>
                        <a:rPr lang="en-US" sz="1200" b="1" dirty="0">
                          <a:solidFill>
                            <a:schemeClr val="tx1"/>
                          </a:solidFill>
                          <a:effectLst/>
                          <a:latin typeface="Calibri"/>
                          <a:ea typeface="Calibri"/>
                          <a:cs typeface="Times New Roman"/>
                        </a:rPr>
                        <a:t>General Market</a:t>
                      </a:r>
                      <a:endParaRPr lang="en-US" sz="1200" dirty="0">
                        <a:solidFill>
                          <a:schemeClr val="tx1"/>
                        </a:solidFill>
                        <a:effectLst/>
                        <a:latin typeface="Calibri"/>
                        <a:ea typeface="Calibri"/>
                        <a:cs typeface="Times New Roman"/>
                      </a:endParaRPr>
                    </a:p>
                  </a:txBody>
                  <a:tcPr marL="40341" marR="40341" marT="0" marB="0" anchor="ctr"/>
                </a:tc>
                <a:tc>
                  <a:txBody>
                    <a:bodyPr/>
                    <a:lstStyle/>
                    <a:p>
                      <a:pPr marL="0" marR="0" algn="ctr">
                        <a:spcBef>
                          <a:spcPts val="0"/>
                        </a:spcBef>
                        <a:spcAft>
                          <a:spcPts val="0"/>
                        </a:spcAft>
                      </a:pPr>
                      <a:r>
                        <a:rPr lang="en-US" sz="1200" b="1" dirty="0">
                          <a:solidFill>
                            <a:srgbClr val="000000"/>
                          </a:solidFill>
                          <a:effectLst/>
                          <a:latin typeface="Calibri"/>
                          <a:ea typeface="Calibri"/>
                          <a:cs typeface="Times New Roman"/>
                        </a:rPr>
                        <a:t>Low Income</a:t>
                      </a:r>
                      <a:endParaRPr lang="en-US" sz="1200" dirty="0">
                        <a:effectLst/>
                        <a:latin typeface="Calibri"/>
                        <a:ea typeface="Calibri"/>
                        <a:cs typeface="Times New Roman"/>
                      </a:endParaRPr>
                    </a:p>
                  </a:txBody>
                  <a:tcPr marL="40341" marR="40341" marT="0" marB="0" anchor="ctr"/>
                </a:tc>
                <a:tc>
                  <a:txBody>
                    <a:bodyPr/>
                    <a:lstStyle/>
                    <a:p>
                      <a:pPr marL="0" marR="0" algn="ctr">
                        <a:spcBef>
                          <a:spcPts val="0"/>
                        </a:spcBef>
                        <a:spcAft>
                          <a:spcPts val="0"/>
                        </a:spcAft>
                      </a:pPr>
                      <a:r>
                        <a:rPr lang="en-US" sz="1200" b="1" dirty="0">
                          <a:solidFill>
                            <a:schemeClr val="tx1"/>
                          </a:solidFill>
                          <a:effectLst/>
                          <a:latin typeface="Calibri"/>
                          <a:ea typeface="Calibri"/>
                          <a:cs typeface="Times New Roman"/>
                        </a:rPr>
                        <a:t>General Market</a:t>
                      </a:r>
                      <a:endParaRPr lang="en-US" sz="1200" dirty="0">
                        <a:solidFill>
                          <a:schemeClr val="tx1"/>
                        </a:solidFill>
                        <a:effectLst/>
                        <a:latin typeface="Calibri"/>
                        <a:ea typeface="Calibri"/>
                        <a:cs typeface="Times New Roman"/>
                      </a:endParaRPr>
                    </a:p>
                  </a:txBody>
                  <a:tcPr marL="40341" marR="40341" marT="0" marB="0" anchor="ctr"/>
                </a:tc>
                <a:tc>
                  <a:txBody>
                    <a:bodyPr/>
                    <a:lstStyle/>
                    <a:p>
                      <a:pPr marL="0" marR="0" algn="ctr">
                        <a:spcBef>
                          <a:spcPts val="0"/>
                        </a:spcBef>
                        <a:spcAft>
                          <a:spcPts val="0"/>
                        </a:spcAft>
                      </a:pPr>
                      <a:r>
                        <a:rPr lang="en-US" sz="1200" b="1" dirty="0">
                          <a:solidFill>
                            <a:srgbClr val="000000"/>
                          </a:solidFill>
                          <a:effectLst/>
                          <a:latin typeface="Calibri"/>
                          <a:ea typeface="Calibri"/>
                          <a:cs typeface="Times New Roman"/>
                        </a:rPr>
                        <a:t>Low Income</a:t>
                      </a:r>
                      <a:endParaRPr lang="en-US" sz="1200" dirty="0">
                        <a:effectLst/>
                        <a:latin typeface="Calibri"/>
                        <a:ea typeface="Calibri"/>
                        <a:cs typeface="Times New Roman"/>
                      </a:endParaRPr>
                    </a:p>
                  </a:txBody>
                  <a:tcPr marL="40341" marR="40341" marT="0" marB="0" anchor="ctr"/>
                </a:tc>
                <a:tc>
                  <a:txBody>
                    <a:bodyPr/>
                    <a:lstStyle/>
                    <a:p>
                      <a:pPr marL="0" marR="0" algn="ctr">
                        <a:spcBef>
                          <a:spcPts val="0"/>
                        </a:spcBef>
                        <a:spcAft>
                          <a:spcPts val="0"/>
                        </a:spcAft>
                      </a:pPr>
                      <a:r>
                        <a:rPr lang="en-US" sz="1200" b="1" dirty="0">
                          <a:solidFill>
                            <a:srgbClr val="000000"/>
                          </a:solidFill>
                          <a:effectLst/>
                          <a:latin typeface="Calibri"/>
                          <a:ea typeface="Calibri"/>
                          <a:cs typeface="Times New Roman"/>
                        </a:rPr>
                        <a:t>Pools</a:t>
                      </a:r>
                      <a:endParaRPr lang="en-US" sz="1200" dirty="0">
                        <a:effectLst/>
                        <a:latin typeface="Calibri"/>
                        <a:ea typeface="Calibri"/>
                        <a:cs typeface="Times New Roman"/>
                      </a:endParaRPr>
                    </a:p>
                  </a:txBody>
                  <a:tcPr marL="40341" marR="40341" marT="0" marB="0" anchor="ctr"/>
                </a:tc>
                <a:extLst>
                  <a:ext uri="{0D108BD9-81ED-4DB2-BD59-A6C34878D82A}">
                    <a16:rowId xmlns:a16="http://schemas.microsoft.com/office/drawing/2014/main" xmlns="" val="10001"/>
                  </a:ext>
                </a:extLst>
              </a:tr>
              <a:tr h="548623">
                <a:tc>
                  <a:txBody>
                    <a:bodyPr/>
                    <a:lstStyle/>
                    <a:p>
                      <a:pPr marL="0" marR="0" algn="ctr">
                        <a:spcBef>
                          <a:spcPts val="0"/>
                        </a:spcBef>
                        <a:spcAft>
                          <a:spcPts val="0"/>
                        </a:spcAft>
                      </a:pPr>
                      <a:r>
                        <a:rPr lang="en-US" sz="1200" b="1" dirty="0">
                          <a:solidFill>
                            <a:srgbClr val="000000"/>
                          </a:solidFill>
                          <a:effectLst/>
                          <a:latin typeface="Calibri"/>
                          <a:ea typeface="Calibri"/>
                          <a:cs typeface="Times New Roman"/>
                        </a:rPr>
                        <a:t>$29.85</a:t>
                      </a:r>
                      <a:br>
                        <a:rPr lang="en-US" sz="1200" b="1" dirty="0">
                          <a:solidFill>
                            <a:srgbClr val="000000"/>
                          </a:solidFill>
                          <a:effectLst/>
                          <a:latin typeface="Calibri"/>
                          <a:ea typeface="Calibri"/>
                          <a:cs typeface="Times New Roman"/>
                        </a:rPr>
                      </a:br>
                      <a:r>
                        <a:rPr lang="en-US" sz="1200" dirty="0">
                          <a:solidFill>
                            <a:srgbClr val="000000"/>
                          </a:solidFill>
                          <a:effectLst/>
                          <a:latin typeface="Calibri"/>
                          <a:ea typeface="Calibri"/>
                          <a:cs typeface="Times New Roman"/>
                        </a:rPr>
                        <a:t>Capped at:</a:t>
                      </a:r>
                      <a:br>
                        <a:rPr lang="en-US" sz="1200" dirty="0">
                          <a:solidFill>
                            <a:srgbClr val="000000"/>
                          </a:solidFill>
                          <a:effectLst/>
                          <a:latin typeface="Calibri"/>
                          <a:ea typeface="Calibri"/>
                          <a:cs typeface="Times New Roman"/>
                        </a:rPr>
                      </a:br>
                      <a:r>
                        <a:rPr lang="en-US" sz="1200" dirty="0">
                          <a:solidFill>
                            <a:srgbClr val="000000"/>
                          </a:solidFill>
                          <a:effectLst/>
                          <a:latin typeface="Calibri"/>
                          <a:ea typeface="Calibri"/>
                          <a:cs typeface="Times New Roman"/>
                        </a:rPr>
                        <a:t>$4,366</a:t>
                      </a:r>
                      <a:endParaRPr lang="en-US" sz="1200" dirty="0">
                        <a:effectLst/>
                        <a:latin typeface="Calibri"/>
                        <a:ea typeface="Calibri"/>
                        <a:cs typeface="Times New Roman"/>
                      </a:endParaRPr>
                    </a:p>
                  </a:txBody>
                  <a:tcPr marL="40341" marR="40341" marT="0" marB="0" anchor="ctr"/>
                </a:tc>
                <a:tc>
                  <a:txBody>
                    <a:bodyPr/>
                    <a:lstStyle/>
                    <a:p>
                      <a:pPr marL="0" marR="0" algn="ctr">
                        <a:spcBef>
                          <a:spcPts val="0"/>
                        </a:spcBef>
                        <a:spcAft>
                          <a:spcPts val="0"/>
                        </a:spcAft>
                      </a:pPr>
                      <a:r>
                        <a:rPr lang="en-US" sz="1200" b="1" dirty="0">
                          <a:solidFill>
                            <a:srgbClr val="000000"/>
                          </a:solidFill>
                          <a:effectLst/>
                          <a:latin typeface="Calibri"/>
                          <a:ea typeface="Calibri"/>
                          <a:cs typeface="Times New Roman"/>
                        </a:rPr>
                        <a:t>$36.90</a:t>
                      </a:r>
                      <a:br>
                        <a:rPr lang="en-US" sz="1200" b="1" dirty="0">
                          <a:solidFill>
                            <a:srgbClr val="000000"/>
                          </a:solidFill>
                          <a:effectLst/>
                          <a:latin typeface="Calibri"/>
                          <a:ea typeface="Calibri"/>
                          <a:cs typeface="Times New Roman"/>
                        </a:rPr>
                      </a:br>
                      <a:r>
                        <a:rPr lang="en-US" sz="1200" dirty="0">
                          <a:solidFill>
                            <a:srgbClr val="000000"/>
                          </a:solidFill>
                          <a:effectLst/>
                          <a:latin typeface="Calibri"/>
                          <a:ea typeface="Calibri"/>
                          <a:cs typeface="Times New Roman"/>
                        </a:rPr>
                        <a:t>Capped at:</a:t>
                      </a:r>
                      <a:br>
                        <a:rPr lang="en-US" sz="1200" dirty="0">
                          <a:solidFill>
                            <a:srgbClr val="000000"/>
                          </a:solidFill>
                          <a:effectLst/>
                          <a:latin typeface="Calibri"/>
                          <a:ea typeface="Calibri"/>
                          <a:cs typeface="Times New Roman"/>
                        </a:rPr>
                      </a:br>
                      <a:r>
                        <a:rPr lang="en-US" sz="1200" dirty="0">
                          <a:solidFill>
                            <a:srgbClr val="000000"/>
                          </a:solidFill>
                          <a:effectLst/>
                          <a:latin typeface="Calibri"/>
                          <a:ea typeface="Calibri"/>
                          <a:cs typeface="Times New Roman"/>
                        </a:rPr>
                        <a:t>$5,397</a:t>
                      </a:r>
                      <a:endParaRPr lang="en-US" sz="1200" dirty="0">
                        <a:effectLst/>
                        <a:latin typeface="Calibri"/>
                        <a:ea typeface="Calibri"/>
                        <a:cs typeface="Times New Roman"/>
                      </a:endParaRPr>
                    </a:p>
                  </a:txBody>
                  <a:tcPr marL="40341" marR="40341" marT="0" marB="0" anchor="ctr"/>
                </a:tc>
                <a:tc>
                  <a:txBody>
                    <a:bodyPr/>
                    <a:lstStyle/>
                    <a:p>
                      <a:pPr marL="0" marR="0" algn="ctr">
                        <a:spcBef>
                          <a:spcPts val="0"/>
                        </a:spcBef>
                        <a:spcAft>
                          <a:spcPts val="0"/>
                        </a:spcAft>
                      </a:pPr>
                      <a:r>
                        <a:rPr lang="en-US" sz="1200" b="1" dirty="0">
                          <a:solidFill>
                            <a:srgbClr val="000000"/>
                          </a:solidFill>
                          <a:effectLst/>
                          <a:latin typeface="Calibri"/>
                          <a:ea typeface="Calibri"/>
                          <a:cs typeface="Times New Roman"/>
                        </a:rPr>
                        <a:t>$20.19</a:t>
                      </a:r>
                      <a:br>
                        <a:rPr lang="en-US" sz="1200" b="1" dirty="0">
                          <a:solidFill>
                            <a:srgbClr val="000000"/>
                          </a:solidFill>
                          <a:effectLst/>
                          <a:latin typeface="Calibri"/>
                          <a:ea typeface="Calibri"/>
                          <a:cs typeface="Times New Roman"/>
                        </a:rPr>
                      </a:br>
                      <a:r>
                        <a:rPr lang="en-US" sz="1200" dirty="0">
                          <a:solidFill>
                            <a:srgbClr val="000000"/>
                          </a:solidFill>
                          <a:effectLst/>
                          <a:latin typeface="Calibri"/>
                          <a:ea typeface="Calibri"/>
                          <a:cs typeface="Times New Roman"/>
                        </a:rPr>
                        <a:t>Capped at:</a:t>
                      </a:r>
                      <a:br>
                        <a:rPr lang="en-US" sz="1200" dirty="0">
                          <a:solidFill>
                            <a:srgbClr val="000000"/>
                          </a:solidFill>
                          <a:effectLst/>
                          <a:latin typeface="Calibri"/>
                          <a:ea typeface="Calibri"/>
                          <a:cs typeface="Times New Roman"/>
                        </a:rPr>
                      </a:br>
                      <a:r>
                        <a:rPr lang="en-US" sz="1200" dirty="0">
                          <a:solidFill>
                            <a:srgbClr val="000000"/>
                          </a:solidFill>
                          <a:effectLst/>
                          <a:latin typeface="Calibri"/>
                          <a:ea typeface="Calibri"/>
                          <a:cs typeface="Times New Roman"/>
                        </a:rPr>
                        <a:t>$800,000</a:t>
                      </a:r>
                      <a:endParaRPr lang="en-US" sz="1200" dirty="0">
                        <a:effectLst/>
                        <a:latin typeface="Calibri"/>
                        <a:ea typeface="Calibri"/>
                        <a:cs typeface="Times New Roman"/>
                      </a:endParaRPr>
                    </a:p>
                  </a:txBody>
                  <a:tcPr marL="40341" marR="40341" marT="0" marB="0" anchor="ctr"/>
                </a:tc>
                <a:tc>
                  <a:txBody>
                    <a:bodyPr/>
                    <a:lstStyle/>
                    <a:p>
                      <a:pPr marL="0" marR="0" algn="ctr">
                        <a:spcBef>
                          <a:spcPts val="0"/>
                        </a:spcBef>
                        <a:spcAft>
                          <a:spcPts val="0"/>
                        </a:spcAft>
                      </a:pPr>
                      <a:r>
                        <a:rPr lang="en-US" sz="1200" b="1" dirty="0">
                          <a:solidFill>
                            <a:srgbClr val="000000"/>
                          </a:solidFill>
                          <a:effectLst/>
                          <a:latin typeface="Calibri"/>
                          <a:ea typeface="Calibri"/>
                          <a:cs typeface="Times New Roman"/>
                        </a:rPr>
                        <a:t>$24.89</a:t>
                      </a:r>
                      <a:br>
                        <a:rPr lang="en-US" sz="1200" b="1" dirty="0">
                          <a:solidFill>
                            <a:srgbClr val="000000"/>
                          </a:solidFill>
                          <a:effectLst/>
                          <a:latin typeface="Calibri"/>
                          <a:ea typeface="Calibri"/>
                          <a:cs typeface="Times New Roman"/>
                        </a:rPr>
                      </a:br>
                      <a:r>
                        <a:rPr lang="en-US" sz="1200" dirty="0">
                          <a:solidFill>
                            <a:srgbClr val="000000"/>
                          </a:solidFill>
                          <a:effectLst/>
                          <a:latin typeface="Calibri"/>
                          <a:ea typeface="Calibri"/>
                          <a:cs typeface="Times New Roman"/>
                        </a:rPr>
                        <a:t>Capped at:</a:t>
                      </a:r>
                      <a:br>
                        <a:rPr lang="en-US" sz="1200" dirty="0">
                          <a:solidFill>
                            <a:srgbClr val="000000"/>
                          </a:solidFill>
                          <a:effectLst/>
                          <a:latin typeface="Calibri"/>
                          <a:ea typeface="Calibri"/>
                          <a:cs typeface="Times New Roman"/>
                        </a:rPr>
                      </a:br>
                      <a:r>
                        <a:rPr lang="en-US" sz="1200" dirty="0">
                          <a:solidFill>
                            <a:srgbClr val="000000"/>
                          </a:solidFill>
                          <a:effectLst/>
                          <a:latin typeface="Calibri"/>
                          <a:ea typeface="Calibri"/>
                          <a:cs typeface="Times New Roman"/>
                        </a:rPr>
                        <a:t>$800,000</a:t>
                      </a:r>
                      <a:endParaRPr lang="en-US" sz="1200" dirty="0">
                        <a:effectLst/>
                        <a:latin typeface="Calibri"/>
                        <a:ea typeface="Calibri"/>
                        <a:cs typeface="Times New Roman"/>
                      </a:endParaRPr>
                    </a:p>
                  </a:txBody>
                  <a:tcPr marL="40341" marR="40341" marT="0" marB="0" anchor="ctr"/>
                </a:tc>
                <a:tc>
                  <a:txBody>
                    <a:bodyPr/>
                    <a:lstStyle/>
                    <a:p>
                      <a:pPr marL="0" marR="0" algn="ctr">
                        <a:spcBef>
                          <a:spcPts val="0"/>
                        </a:spcBef>
                        <a:spcAft>
                          <a:spcPts val="0"/>
                        </a:spcAft>
                      </a:pPr>
                      <a:r>
                        <a:rPr lang="en-US" sz="1200" b="1" dirty="0">
                          <a:solidFill>
                            <a:srgbClr val="000000"/>
                          </a:solidFill>
                          <a:effectLst/>
                          <a:latin typeface="Calibri"/>
                          <a:ea typeface="Calibri"/>
                          <a:cs typeface="Times New Roman"/>
                        </a:rPr>
                        <a:t>$5.00</a:t>
                      </a:r>
                      <a:br>
                        <a:rPr lang="en-US" sz="1200" b="1" dirty="0">
                          <a:solidFill>
                            <a:srgbClr val="000000"/>
                          </a:solidFill>
                          <a:effectLst/>
                          <a:latin typeface="Calibri"/>
                          <a:ea typeface="Calibri"/>
                          <a:cs typeface="Times New Roman"/>
                        </a:rPr>
                      </a:br>
                      <a:r>
                        <a:rPr lang="en-US" sz="1200" dirty="0">
                          <a:solidFill>
                            <a:srgbClr val="000000"/>
                          </a:solidFill>
                          <a:effectLst/>
                          <a:latin typeface="Calibri"/>
                          <a:ea typeface="Calibri"/>
                          <a:cs typeface="Times New Roman"/>
                        </a:rPr>
                        <a:t>Capped at:</a:t>
                      </a:r>
                      <a:br>
                        <a:rPr lang="en-US" sz="1200" dirty="0">
                          <a:solidFill>
                            <a:srgbClr val="000000"/>
                          </a:solidFill>
                          <a:effectLst/>
                          <a:latin typeface="Calibri"/>
                          <a:ea typeface="Calibri"/>
                          <a:cs typeface="Times New Roman"/>
                        </a:rPr>
                      </a:br>
                      <a:r>
                        <a:rPr lang="en-US" sz="1200" dirty="0">
                          <a:solidFill>
                            <a:srgbClr val="000000"/>
                          </a:solidFill>
                          <a:effectLst/>
                          <a:latin typeface="Calibri"/>
                          <a:ea typeface="Calibri"/>
                          <a:cs typeface="Times New Roman"/>
                        </a:rPr>
                        <a:t>$500,000</a:t>
                      </a:r>
                      <a:endParaRPr lang="en-US" sz="1200" dirty="0">
                        <a:effectLst/>
                        <a:latin typeface="Calibri"/>
                        <a:ea typeface="Calibri"/>
                        <a:cs typeface="Times New Roman"/>
                      </a:endParaRPr>
                    </a:p>
                  </a:txBody>
                  <a:tcPr marL="40341" marR="40341" marT="0" marB="0" anchor="ctr"/>
                </a:tc>
                <a:extLst>
                  <a:ext uri="{0D108BD9-81ED-4DB2-BD59-A6C34878D82A}">
                    <a16:rowId xmlns:a16="http://schemas.microsoft.com/office/drawing/2014/main" xmlns="" val="10002"/>
                  </a:ext>
                </a:extLst>
              </a:tr>
            </a:tbl>
          </a:graphicData>
        </a:graphic>
      </p:graphicFrame>
      <p:pic>
        <p:nvPicPr>
          <p:cNvPr id="6" name="Picture 5">
            <a:extLst>
              <a:ext uri="{FF2B5EF4-FFF2-40B4-BE49-F238E27FC236}">
                <a16:creationId xmlns:a16="http://schemas.microsoft.com/office/drawing/2014/main" xmlns="" id="{5A3775C9-CC57-47ED-A712-569815BE75CD}"/>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14" y="640966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xmlns="" id="{3C862220-6B1C-42AD-8FA8-666C1AF91A73}"/>
              </a:ext>
            </a:extLst>
          </p:cNvPr>
          <p:cNvSpPr>
            <a:spLocks noGrp="1"/>
          </p:cNvSpPr>
          <p:nvPr>
            <p:ph type="sldNum" sz="quarter" idx="12"/>
          </p:nvPr>
        </p:nvSpPr>
        <p:spPr/>
        <p:txBody>
          <a:bodyPr/>
          <a:lstStyle/>
          <a:p>
            <a:fld id="{DB6F5F74-756D-4BFF-9F39-53DD698FC919}"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245345350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xmlns="" id="{348B93D2-CDE6-41CA-8566-D10C0036512C}"/>
              </a:ext>
            </a:extLst>
          </p:cNvPr>
          <p:cNvSpPr>
            <a:spLocks noGrp="1" noChangeArrowheads="1"/>
          </p:cNvSpPr>
          <p:nvPr>
            <p:ph type="title"/>
          </p:nvPr>
        </p:nvSpPr>
        <p:spPr bwMode="auto">
          <a:xfrm>
            <a:off x="990600" y="228600"/>
            <a:ext cx="7812087" cy="817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7150" tIns="28575" rIns="57150" bIns="28575" numCol="1" anchor="t" anchorCtr="0" compatLnSpc="1">
            <a:prstTxWarp prst="textNoShape">
              <a:avLst/>
            </a:prstTxWarp>
            <a:normAutofit fontScale="90000"/>
          </a:bodyPr>
          <a:lstStyle/>
          <a:p>
            <a:r>
              <a:rPr lang="en-US" altLang="en-US" sz="2800" b="1" dirty="0">
                <a:latin typeface="Arial" panose="020B0604020202020204" pitchFamily="34" charset="0"/>
                <a:cs typeface="Arial" panose="020B0604020202020204" pitchFamily="34" charset="0"/>
              </a:rPr>
              <a:t>PG&amp;E Single Family Affordable Solar Homes (SASH)</a:t>
            </a:r>
          </a:p>
        </p:txBody>
      </p:sp>
      <p:sp>
        <p:nvSpPr>
          <p:cNvPr id="2" name="Content Placeholder 1">
            <a:extLst>
              <a:ext uri="{FF2B5EF4-FFF2-40B4-BE49-F238E27FC236}">
                <a16:creationId xmlns:a16="http://schemas.microsoft.com/office/drawing/2014/main" xmlns="" id="{22DB3729-44D2-4A3B-A8D5-5B1D49D970F2}"/>
              </a:ext>
            </a:extLst>
          </p:cNvPr>
          <p:cNvSpPr>
            <a:spLocks noGrp="1"/>
          </p:cNvSpPr>
          <p:nvPr>
            <p:ph idx="1"/>
          </p:nvPr>
        </p:nvSpPr>
        <p:spPr>
          <a:xfrm>
            <a:off x="822325" y="1055688"/>
            <a:ext cx="8229600" cy="4525962"/>
          </a:xfrm>
        </p:spPr>
        <p:txBody>
          <a:bodyPr>
            <a:noAutofit/>
          </a:bodyPr>
          <a:lstStyle/>
          <a:p>
            <a:pPr marL="0" indent="0">
              <a:buFont typeface="Arial" panose="020B0604020202020204" pitchFamily="34" charset="0"/>
              <a:buNone/>
              <a:defRPr/>
            </a:pPr>
            <a:r>
              <a:rPr lang="en-US" sz="1800" b="1" u="sng" dirty="0">
                <a:latin typeface="+mj-lt"/>
                <a:cs typeface="Arial" panose="020B0604020202020204" pitchFamily="34" charset="0"/>
              </a:rPr>
              <a:t>Goals:</a:t>
            </a:r>
          </a:p>
          <a:p>
            <a:pPr marL="285750" indent="-285750">
              <a:defRPr/>
            </a:pPr>
            <a:r>
              <a:rPr lang="en-US" sz="1800" dirty="0">
                <a:latin typeface="+mj-lt"/>
                <a:cs typeface="Arial" panose="020B0604020202020204" pitchFamily="34" charset="0"/>
              </a:rPr>
              <a:t>The SASH Program provides incentives to qualified low-income homeowners to help offset the costs of a solar electric system</a:t>
            </a:r>
          </a:p>
          <a:p>
            <a:pPr marL="285750" indent="-285750">
              <a:defRPr/>
            </a:pPr>
            <a:endParaRPr lang="en-US" sz="1800" b="1" u="sng" dirty="0">
              <a:latin typeface="+mj-lt"/>
              <a:cs typeface="Arial" panose="020B0604020202020204" pitchFamily="34" charset="0"/>
            </a:endParaRPr>
          </a:p>
          <a:p>
            <a:pPr marL="0" indent="0">
              <a:buFont typeface="Arial" panose="020B0604020202020204" pitchFamily="34" charset="0"/>
              <a:buNone/>
              <a:defRPr/>
            </a:pPr>
            <a:r>
              <a:rPr lang="en-US" sz="1800" b="1" u="sng" dirty="0">
                <a:latin typeface="+mj-lt"/>
                <a:cs typeface="Arial" panose="020B0604020202020204" pitchFamily="34" charset="0"/>
              </a:rPr>
              <a:t>Overview:</a:t>
            </a:r>
          </a:p>
          <a:p>
            <a:pPr>
              <a:defRPr/>
            </a:pPr>
            <a:r>
              <a:rPr lang="en-US" sz="1800" dirty="0">
                <a:latin typeface="+mj-lt"/>
                <a:cs typeface="Arial" panose="020B0604020202020204" pitchFamily="34" charset="0"/>
              </a:rPr>
              <a:t>SASH was launched in 2007 as part of CSI</a:t>
            </a:r>
          </a:p>
          <a:p>
            <a:pPr>
              <a:defRPr/>
            </a:pPr>
            <a:r>
              <a:rPr lang="en-US" sz="1800" dirty="0">
                <a:latin typeface="+mj-lt"/>
                <a:cs typeface="Arial" panose="020B0604020202020204" pitchFamily="34" charset="0"/>
              </a:rPr>
              <a:t>Administered by Grid Alternatives</a:t>
            </a:r>
          </a:p>
          <a:p>
            <a:pPr>
              <a:defRPr/>
            </a:pPr>
            <a:r>
              <a:rPr lang="en-US" sz="1800" dirty="0">
                <a:latin typeface="+mj-lt"/>
                <a:cs typeface="Arial" panose="020B0604020202020204" pitchFamily="34" charset="0"/>
              </a:rPr>
              <a:t>Extended until 2021 or funds are depleted</a:t>
            </a:r>
          </a:p>
          <a:p>
            <a:pPr>
              <a:defRPr/>
            </a:pPr>
            <a:r>
              <a:rPr lang="en-US" sz="1800" dirty="0">
                <a:latin typeface="+mj-lt"/>
                <a:cs typeface="Arial" panose="020B0604020202020204" pitchFamily="34" charset="0"/>
              </a:rPr>
              <a:t>The SASH program offers one up front, capacity-based incentive level of $3 per watt. </a:t>
            </a:r>
          </a:p>
          <a:p>
            <a:pPr>
              <a:defRPr/>
            </a:pPr>
            <a:r>
              <a:rPr lang="en-US" sz="1800" dirty="0">
                <a:latin typeface="+mj-lt"/>
                <a:cs typeface="Arial" panose="020B0604020202020204" pitchFamily="34" charset="0"/>
              </a:rPr>
              <a:t>Very low income customers may receive a 1kW fully subsidized (up to $10,000) system</a:t>
            </a:r>
          </a:p>
          <a:p>
            <a:pPr>
              <a:defRPr/>
            </a:pPr>
            <a:endParaRPr lang="en-US" sz="1800" dirty="0">
              <a:latin typeface="+mj-lt"/>
              <a:cs typeface="Arial" panose="020B0604020202020204" pitchFamily="34" charset="0"/>
            </a:endParaRPr>
          </a:p>
          <a:p>
            <a:pPr marL="0" indent="0">
              <a:buFont typeface="Arial" panose="020B0604020202020204" pitchFamily="34" charset="0"/>
              <a:buNone/>
              <a:defRPr/>
            </a:pPr>
            <a:r>
              <a:rPr lang="en-US" sz="1800" b="1" u="sng" dirty="0">
                <a:latin typeface="+mj-lt"/>
                <a:cs typeface="Arial" panose="020B0604020202020204" pitchFamily="34" charset="0"/>
              </a:rPr>
              <a:t>Program Capacity &amp; Accomplishments: </a:t>
            </a:r>
          </a:p>
          <a:p>
            <a:pPr marL="285750" indent="-285750">
              <a:defRPr/>
            </a:pPr>
            <a:r>
              <a:rPr lang="en-US" sz="1800" dirty="0">
                <a:latin typeface="+mj-lt"/>
                <a:ea typeface="ヒラギノ角ゴ Pro W3" pitchFamily="-65" charset="-128"/>
              </a:rPr>
              <a:t>21 MW installed state-wide SASH, 9.54 MW in PG&amp;E territory</a:t>
            </a:r>
            <a:endParaRPr lang="en-US" sz="1800" dirty="0">
              <a:latin typeface="+mj-lt"/>
            </a:endParaRPr>
          </a:p>
          <a:p>
            <a:pPr marL="285750" indent="-285750">
              <a:defRPr/>
            </a:pPr>
            <a:r>
              <a:rPr lang="en-US" sz="1800" dirty="0">
                <a:latin typeface="+mj-lt"/>
                <a:ea typeface="ヒラギノ角ゴ Pro W3" pitchFamily="-65" charset="-128"/>
              </a:rPr>
              <a:t>3,202 PG&amp;E projects completed</a:t>
            </a:r>
            <a:endParaRPr lang="en-US" sz="1800" dirty="0">
              <a:latin typeface="+mj-lt"/>
            </a:endParaRPr>
          </a:p>
        </p:txBody>
      </p:sp>
      <p:pic>
        <p:nvPicPr>
          <p:cNvPr id="5" name="Picture 4">
            <a:extLst>
              <a:ext uri="{FF2B5EF4-FFF2-40B4-BE49-F238E27FC236}">
                <a16:creationId xmlns:a16="http://schemas.microsoft.com/office/drawing/2014/main" xmlns="" id="{8505C7B2-A563-4269-9847-EDE0C9A536A7}"/>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14" y="640966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xmlns="" id="{5F300A09-2421-4B61-9950-6C1DEEA1B49A}"/>
              </a:ext>
            </a:extLst>
          </p:cNvPr>
          <p:cNvSpPr>
            <a:spLocks noGrp="1"/>
          </p:cNvSpPr>
          <p:nvPr>
            <p:ph type="sldNum" sz="quarter" idx="12"/>
          </p:nvPr>
        </p:nvSpPr>
        <p:spPr/>
        <p:txBody>
          <a:bodyPr/>
          <a:lstStyle/>
          <a:p>
            <a:fld id="{DB6F5F74-756D-4BFF-9F39-53DD698FC919}"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313861651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xmlns="" id="{D96017AB-1964-4D7F-A4F8-D88C13AFB936}"/>
              </a:ext>
            </a:extLst>
          </p:cNvPr>
          <p:cNvSpPr>
            <a:spLocks noGrp="1" noChangeArrowheads="1"/>
          </p:cNvSpPr>
          <p:nvPr>
            <p:ph type="title"/>
          </p:nvPr>
        </p:nvSpPr>
        <p:spPr bwMode="auto">
          <a:xfrm>
            <a:off x="990600" y="152400"/>
            <a:ext cx="7724775" cy="877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7150" tIns="28575" rIns="57150" bIns="28575" numCol="1" anchor="t" anchorCtr="0" compatLnSpc="1">
            <a:prstTxWarp prst="textNoShape">
              <a:avLst/>
            </a:prstTxWarp>
            <a:normAutofit fontScale="90000"/>
          </a:bodyPr>
          <a:lstStyle/>
          <a:p>
            <a:r>
              <a:rPr lang="en-US" altLang="en-US" sz="2800" b="1" dirty="0">
                <a:latin typeface="Arial" panose="020B0604020202020204" pitchFamily="34" charset="0"/>
                <a:cs typeface="Arial" panose="020B0604020202020204" pitchFamily="34" charset="0"/>
              </a:rPr>
              <a:t>PG&amp;E Multifamily Affordable Solar Housing  Program (MASH)</a:t>
            </a:r>
          </a:p>
        </p:txBody>
      </p:sp>
      <p:sp>
        <p:nvSpPr>
          <p:cNvPr id="3" name="TextBox 2">
            <a:extLst>
              <a:ext uri="{FF2B5EF4-FFF2-40B4-BE49-F238E27FC236}">
                <a16:creationId xmlns:a16="http://schemas.microsoft.com/office/drawing/2014/main" xmlns="" id="{C50ACC15-0581-4287-9711-B0A914680EA7}"/>
              </a:ext>
            </a:extLst>
          </p:cNvPr>
          <p:cNvSpPr txBox="1"/>
          <p:nvPr/>
        </p:nvSpPr>
        <p:spPr>
          <a:xfrm>
            <a:off x="914400" y="873125"/>
            <a:ext cx="8027988" cy="7462838"/>
          </a:xfrm>
          <a:prstGeom prst="rect">
            <a:avLst/>
          </a:prstGeom>
          <a:noFill/>
        </p:spPr>
        <p:txBody>
          <a:bodyPr>
            <a:spAutoFit/>
          </a:bodyPr>
          <a:lstStyle/>
          <a:p>
            <a:pPr>
              <a:defRPr/>
            </a:pPr>
            <a:r>
              <a:rPr lang="en-US" b="1" u="sng" dirty="0">
                <a:solidFill>
                  <a:prstClr val="black"/>
                </a:solidFill>
              </a:rPr>
              <a:t>Goals:</a:t>
            </a:r>
          </a:p>
          <a:p>
            <a:pPr marL="285750" indent="-285750">
              <a:buFont typeface="Arial" panose="020B0604020202020204" pitchFamily="34" charset="0"/>
              <a:buChar char="•"/>
              <a:defRPr/>
            </a:pPr>
            <a:r>
              <a:rPr lang="en-US" dirty="0">
                <a:solidFill>
                  <a:prstClr val="black"/>
                </a:solidFill>
                <a:ea typeface="ヒラギノ角ゴ Pro W3" pitchFamily="-65" charset="-128"/>
              </a:rPr>
              <a:t>Stimulate adoption of solar power in the affordable housing sector</a:t>
            </a:r>
            <a:endParaRPr lang="en-US" dirty="0">
              <a:solidFill>
                <a:prstClr val="black"/>
              </a:solidFill>
            </a:endParaRPr>
          </a:p>
          <a:p>
            <a:pPr marL="285750" indent="-285750">
              <a:buFont typeface="Arial" panose="020B0604020202020204" pitchFamily="34" charset="0"/>
              <a:buChar char="•"/>
              <a:defRPr/>
            </a:pPr>
            <a:r>
              <a:rPr lang="en-US" dirty="0">
                <a:solidFill>
                  <a:prstClr val="black"/>
                </a:solidFill>
                <a:ea typeface="ヒラギノ角ゴ Pro W3" pitchFamily="-65" charset="-128"/>
              </a:rPr>
              <a:t>Improve energy utilization and overall quality of affordable housing through application of solar and energy efficiency technologies</a:t>
            </a:r>
            <a:endParaRPr lang="en-US" dirty="0">
              <a:solidFill>
                <a:prstClr val="black"/>
              </a:solidFill>
            </a:endParaRPr>
          </a:p>
          <a:p>
            <a:pPr marL="285750" indent="-285750">
              <a:buFont typeface="Arial" panose="020B0604020202020204" pitchFamily="34" charset="0"/>
              <a:buChar char="•"/>
              <a:defRPr/>
            </a:pPr>
            <a:r>
              <a:rPr lang="en-US" dirty="0">
                <a:solidFill>
                  <a:prstClr val="black"/>
                </a:solidFill>
                <a:ea typeface="ヒラギノ角ゴ Pro W3" pitchFamily="-65" charset="-128"/>
              </a:rPr>
              <a:t>Decrease electricity use and costs without increasing monthly household expenses for affordable housing building occupants</a:t>
            </a:r>
            <a:endParaRPr lang="en-US" dirty="0">
              <a:solidFill>
                <a:prstClr val="black"/>
              </a:solidFill>
            </a:endParaRPr>
          </a:p>
          <a:p>
            <a:pPr marL="285750" indent="-285750">
              <a:buFont typeface="Arial" panose="020B0604020202020204" pitchFamily="34" charset="0"/>
              <a:buChar char="•"/>
              <a:defRPr/>
            </a:pPr>
            <a:r>
              <a:rPr lang="en-US" dirty="0">
                <a:solidFill>
                  <a:prstClr val="black"/>
                </a:solidFill>
                <a:ea typeface="ヒラギノ角ゴ Pro W3" pitchFamily="-65" charset="-128"/>
              </a:rPr>
              <a:t>Increase awareness and appreciation of the benefits of solar among affordable housing occupants and developers</a:t>
            </a:r>
            <a:endParaRPr lang="en-US" dirty="0">
              <a:solidFill>
                <a:prstClr val="black"/>
              </a:solidFill>
            </a:endParaRPr>
          </a:p>
          <a:p>
            <a:pPr>
              <a:defRPr/>
            </a:pPr>
            <a:endParaRPr lang="en-US" sz="1100" b="1" u="sng" dirty="0">
              <a:solidFill>
                <a:prstClr val="black"/>
              </a:solidFill>
            </a:endParaRPr>
          </a:p>
          <a:p>
            <a:pPr>
              <a:defRPr/>
            </a:pPr>
            <a:r>
              <a:rPr lang="en-US" b="1" u="sng" dirty="0">
                <a:solidFill>
                  <a:prstClr val="black"/>
                </a:solidFill>
              </a:rPr>
              <a:t>Overview:</a:t>
            </a:r>
          </a:p>
          <a:p>
            <a:pPr marL="342900" indent="-342900">
              <a:buFont typeface="Arial" panose="020B0604020202020204" pitchFamily="34" charset="0"/>
              <a:buChar char="•"/>
              <a:defRPr/>
            </a:pPr>
            <a:r>
              <a:rPr lang="en-US" dirty="0">
                <a:solidFill>
                  <a:prstClr val="black"/>
                </a:solidFill>
              </a:rPr>
              <a:t>Established in 2008 as part of CSI</a:t>
            </a:r>
          </a:p>
          <a:p>
            <a:pPr marL="342900" indent="-342900">
              <a:buFont typeface="Arial" panose="020B0604020202020204" pitchFamily="34" charset="0"/>
              <a:buChar char="•"/>
              <a:defRPr/>
            </a:pPr>
            <a:r>
              <a:rPr lang="en-US" dirty="0">
                <a:solidFill>
                  <a:prstClr val="black"/>
                </a:solidFill>
              </a:rPr>
              <a:t>Program is fully subscribed</a:t>
            </a:r>
          </a:p>
          <a:p>
            <a:pPr marL="800100" lvl="1" indent="-342900">
              <a:buFont typeface="Arial" panose="020B0604020202020204" pitchFamily="34" charset="0"/>
              <a:buChar char="•"/>
              <a:defRPr/>
            </a:pPr>
            <a:r>
              <a:rPr lang="en-US" dirty="0">
                <a:solidFill>
                  <a:prstClr val="black"/>
                </a:solidFill>
              </a:rPr>
              <a:t>Incentives are fixed, up front (EPBB), capacity-based incentives for qualifying solar energy systems</a:t>
            </a:r>
          </a:p>
          <a:p>
            <a:pPr marL="800100" lvl="1" indent="-342900">
              <a:buFont typeface="Arial" panose="020B0604020202020204" pitchFamily="34" charset="0"/>
              <a:buChar char="•"/>
              <a:defRPr/>
            </a:pPr>
            <a:r>
              <a:rPr lang="en-US" dirty="0">
                <a:solidFill>
                  <a:prstClr val="black"/>
                </a:solidFill>
              </a:rPr>
              <a:t>The amount of the incentive varies load type (1C – common area load $1.10 or 1D – Tenant load $1.80)</a:t>
            </a:r>
          </a:p>
          <a:p>
            <a:pPr lvl="1">
              <a:defRPr/>
            </a:pPr>
            <a:endParaRPr lang="en-US" dirty="0">
              <a:solidFill>
                <a:prstClr val="black"/>
              </a:solidFill>
            </a:endParaRPr>
          </a:p>
          <a:p>
            <a:pPr>
              <a:defRPr/>
            </a:pPr>
            <a:r>
              <a:rPr lang="en-US" b="1" u="sng" dirty="0"/>
              <a:t>Program Capacity &amp; Accomplishments: </a:t>
            </a:r>
          </a:p>
          <a:p>
            <a:pPr marL="285750" indent="-285750">
              <a:buFont typeface="Arial" panose="020B0604020202020204" pitchFamily="34" charset="0"/>
              <a:buChar char="•"/>
              <a:defRPr/>
            </a:pPr>
            <a:r>
              <a:rPr lang="en-US" dirty="0">
                <a:ea typeface="ヒラギノ角ゴ Pro W3" pitchFamily="-65" charset="-128"/>
              </a:rPr>
              <a:t>35 MW installed state-wide MASH, 13.5 MW in PG&amp;E territory</a:t>
            </a:r>
            <a:endParaRPr lang="en-US" b="1" dirty="0"/>
          </a:p>
          <a:p>
            <a:pPr marL="285750" indent="-285750">
              <a:buFont typeface="Arial" panose="020B0604020202020204" pitchFamily="34" charset="0"/>
              <a:buChar char="•"/>
              <a:defRPr/>
            </a:pPr>
            <a:r>
              <a:rPr lang="en-US" dirty="0">
                <a:ea typeface="ヒラギノ角ゴ Pro W3" pitchFamily="-65" charset="-128"/>
              </a:rPr>
              <a:t>217 PG&amp;E projects completed, 132 pending</a:t>
            </a:r>
            <a:endParaRPr lang="en-US" b="1" dirty="0"/>
          </a:p>
          <a:p>
            <a:pPr>
              <a:defRPr/>
            </a:pPr>
            <a:endParaRPr lang="en-US" dirty="0">
              <a:solidFill>
                <a:prstClr val="black"/>
              </a:solidFill>
            </a:endParaRPr>
          </a:p>
          <a:p>
            <a:pPr>
              <a:defRPr/>
            </a:pPr>
            <a:endParaRPr lang="en-US" dirty="0">
              <a:solidFill>
                <a:prstClr val="black"/>
              </a:solidFill>
            </a:endParaRPr>
          </a:p>
          <a:p>
            <a:pPr>
              <a:defRPr/>
            </a:pPr>
            <a:endParaRPr lang="en-US" dirty="0">
              <a:solidFill>
                <a:prstClr val="black"/>
              </a:solidFill>
            </a:endParaRPr>
          </a:p>
          <a:p>
            <a:pPr>
              <a:defRPr/>
            </a:pPr>
            <a:endParaRPr lang="en-US" dirty="0">
              <a:solidFill>
                <a:prstClr val="black"/>
              </a:solidFill>
            </a:endParaRPr>
          </a:p>
          <a:p>
            <a:pPr>
              <a:defRPr/>
            </a:pPr>
            <a:endParaRPr lang="en-US" dirty="0">
              <a:solidFill>
                <a:prstClr val="black"/>
              </a:solidFill>
            </a:endParaRPr>
          </a:p>
          <a:p>
            <a:pPr>
              <a:defRPr/>
            </a:pPr>
            <a:endParaRPr lang="en-US" dirty="0">
              <a:solidFill>
                <a:prstClr val="black"/>
              </a:solidFill>
            </a:endParaRPr>
          </a:p>
        </p:txBody>
      </p:sp>
      <p:pic>
        <p:nvPicPr>
          <p:cNvPr id="5" name="Picture 4">
            <a:extLst>
              <a:ext uri="{FF2B5EF4-FFF2-40B4-BE49-F238E27FC236}">
                <a16:creationId xmlns:a16="http://schemas.microsoft.com/office/drawing/2014/main" xmlns="" id="{C38845D5-B9B0-4CAD-AE18-21F862867345}"/>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14" y="640966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xmlns="" id="{D479BC7C-0D69-4B17-BBC1-BFC8189E75D4}"/>
              </a:ext>
            </a:extLst>
          </p:cNvPr>
          <p:cNvSpPr>
            <a:spLocks noGrp="1"/>
          </p:cNvSpPr>
          <p:nvPr>
            <p:ph type="sldNum" sz="quarter" idx="12"/>
          </p:nvPr>
        </p:nvSpPr>
        <p:spPr/>
        <p:txBody>
          <a:bodyPr/>
          <a:lstStyle/>
          <a:p>
            <a:fld id="{DB6F5F74-756D-4BFF-9F39-53DD698FC919}"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165419477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a:t>MASH Budget Report</a:t>
            </a:r>
          </a:p>
        </p:txBody>
      </p:sp>
      <p:sp>
        <p:nvSpPr>
          <p:cNvPr id="3" name="Slide Number Placeholder 2"/>
          <p:cNvSpPr>
            <a:spLocks noGrp="1"/>
          </p:cNvSpPr>
          <p:nvPr>
            <p:ph type="sldNum" sz="quarter" idx="12"/>
          </p:nvPr>
        </p:nvSpPr>
        <p:spPr/>
        <p:txBody>
          <a:bodyPr/>
          <a:lstStyle/>
          <a:p>
            <a:fld id="{DB6F5F74-756D-4BFF-9F39-53DD698FC919}" type="slidenum">
              <a:rPr lang="en-US" smtClean="0"/>
              <a:t>17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12298710"/>
              </p:ext>
            </p:extLst>
          </p:nvPr>
        </p:nvGraphicFramePr>
        <p:xfrm>
          <a:off x="380999" y="990600"/>
          <a:ext cx="8310464" cy="3225137"/>
        </p:xfrm>
        <a:graphic>
          <a:graphicData uri="http://schemas.openxmlformats.org/drawingml/2006/table">
            <a:tbl>
              <a:tblPr/>
              <a:tblGrid>
                <a:gridCol w="672169">
                  <a:extLst>
                    <a:ext uri="{9D8B030D-6E8A-4147-A177-3AD203B41FA5}">
                      <a16:colId xmlns:a16="http://schemas.microsoft.com/office/drawing/2014/main" xmlns="" val="20000"/>
                    </a:ext>
                  </a:extLst>
                </a:gridCol>
                <a:gridCol w="672169">
                  <a:extLst>
                    <a:ext uri="{9D8B030D-6E8A-4147-A177-3AD203B41FA5}">
                      <a16:colId xmlns:a16="http://schemas.microsoft.com/office/drawing/2014/main" xmlns="" val="20001"/>
                    </a:ext>
                  </a:extLst>
                </a:gridCol>
                <a:gridCol w="488851">
                  <a:extLst>
                    <a:ext uri="{9D8B030D-6E8A-4147-A177-3AD203B41FA5}">
                      <a16:colId xmlns:a16="http://schemas.microsoft.com/office/drawing/2014/main" xmlns="" val="20002"/>
                    </a:ext>
                  </a:extLst>
                </a:gridCol>
                <a:gridCol w="488851">
                  <a:extLst>
                    <a:ext uri="{9D8B030D-6E8A-4147-A177-3AD203B41FA5}">
                      <a16:colId xmlns:a16="http://schemas.microsoft.com/office/drawing/2014/main" xmlns="" val="20003"/>
                    </a:ext>
                  </a:extLst>
                </a:gridCol>
                <a:gridCol w="539773">
                  <a:extLst>
                    <a:ext uri="{9D8B030D-6E8A-4147-A177-3AD203B41FA5}">
                      <a16:colId xmlns:a16="http://schemas.microsoft.com/office/drawing/2014/main" xmlns="" val="20004"/>
                    </a:ext>
                  </a:extLst>
                </a:gridCol>
                <a:gridCol w="542319">
                  <a:extLst>
                    <a:ext uri="{9D8B030D-6E8A-4147-A177-3AD203B41FA5}">
                      <a16:colId xmlns:a16="http://schemas.microsoft.com/office/drawing/2014/main" xmlns="" val="20005"/>
                    </a:ext>
                  </a:extLst>
                </a:gridCol>
                <a:gridCol w="539773">
                  <a:extLst>
                    <a:ext uri="{9D8B030D-6E8A-4147-A177-3AD203B41FA5}">
                      <a16:colId xmlns:a16="http://schemas.microsoft.com/office/drawing/2014/main" xmlns="" val="20006"/>
                    </a:ext>
                  </a:extLst>
                </a:gridCol>
                <a:gridCol w="542319">
                  <a:extLst>
                    <a:ext uri="{9D8B030D-6E8A-4147-A177-3AD203B41FA5}">
                      <a16:colId xmlns:a16="http://schemas.microsoft.com/office/drawing/2014/main" xmlns="" val="20007"/>
                    </a:ext>
                  </a:extLst>
                </a:gridCol>
                <a:gridCol w="539773">
                  <a:extLst>
                    <a:ext uri="{9D8B030D-6E8A-4147-A177-3AD203B41FA5}">
                      <a16:colId xmlns:a16="http://schemas.microsoft.com/office/drawing/2014/main" xmlns="" val="20008"/>
                    </a:ext>
                  </a:extLst>
                </a:gridCol>
                <a:gridCol w="542319">
                  <a:extLst>
                    <a:ext uri="{9D8B030D-6E8A-4147-A177-3AD203B41FA5}">
                      <a16:colId xmlns:a16="http://schemas.microsoft.com/office/drawing/2014/main" xmlns="" val="20009"/>
                    </a:ext>
                  </a:extLst>
                </a:gridCol>
                <a:gridCol w="539773">
                  <a:extLst>
                    <a:ext uri="{9D8B030D-6E8A-4147-A177-3AD203B41FA5}">
                      <a16:colId xmlns:a16="http://schemas.microsoft.com/office/drawing/2014/main" xmlns="" val="20010"/>
                    </a:ext>
                  </a:extLst>
                </a:gridCol>
                <a:gridCol w="549957">
                  <a:extLst>
                    <a:ext uri="{9D8B030D-6E8A-4147-A177-3AD203B41FA5}">
                      <a16:colId xmlns:a16="http://schemas.microsoft.com/office/drawing/2014/main" xmlns="" val="20011"/>
                    </a:ext>
                  </a:extLst>
                </a:gridCol>
                <a:gridCol w="542319">
                  <a:extLst>
                    <a:ext uri="{9D8B030D-6E8A-4147-A177-3AD203B41FA5}">
                      <a16:colId xmlns:a16="http://schemas.microsoft.com/office/drawing/2014/main" xmlns="" val="20012"/>
                    </a:ext>
                  </a:extLst>
                </a:gridCol>
                <a:gridCol w="549957">
                  <a:extLst>
                    <a:ext uri="{9D8B030D-6E8A-4147-A177-3AD203B41FA5}">
                      <a16:colId xmlns:a16="http://schemas.microsoft.com/office/drawing/2014/main" xmlns="" val="20013"/>
                    </a:ext>
                  </a:extLst>
                </a:gridCol>
                <a:gridCol w="560142">
                  <a:extLst>
                    <a:ext uri="{9D8B030D-6E8A-4147-A177-3AD203B41FA5}">
                      <a16:colId xmlns:a16="http://schemas.microsoft.com/office/drawing/2014/main" xmlns="" val="20014"/>
                    </a:ext>
                  </a:extLst>
                </a:gridCol>
              </a:tblGrid>
              <a:tr h="93872">
                <a:tc gridSpan="15">
                  <a:txBody>
                    <a:bodyPr/>
                    <a:lstStyle/>
                    <a:p>
                      <a:pPr algn="ctr" fontAlgn="b"/>
                      <a:r>
                        <a:rPr lang="en-US" sz="1100" b="1" i="0" u="none" strike="noStrike" dirty="0">
                          <a:solidFill>
                            <a:srgbClr val="000000"/>
                          </a:solidFill>
                          <a:effectLst/>
                          <a:latin typeface="Verdana"/>
                        </a:rPr>
                        <a:t>1. MASH Budget Report (Track 1C/1D)</a:t>
                      </a:r>
                    </a:p>
                    <a:p>
                      <a:pPr algn="ctr" fontAlgn="b"/>
                      <a:endParaRPr lang="en-US" sz="900" b="1" i="0" u="none" strike="noStrike" dirty="0">
                        <a:solidFill>
                          <a:srgbClr val="000000"/>
                        </a:solidFill>
                        <a:effectLst/>
                        <a:latin typeface="Verdana"/>
                      </a:endParaRPr>
                    </a:p>
                  </a:txBody>
                  <a:tcPr marL="7132" marR="7132" marT="7132"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06441">
                <a:tc rowSpan="3" gridSpan="2">
                  <a:txBody>
                    <a:bodyPr/>
                    <a:lstStyle/>
                    <a:p>
                      <a:pPr algn="ctr" fontAlgn="b"/>
                      <a:r>
                        <a:rPr lang="en-US" sz="800" b="1" i="0" u="none" strike="noStrike">
                          <a:solidFill>
                            <a:srgbClr val="FFFFFF"/>
                          </a:solidFill>
                          <a:effectLst/>
                          <a:latin typeface="Calibri"/>
                        </a:rPr>
                        <a:t> </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rowSpan="3" hMerge="1">
                  <a:txBody>
                    <a:bodyPr/>
                    <a:lstStyle/>
                    <a:p>
                      <a:endParaRPr lang="en-US"/>
                    </a:p>
                  </a:txBody>
                  <a:tcPr/>
                </a:tc>
                <a:tc gridSpan="2">
                  <a:txBody>
                    <a:bodyPr/>
                    <a:lstStyle/>
                    <a:p>
                      <a:pPr algn="ctr" fontAlgn="b"/>
                      <a:r>
                        <a:rPr lang="en-US" sz="800" b="1" i="0" u="none" strike="noStrike">
                          <a:solidFill>
                            <a:srgbClr val="FFFFFF"/>
                          </a:solidFill>
                          <a:effectLst/>
                          <a:latin typeface="Calibri"/>
                        </a:rPr>
                        <a:t>Wait List</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gridSpan="2">
                  <a:txBody>
                    <a:bodyPr/>
                    <a:lstStyle/>
                    <a:p>
                      <a:pPr algn="ctr" fontAlgn="b"/>
                      <a:r>
                        <a:rPr lang="en-US" sz="800" b="1" i="0" u="none" strike="noStrike">
                          <a:solidFill>
                            <a:srgbClr val="FFFFFF"/>
                          </a:solidFill>
                          <a:effectLst/>
                          <a:latin typeface="Calibri"/>
                        </a:rPr>
                        <a:t>Under Review</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gridSpan="2">
                  <a:txBody>
                    <a:bodyPr/>
                    <a:lstStyle/>
                    <a:p>
                      <a:pPr algn="ctr" fontAlgn="b"/>
                      <a:r>
                        <a:rPr lang="en-US" sz="800" b="1" i="0" u="none" strike="noStrike">
                          <a:solidFill>
                            <a:srgbClr val="FFFFFF"/>
                          </a:solidFill>
                          <a:effectLst/>
                          <a:latin typeface="Calibri"/>
                        </a:rPr>
                        <a:t>Reserved</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gridSpan="2">
                  <a:txBody>
                    <a:bodyPr/>
                    <a:lstStyle/>
                    <a:p>
                      <a:pPr algn="ctr" fontAlgn="b"/>
                      <a:r>
                        <a:rPr lang="en-US" sz="800" b="1" i="0" u="none" strike="noStrike">
                          <a:solidFill>
                            <a:srgbClr val="FFFFFF"/>
                          </a:solidFill>
                          <a:effectLst/>
                          <a:latin typeface="Calibri"/>
                        </a:rPr>
                        <a:t>Completed</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gridSpan="2">
                  <a:txBody>
                    <a:bodyPr/>
                    <a:lstStyle/>
                    <a:p>
                      <a:pPr algn="ctr" fontAlgn="b"/>
                      <a:r>
                        <a:rPr lang="en-US" sz="800" b="1" i="0" u="none" strike="noStrike">
                          <a:solidFill>
                            <a:srgbClr val="FFFFFF"/>
                          </a:solidFill>
                          <a:effectLst/>
                          <a:latin typeface="Calibri"/>
                        </a:rPr>
                        <a:t>Application Totals</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a:txBody>
                    <a:bodyPr/>
                    <a:lstStyle/>
                    <a:p>
                      <a:pPr algn="ctr" fontAlgn="b"/>
                      <a:r>
                        <a:rPr lang="en-US" sz="800" b="1" i="0" u="none" strike="noStrike">
                          <a:solidFill>
                            <a:srgbClr val="FFFFFF"/>
                          </a:solidFill>
                          <a:effectLst/>
                          <a:latin typeface="Calibri"/>
                        </a:rPr>
                        <a:t>Total</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rowSpan="3">
                  <a:txBody>
                    <a:bodyPr/>
                    <a:lstStyle/>
                    <a:p>
                      <a:pPr algn="ctr" fontAlgn="b"/>
                      <a:r>
                        <a:rPr lang="en-US" sz="800" b="1" i="0" u="none" strike="noStrike">
                          <a:solidFill>
                            <a:srgbClr val="FFFFFF"/>
                          </a:solidFill>
                          <a:effectLst/>
                          <a:latin typeface="Calibri"/>
                        </a:rPr>
                        <a:t>Percent of Total Budget by Track</a:t>
                      </a:r>
                      <a:r>
                        <a:rPr lang="en-US" sz="800" b="1" i="0" u="none" strike="noStrike" baseline="30000">
                          <a:solidFill>
                            <a:srgbClr val="FFFFFF"/>
                          </a:solidFill>
                          <a:effectLst/>
                          <a:latin typeface="Calibri"/>
                        </a:rPr>
                        <a:t>2</a:t>
                      </a:r>
                      <a:endParaRPr lang="en-US" sz="800" b="1" i="0" u="none" strike="noStrike">
                        <a:solidFill>
                          <a:srgbClr val="FFFFFF"/>
                        </a:solidFill>
                        <a:effectLst/>
                        <a:latin typeface="Calibri"/>
                      </a:endParaRP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rowSpan="3">
                  <a:txBody>
                    <a:bodyPr/>
                    <a:lstStyle/>
                    <a:p>
                      <a:pPr algn="ctr" fontAlgn="b"/>
                      <a:r>
                        <a:rPr lang="en-US" sz="800" b="1" i="0" u="none" strike="noStrike">
                          <a:solidFill>
                            <a:srgbClr val="FFFFFF"/>
                          </a:solidFill>
                          <a:effectLst/>
                          <a:latin typeface="Calibri"/>
                        </a:rPr>
                        <a:t>Remaining Budget</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10001"/>
                  </a:ext>
                </a:extLst>
              </a:tr>
              <a:tr h="106441">
                <a:tc gridSpan="2" vMerge="1">
                  <a:txBody>
                    <a:bodyPr/>
                    <a:lstStyle/>
                    <a:p>
                      <a:endParaRPr lang="en-US"/>
                    </a:p>
                  </a:txBody>
                  <a:tcPr/>
                </a:tc>
                <a:tc hMerge="1" vMerge="1">
                  <a:txBody>
                    <a:bodyPr/>
                    <a:lstStyle/>
                    <a:p>
                      <a:endParaRPr lang="en-US"/>
                    </a:p>
                  </a:txBody>
                  <a:tcPr/>
                </a:tc>
                <a:tc>
                  <a:txBody>
                    <a:bodyPr/>
                    <a:lstStyle/>
                    <a:p>
                      <a:pPr algn="ctr" fontAlgn="b"/>
                      <a:r>
                        <a:rPr lang="en-US" sz="800" b="1" i="0" u="none" strike="noStrike">
                          <a:solidFill>
                            <a:srgbClr val="FFFFFF"/>
                          </a:solidFill>
                          <a:effectLst/>
                          <a:latin typeface="Calibri"/>
                        </a:rPr>
                        <a:t>Capacity</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F497D"/>
                    </a:solidFill>
                  </a:tcPr>
                </a:tc>
                <a:tc>
                  <a:txBody>
                    <a:bodyPr/>
                    <a:lstStyle/>
                    <a:p>
                      <a:pPr algn="ctr" fontAlgn="b"/>
                      <a:r>
                        <a:rPr lang="en-US" sz="800" b="1" i="0" u="none" strike="noStrike">
                          <a:solidFill>
                            <a:srgbClr val="FFFFFF"/>
                          </a:solidFill>
                          <a:effectLst/>
                          <a:latin typeface="Calibri"/>
                        </a:rPr>
                        <a:t>Budget</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F497D"/>
                    </a:solidFill>
                  </a:tcPr>
                </a:tc>
                <a:tc>
                  <a:txBody>
                    <a:bodyPr/>
                    <a:lstStyle/>
                    <a:p>
                      <a:pPr algn="ctr" fontAlgn="b"/>
                      <a:r>
                        <a:rPr lang="en-US" sz="800" b="1" i="0" u="none" strike="noStrike">
                          <a:solidFill>
                            <a:srgbClr val="FFFFFF"/>
                          </a:solidFill>
                          <a:effectLst/>
                          <a:latin typeface="Calibri"/>
                        </a:rPr>
                        <a:t>Capacity</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F497D"/>
                    </a:solidFill>
                  </a:tcPr>
                </a:tc>
                <a:tc>
                  <a:txBody>
                    <a:bodyPr/>
                    <a:lstStyle/>
                    <a:p>
                      <a:pPr algn="ctr" fontAlgn="b"/>
                      <a:r>
                        <a:rPr lang="en-US" sz="800" b="1" i="0" u="none" strike="noStrike">
                          <a:solidFill>
                            <a:srgbClr val="FFFFFF"/>
                          </a:solidFill>
                          <a:effectLst/>
                          <a:latin typeface="Calibri"/>
                        </a:rPr>
                        <a:t>Budget</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F497D"/>
                    </a:solidFill>
                  </a:tcPr>
                </a:tc>
                <a:tc>
                  <a:txBody>
                    <a:bodyPr/>
                    <a:lstStyle/>
                    <a:p>
                      <a:pPr algn="ctr" fontAlgn="b"/>
                      <a:r>
                        <a:rPr lang="en-US" sz="800" b="1" i="0" u="none" strike="noStrike">
                          <a:solidFill>
                            <a:srgbClr val="FFFFFF"/>
                          </a:solidFill>
                          <a:effectLst/>
                          <a:latin typeface="Calibri"/>
                        </a:rPr>
                        <a:t>Capacity</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F497D"/>
                    </a:solidFill>
                  </a:tcPr>
                </a:tc>
                <a:tc>
                  <a:txBody>
                    <a:bodyPr/>
                    <a:lstStyle/>
                    <a:p>
                      <a:pPr algn="ctr" fontAlgn="b"/>
                      <a:r>
                        <a:rPr lang="en-US" sz="800" b="1" i="0" u="none" strike="noStrike" dirty="0">
                          <a:solidFill>
                            <a:srgbClr val="FFFFFF"/>
                          </a:solidFill>
                          <a:effectLst/>
                          <a:latin typeface="Calibri"/>
                        </a:rPr>
                        <a:t>Budget</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F497D"/>
                    </a:solidFill>
                  </a:tcPr>
                </a:tc>
                <a:tc>
                  <a:txBody>
                    <a:bodyPr/>
                    <a:lstStyle/>
                    <a:p>
                      <a:pPr algn="ctr" fontAlgn="b"/>
                      <a:r>
                        <a:rPr lang="en-US" sz="800" b="1" i="0" u="none" strike="noStrike">
                          <a:solidFill>
                            <a:srgbClr val="FFFFFF"/>
                          </a:solidFill>
                          <a:effectLst/>
                          <a:latin typeface="Calibri"/>
                        </a:rPr>
                        <a:t>Capacity</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F497D"/>
                    </a:solidFill>
                  </a:tcPr>
                </a:tc>
                <a:tc>
                  <a:txBody>
                    <a:bodyPr/>
                    <a:lstStyle/>
                    <a:p>
                      <a:pPr algn="ctr" fontAlgn="b"/>
                      <a:r>
                        <a:rPr lang="en-US" sz="800" b="1" i="0" u="none" strike="noStrike">
                          <a:solidFill>
                            <a:srgbClr val="FFFFFF"/>
                          </a:solidFill>
                          <a:effectLst/>
                          <a:latin typeface="Calibri"/>
                        </a:rPr>
                        <a:t>Budget</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F497D"/>
                    </a:solidFill>
                  </a:tcPr>
                </a:tc>
                <a:tc>
                  <a:txBody>
                    <a:bodyPr/>
                    <a:lstStyle/>
                    <a:p>
                      <a:pPr algn="ctr" fontAlgn="b"/>
                      <a:r>
                        <a:rPr lang="en-US" sz="800" b="1" i="0" u="none" strike="noStrike">
                          <a:solidFill>
                            <a:srgbClr val="FFFFFF"/>
                          </a:solidFill>
                          <a:effectLst/>
                          <a:latin typeface="Calibri"/>
                        </a:rPr>
                        <a:t>Capacity</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F497D"/>
                    </a:solidFill>
                  </a:tcPr>
                </a:tc>
                <a:tc>
                  <a:txBody>
                    <a:bodyPr/>
                    <a:lstStyle/>
                    <a:p>
                      <a:pPr algn="ctr" fontAlgn="b"/>
                      <a:r>
                        <a:rPr lang="en-US" sz="800" b="1" i="0" u="none" strike="noStrike">
                          <a:solidFill>
                            <a:srgbClr val="FFFFFF"/>
                          </a:solidFill>
                          <a:effectLst/>
                          <a:latin typeface="Calibri"/>
                        </a:rPr>
                        <a:t>Budget</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F497D"/>
                    </a:solidFill>
                  </a:tcPr>
                </a:tc>
                <a:tc>
                  <a:txBody>
                    <a:bodyPr/>
                    <a:lstStyle/>
                    <a:p>
                      <a:pPr algn="ctr" fontAlgn="b"/>
                      <a:r>
                        <a:rPr lang="en-US" sz="800" b="1" i="0" u="none" strike="noStrike">
                          <a:solidFill>
                            <a:srgbClr val="FFFFFF"/>
                          </a:solidFill>
                          <a:effectLst/>
                          <a:latin typeface="Calibri"/>
                        </a:rPr>
                        <a:t>Budget</a:t>
                      </a:r>
                      <a:r>
                        <a:rPr lang="en-US" sz="800" b="1" i="0" u="none" strike="noStrike" baseline="30000">
                          <a:solidFill>
                            <a:srgbClr val="FFFFFF"/>
                          </a:solidFill>
                          <a:effectLst/>
                          <a:latin typeface="Calibri"/>
                        </a:rPr>
                        <a:t>1</a:t>
                      </a:r>
                      <a:endParaRPr lang="en-US" sz="800" b="1" i="0" u="none" strike="noStrike">
                        <a:solidFill>
                          <a:srgbClr val="FFFFFF"/>
                        </a:solidFill>
                        <a:effectLst/>
                        <a:latin typeface="Calibri"/>
                      </a:endParaRP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F497D"/>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2"/>
                  </a:ext>
                </a:extLst>
              </a:tr>
              <a:tr h="180144">
                <a:tc gridSpan="2" vMerge="1">
                  <a:txBody>
                    <a:bodyPr/>
                    <a:lstStyle/>
                    <a:p>
                      <a:endParaRPr lang="en-US"/>
                    </a:p>
                  </a:txBody>
                  <a:tcPr/>
                </a:tc>
                <a:tc hMerge="1" vMerge="1">
                  <a:txBody>
                    <a:bodyPr/>
                    <a:lstStyle/>
                    <a:p>
                      <a:endParaRPr lang="en-US"/>
                    </a:p>
                  </a:txBody>
                  <a:tcPr/>
                </a:tc>
                <a:tc>
                  <a:txBody>
                    <a:bodyPr/>
                    <a:lstStyle/>
                    <a:p>
                      <a:pPr algn="ctr" fontAlgn="b"/>
                      <a:r>
                        <a:rPr lang="en-US" sz="800" b="1" i="0" u="none" strike="noStrike">
                          <a:solidFill>
                            <a:srgbClr val="FFFFFF"/>
                          </a:solidFill>
                          <a:effectLst/>
                          <a:latin typeface="Calibri"/>
                        </a:rPr>
                        <a:t>(MW)</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800" b="1" i="0" u="none" strike="noStrike">
                          <a:solidFill>
                            <a:srgbClr val="FFFFFF"/>
                          </a:solidFill>
                          <a:effectLst/>
                          <a:latin typeface="Calibri"/>
                        </a:rPr>
                        <a:t>($)</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800" b="1" i="0" u="none" strike="noStrike">
                          <a:solidFill>
                            <a:srgbClr val="FFFFFF"/>
                          </a:solidFill>
                          <a:effectLst/>
                          <a:latin typeface="Calibri"/>
                        </a:rPr>
                        <a:t>(MW)</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800" b="1" i="0" u="none" strike="noStrike">
                          <a:solidFill>
                            <a:srgbClr val="FFFFFF"/>
                          </a:solidFill>
                          <a:effectLst/>
                          <a:latin typeface="Calibri"/>
                        </a:rPr>
                        <a:t>($)</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800" b="1" i="0" u="none" strike="noStrike">
                          <a:solidFill>
                            <a:srgbClr val="FFFFFF"/>
                          </a:solidFill>
                          <a:effectLst/>
                          <a:latin typeface="Calibri"/>
                        </a:rPr>
                        <a:t>(MW)</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800" b="1" i="0" u="none" strike="noStrike" dirty="0">
                          <a:solidFill>
                            <a:srgbClr val="FFFFFF"/>
                          </a:solidFill>
                          <a:effectLst/>
                          <a:latin typeface="Calibri"/>
                        </a:rPr>
                        <a:t>($)</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800" b="1" i="0" u="none" strike="noStrike">
                          <a:solidFill>
                            <a:srgbClr val="FFFFFF"/>
                          </a:solidFill>
                          <a:effectLst/>
                          <a:latin typeface="Calibri"/>
                        </a:rPr>
                        <a:t>(MW)</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800" b="1" i="0" u="none" strike="noStrike">
                          <a:solidFill>
                            <a:srgbClr val="FFFFFF"/>
                          </a:solidFill>
                          <a:effectLst/>
                          <a:latin typeface="Calibri"/>
                        </a:rPr>
                        <a:t>($)</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800" b="1" i="0" u="none" strike="noStrike">
                          <a:solidFill>
                            <a:srgbClr val="FFFFFF"/>
                          </a:solidFill>
                          <a:effectLst/>
                          <a:latin typeface="Calibri"/>
                        </a:rPr>
                        <a:t>(MW)</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800" b="1" i="0" u="none" strike="noStrike">
                          <a:solidFill>
                            <a:srgbClr val="FFFFFF"/>
                          </a:solidFill>
                          <a:effectLst/>
                          <a:latin typeface="Calibri"/>
                        </a:rPr>
                        <a:t>($)</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800" b="1" i="0" u="none" strike="noStrike">
                          <a:solidFill>
                            <a:srgbClr val="FFFFFF"/>
                          </a:solidFill>
                          <a:effectLst/>
                          <a:latin typeface="Calibri"/>
                        </a:rPr>
                        <a:t>($)</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3"/>
                  </a:ext>
                </a:extLst>
              </a:tr>
              <a:tr h="155267">
                <a:tc rowSpan="4">
                  <a:txBody>
                    <a:bodyPr/>
                    <a:lstStyle/>
                    <a:p>
                      <a:pPr algn="l" fontAlgn="t"/>
                      <a:r>
                        <a:rPr lang="en-US" sz="800" b="0" i="0" u="none" strike="noStrike">
                          <a:solidFill>
                            <a:srgbClr val="000000"/>
                          </a:solidFill>
                          <a:effectLst/>
                          <a:latin typeface="Calibri"/>
                        </a:rPr>
                        <a:t>PG&amp;E</a:t>
                      </a:r>
                    </a:p>
                  </a:txBody>
                  <a:tcPr marL="7132" marR="7132" marT="71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Track 1C</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2">
                  <a:txBody>
                    <a:bodyPr/>
                    <a:lstStyle/>
                    <a:p>
                      <a:pPr algn="r" fontAlgn="b"/>
                      <a:r>
                        <a:rPr lang="en-US" sz="800" b="0" i="0" u="none" strike="noStrike" dirty="0">
                          <a:solidFill>
                            <a:srgbClr val="000000"/>
                          </a:solidFill>
                          <a:effectLst/>
                          <a:latin typeface="Calibri"/>
                        </a:rPr>
                        <a:t>N/A</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lang="en-US"/>
                    </a:p>
                  </a:txBody>
                  <a:tcPr/>
                </a:tc>
                <a:tc>
                  <a:txBody>
                    <a:bodyPr/>
                    <a:lstStyle/>
                    <a:p>
                      <a:pPr algn="r" fontAlgn="b"/>
                      <a:r>
                        <a:rPr lang="en-US" sz="800" b="0" i="0" u="none" strike="noStrike">
                          <a:solidFill>
                            <a:srgbClr val="000000"/>
                          </a:solidFill>
                          <a:effectLst/>
                          <a:latin typeface="Calibri"/>
                        </a:rPr>
                        <a:t>0.424</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456,601</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6.51</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7,157,549</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2.241</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2,464,907</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9.175</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10,079,057</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r" fontAlgn="b"/>
                      <a:r>
                        <a:rPr lang="en-US" sz="800" b="0" i="0" u="none" strike="noStrike">
                          <a:solidFill>
                            <a:srgbClr val="000000"/>
                          </a:solidFill>
                          <a:effectLst/>
                          <a:latin typeface="Calibri"/>
                        </a:rPr>
                        <a:t>27,874,929</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36.20%</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r" fontAlgn="b"/>
                      <a:r>
                        <a:rPr lang="en-US" sz="800" b="0" i="0" u="none" strike="noStrike">
                          <a:solidFill>
                            <a:srgbClr val="000000"/>
                          </a:solidFill>
                          <a:effectLst/>
                          <a:latin typeface="Calibri"/>
                        </a:rPr>
                        <a:t>3,046,913</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55267">
                <a:tc vMerge="1">
                  <a:txBody>
                    <a:bodyPr/>
                    <a:lstStyle/>
                    <a:p>
                      <a:endParaRPr lang="en-US"/>
                    </a:p>
                  </a:txBody>
                  <a:tcPr/>
                </a:tc>
                <a:tc>
                  <a:txBody>
                    <a:bodyPr/>
                    <a:lstStyle/>
                    <a:p>
                      <a:pPr algn="r" fontAlgn="b"/>
                      <a:r>
                        <a:rPr lang="en-US" sz="800" b="0" i="0" u="none" strike="noStrike">
                          <a:solidFill>
                            <a:srgbClr val="000000"/>
                          </a:solidFill>
                          <a:effectLst/>
                          <a:latin typeface="Calibri"/>
                        </a:rPr>
                        <a:t>Track 1D</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c>
                  <a:txBody>
                    <a:bodyPr/>
                    <a:lstStyle/>
                    <a:p>
                      <a:pPr algn="r" fontAlgn="b"/>
                      <a:r>
                        <a:rPr lang="en-US" sz="800" b="0" i="0" u="none" strike="noStrike">
                          <a:solidFill>
                            <a:srgbClr val="000000"/>
                          </a:solidFill>
                          <a:effectLst/>
                          <a:latin typeface="Calibri"/>
                        </a:rPr>
                        <a:t>1.077</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1,953,978</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6.307</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11,359,203</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0.798</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1,435,778</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8.182</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14,748,959</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800" b="1" i="0" u="none" strike="noStrike">
                          <a:solidFill>
                            <a:srgbClr val="000000"/>
                          </a:solidFill>
                          <a:effectLst/>
                          <a:latin typeface="Calibri"/>
                        </a:rPr>
                        <a:t>52.90%</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5"/>
                  </a:ext>
                </a:extLst>
              </a:tr>
              <a:tr h="171566">
                <a:tc vMerge="1">
                  <a:txBody>
                    <a:bodyPr/>
                    <a:lstStyle/>
                    <a:p>
                      <a:endParaRPr lang="en-US"/>
                    </a:p>
                  </a:txBody>
                  <a:tcPr/>
                </a:tc>
                <a:tc>
                  <a:txBody>
                    <a:bodyPr/>
                    <a:lstStyle/>
                    <a:p>
                      <a:pPr algn="r" fontAlgn="b"/>
                      <a:r>
                        <a:rPr lang="en-US" sz="800" b="0" i="0" u="none" strike="noStrike">
                          <a:solidFill>
                            <a:srgbClr val="000000"/>
                          </a:solidFill>
                          <a:effectLst/>
                          <a:latin typeface="Calibri"/>
                        </a:rPr>
                        <a:t>Unincentivized</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c>
                  <a:txBody>
                    <a:bodyPr/>
                    <a:lstStyle/>
                    <a:p>
                      <a:pPr algn="r" fontAlgn="b"/>
                      <a:r>
                        <a:rPr lang="en-US" sz="800" b="0" i="0" u="none" strike="noStrike">
                          <a:solidFill>
                            <a:srgbClr val="000000"/>
                          </a:solidFill>
                          <a:effectLst/>
                          <a:latin typeface="Calibri"/>
                        </a:rPr>
                        <a:t>0.011</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N/A</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0.667</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N/A</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0.096</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N/A</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0.775</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N/A</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800" b="0" i="0" u="none" strike="noStrike">
                          <a:solidFill>
                            <a:srgbClr val="000000"/>
                          </a:solidFill>
                          <a:effectLst/>
                          <a:latin typeface="Calibri"/>
                        </a:rPr>
                        <a:t>N/A</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6"/>
                  </a:ext>
                </a:extLst>
              </a:tr>
              <a:tr h="155267">
                <a:tc vMerge="1">
                  <a:txBody>
                    <a:bodyPr/>
                    <a:lstStyle/>
                    <a:p>
                      <a:endParaRPr lang="en-US"/>
                    </a:p>
                  </a:txBody>
                  <a:tcPr/>
                </a:tc>
                <a:tc>
                  <a:txBody>
                    <a:bodyPr/>
                    <a:lstStyle/>
                    <a:p>
                      <a:pPr algn="r" fontAlgn="b"/>
                      <a:r>
                        <a:rPr lang="en-US" sz="800" b="0" i="0" u="none" strike="noStrike">
                          <a:solidFill>
                            <a:srgbClr val="000000"/>
                          </a:solidFill>
                          <a:effectLst/>
                          <a:latin typeface="Calibri"/>
                        </a:rPr>
                        <a:t>Total</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1.511</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2,410,579</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13.485</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18,516,752</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3.135</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3,900,685</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18.131</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24,828,016</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800" b="0" i="0" u="none" strike="noStrike">
                          <a:solidFill>
                            <a:srgbClr val="000000"/>
                          </a:solidFill>
                          <a:effectLst/>
                          <a:latin typeface="Calibri"/>
                        </a:rPr>
                        <a:t>89.10%</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7"/>
                  </a:ext>
                </a:extLst>
              </a:tr>
              <a:tr h="106441">
                <a:tc rowSpan="4">
                  <a:txBody>
                    <a:bodyPr/>
                    <a:lstStyle/>
                    <a:p>
                      <a:pPr algn="l" fontAlgn="t"/>
                      <a:r>
                        <a:rPr lang="en-US" sz="800" b="0" i="0" u="none" strike="noStrike">
                          <a:solidFill>
                            <a:srgbClr val="000000"/>
                          </a:solidFill>
                          <a:effectLst/>
                          <a:latin typeface="Calibri"/>
                        </a:rPr>
                        <a:t>SCE</a:t>
                      </a:r>
                    </a:p>
                  </a:txBody>
                  <a:tcPr marL="7132" marR="7132" marT="71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Calibri"/>
                        </a:rPr>
                        <a:t>Track 1C</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3" gridSpan="2">
                  <a:txBody>
                    <a:bodyPr/>
                    <a:lstStyle/>
                    <a:p>
                      <a:pPr algn="r" fontAlgn="b"/>
                      <a:r>
                        <a:rPr lang="en-US" sz="800" b="0" i="0" u="none" strike="noStrike">
                          <a:solidFill>
                            <a:srgbClr val="000000"/>
                          </a:solidFill>
                          <a:effectLst/>
                          <a:latin typeface="Calibri"/>
                        </a:rPr>
                        <a:t>N/A</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3" hMerge="1">
                  <a:txBody>
                    <a:bodyPr/>
                    <a:lstStyle/>
                    <a:p>
                      <a:endParaRPr lang="en-US"/>
                    </a:p>
                  </a:txBody>
                  <a:tcPr/>
                </a:tc>
                <a:tc>
                  <a:txBody>
                    <a:bodyPr/>
                    <a:lstStyle/>
                    <a:p>
                      <a:pPr algn="r" fontAlgn="b"/>
                      <a:r>
                        <a:rPr lang="en-US" sz="800" b="0" i="0" u="none" strike="noStrike">
                          <a:solidFill>
                            <a:srgbClr val="000000"/>
                          </a:solidFill>
                          <a:effectLst/>
                          <a:latin typeface="Calibri"/>
                        </a:rPr>
                        <a:t>2.336</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Calibri"/>
                        </a:rPr>
                        <a:t>2,569,684</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Calibri"/>
                        </a:rPr>
                        <a:t>3.576</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Calibri"/>
                        </a:rPr>
                        <a:t>4,004,504</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Calibri"/>
                        </a:rPr>
                        <a:t>3.011</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Calibri"/>
                        </a:rPr>
                        <a:t>3,312,231</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Calibri"/>
                        </a:rPr>
                        <a:t>8.923</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Calibri"/>
                        </a:rPr>
                        <a:t>9,886,419</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4">
                  <a:txBody>
                    <a:bodyPr/>
                    <a:lstStyle/>
                    <a:p>
                      <a:pPr algn="r" fontAlgn="b"/>
                      <a:r>
                        <a:rPr lang="en-US" sz="800" b="0" i="0" u="none" strike="noStrike">
                          <a:solidFill>
                            <a:srgbClr val="000000"/>
                          </a:solidFill>
                          <a:effectLst/>
                          <a:latin typeface="Calibri"/>
                        </a:rPr>
                        <a:t>27,662,165</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Calibri"/>
                        </a:rPr>
                        <a:t>35.70%</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4">
                  <a:txBody>
                    <a:bodyPr/>
                    <a:lstStyle/>
                    <a:p>
                      <a:pPr algn="r" fontAlgn="b"/>
                      <a:r>
                        <a:rPr lang="en-US" sz="800" b="0" i="0" u="none" strike="noStrike">
                          <a:solidFill>
                            <a:srgbClr val="000000"/>
                          </a:solidFill>
                          <a:effectLst/>
                          <a:latin typeface="Calibri"/>
                        </a:rPr>
                        <a:t>637,798</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8"/>
                  </a:ext>
                </a:extLst>
              </a:tr>
              <a:tr h="155267">
                <a:tc vMerge="1">
                  <a:txBody>
                    <a:bodyPr/>
                    <a:lstStyle/>
                    <a:p>
                      <a:endParaRPr lang="en-US"/>
                    </a:p>
                  </a:txBody>
                  <a:tcPr/>
                </a:tc>
                <a:tc>
                  <a:txBody>
                    <a:bodyPr/>
                    <a:lstStyle/>
                    <a:p>
                      <a:pPr algn="r" fontAlgn="b"/>
                      <a:r>
                        <a:rPr lang="en-US" sz="800" b="0" i="0" u="none" strike="noStrike">
                          <a:solidFill>
                            <a:srgbClr val="000000"/>
                          </a:solidFill>
                          <a:effectLst/>
                          <a:latin typeface="Calibri"/>
                        </a:rPr>
                        <a:t>Track 1D</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vMerge="1">
                  <a:txBody>
                    <a:bodyPr/>
                    <a:lstStyle/>
                    <a:p>
                      <a:endParaRPr lang="en-US"/>
                    </a:p>
                  </a:txBody>
                  <a:tcPr/>
                </a:tc>
                <a:tc hMerge="1" vMerge="1">
                  <a:txBody>
                    <a:bodyPr/>
                    <a:lstStyle/>
                    <a:p>
                      <a:endParaRPr lang="en-US"/>
                    </a:p>
                  </a:txBody>
                  <a:tcPr/>
                </a:tc>
                <a:tc>
                  <a:txBody>
                    <a:bodyPr/>
                    <a:lstStyle/>
                    <a:p>
                      <a:pPr algn="r" fontAlgn="b"/>
                      <a:r>
                        <a:rPr lang="en-US" sz="800" b="0" i="0" u="none" strike="noStrike">
                          <a:solidFill>
                            <a:srgbClr val="000000"/>
                          </a:solidFill>
                          <a:effectLst/>
                          <a:latin typeface="Calibri"/>
                        </a:rPr>
                        <a:t>3.677</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Calibri"/>
                        </a:rPr>
                        <a:t>6,618,964</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Calibri"/>
                        </a:rPr>
                        <a:t>5.836</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Calibri"/>
                        </a:rPr>
                        <a:t>10,389,883</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Calibri"/>
                        </a:rPr>
                        <a:t>0.072</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Calibri"/>
                        </a:rPr>
                        <a:t>129,101</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Calibri"/>
                        </a:rPr>
                        <a:t>9.585</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Calibri"/>
                        </a:rPr>
                        <a:t>17,137,948</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r" fontAlgn="b"/>
                      <a:r>
                        <a:rPr lang="en-US" sz="800" b="1" i="0" u="none" strike="noStrike">
                          <a:solidFill>
                            <a:srgbClr val="000000"/>
                          </a:solidFill>
                          <a:effectLst/>
                          <a:latin typeface="Calibri"/>
                        </a:rPr>
                        <a:t>62.00%</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extLst>
                  <a:ext uri="{0D108BD9-81ED-4DB2-BD59-A6C34878D82A}">
                    <a16:rowId xmlns:a16="http://schemas.microsoft.com/office/drawing/2014/main" xmlns="" val="10009"/>
                  </a:ext>
                </a:extLst>
              </a:tr>
              <a:tr h="171566">
                <a:tc vMerge="1">
                  <a:txBody>
                    <a:bodyPr/>
                    <a:lstStyle/>
                    <a:p>
                      <a:endParaRPr lang="en-US"/>
                    </a:p>
                  </a:txBody>
                  <a:tcPr/>
                </a:tc>
                <a:tc>
                  <a:txBody>
                    <a:bodyPr/>
                    <a:lstStyle/>
                    <a:p>
                      <a:pPr algn="r" fontAlgn="b"/>
                      <a:r>
                        <a:rPr lang="en-US" sz="800" b="0" i="0" u="none" strike="noStrike">
                          <a:solidFill>
                            <a:srgbClr val="000000"/>
                          </a:solidFill>
                          <a:effectLst/>
                          <a:latin typeface="Calibri"/>
                        </a:rPr>
                        <a:t>Unincentivized</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vMerge="1">
                  <a:txBody>
                    <a:bodyPr/>
                    <a:lstStyle/>
                    <a:p>
                      <a:endParaRPr lang="en-US"/>
                    </a:p>
                  </a:txBody>
                  <a:tcPr/>
                </a:tc>
                <a:tc hMerge="1" vMerge="1">
                  <a:txBody>
                    <a:bodyPr/>
                    <a:lstStyle/>
                    <a:p>
                      <a:endParaRPr lang="en-US"/>
                    </a:p>
                  </a:txBody>
                  <a:tcPr/>
                </a:tc>
                <a:tc>
                  <a:txBody>
                    <a:bodyPr/>
                    <a:lstStyle/>
                    <a:p>
                      <a:pPr algn="r" fontAlgn="b"/>
                      <a:r>
                        <a:rPr lang="en-US" sz="800" b="0" i="0" u="none" strike="noStrike">
                          <a:solidFill>
                            <a:srgbClr val="000000"/>
                          </a:solidFill>
                          <a:effectLst/>
                          <a:latin typeface="Calibri"/>
                        </a:rPr>
                        <a:t>0</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Calibri"/>
                        </a:rPr>
                        <a:t>N/A</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Calibri"/>
                        </a:rPr>
                        <a:t>0.294</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Calibri"/>
                        </a:rPr>
                        <a:t>N/A</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Calibri"/>
                        </a:rPr>
                        <a:t>0.221</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Calibri"/>
                        </a:rPr>
                        <a:t>N/A</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Calibri"/>
                        </a:rPr>
                        <a:t>0.515</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Calibri"/>
                        </a:rPr>
                        <a:t>N/A</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r" fontAlgn="b"/>
                      <a:r>
                        <a:rPr lang="en-US" sz="800" b="0" i="0" u="none" strike="noStrike">
                          <a:solidFill>
                            <a:srgbClr val="000000"/>
                          </a:solidFill>
                          <a:effectLst/>
                          <a:latin typeface="Calibri"/>
                        </a:rPr>
                        <a:t>N/A</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extLst>
                  <a:ext uri="{0D108BD9-81ED-4DB2-BD59-A6C34878D82A}">
                    <a16:rowId xmlns:a16="http://schemas.microsoft.com/office/drawing/2014/main" xmlns="" val="10010"/>
                  </a:ext>
                </a:extLst>
              </a:tr>
              <a:tr h="155267">
                <a:tc vMerge="1">
                  <a:txBody>
                    <a:bodyPr/>
                    <a:lstStyle/>
                    <a:p>
                      <a:endParaRPr lang="en-US"/>
                    </a:p>
                  </a:txBody>
                  <a:tcPr/>
                </a:tc>
                <a:tc>
                  <a:txBody>
                    <a:bodyPr/>
                    <a:lstStyle/>
                    <a:p>
                      <a:pPr algn="r" fontAlgn="b"/>
                      <a:r>
                        <a:rPr lang="en-US" sz="800" b="0" i="0" u="none" strike="noStrike">
                          <a:solidFill>
                            <a:srgbClr val="000000"/>
                          </a:solidFill>
                          <a:effectLst/>
                          <a:latin typeface="Calibri"/>
                        </a:rPr>
                        <a:t>Total</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Calibri"/>
                        </a:rPr>
                        <a:t>2.449</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Calibri"/>
                        </a:rPr>
                        <a:t>4,144,721</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Calibri"/>
                        </a:rPr>
                        <a:t>6.013</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Calibri"/>
                        </a:rPr>
                        <a:t>9,188,648</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Calibri"/>
                        </a:rPr>
                        <a:t>9.706</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Calibri"/>
                        </a:rPr>
                        <a:t>14,394,387</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Calibri"/>
                        </a:rPr>
                        <a:t>3.304</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Calibri"/>
                        </a:rPr>
                        <a:t>3,441,332</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Calibri"/>
                        </a:rPr>
                        <a:t>19.023</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Calibri"/>
                        </a:rPr>
                        <a:t>27,024,367</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r" fontAlgn="b"/>
                      <a:r>
                        <a:rPr lang="en-US" sz="800" b="0" i="0" u="none" strike="noStrike">
                          <a:solidFill>
                            <a:srgbClr val="000000"/>
                          </a:solidFill>
                          <a:effectLst/>
                          <a:latin typeface="Calibri"/>
                        </a:rPr>
                        <a:t>97.70%</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extLst>
                  <a:ext uri="{0D108BD9-81ED-4DB2-BD59-A6C34878D82A}">
                    <a16:rowId xmlns:a16="http://schemas.microsoft.com/office/drawing/2014/main" xmlns="" val="10011"/>
                  </a:ext>
                </a:extLst>
              </a:tr>
              <a:tr h="106441">
                <a:tc rowSpan="4">
                  <a:txBody>
                    <a:bodyPr/>
                    <a:lstStyle/>
                    <a:p>
                      <a:pPr algn="l" fontAlgn="t"/>
                      <a:r>
                        <a:rPr lang="en-US" sz="800" b="0" i="0" u="none" strike="noStrike">
                          <a:solidFill>
                            <a:srgbClr val="000000"/>
                          </a:solidFill>
                          <a:effectLst/>
                          <a:latin typeface="Calibri"/>
                        </a:rPr>
                        <a:t>CSE</a:t>
                      </a:r>
                    </a:p>
                  </a:txBody>
                  <a:tcPr marL="7132" marR="7132" marT="71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Track 1C</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2">
                  <a:txBody>
                    <a:bodyPr/>
                    <a:lstStyle/>
                    <a:p>
                      <a:pPr algn="r" fontAlgn="b"/>
                      <a:r>
                        <a:rPr lang="en-US" sz="800" b="0" i="0" u="none" strike="noStrike">
                          <a:solidFill>
                            <a:srgbClr val="000000"/>
                          </a:solidFill>
                          <a:effectLst/>
                          <a:latin typeface="Calibri"/>
                        </a:rPr>
                        <a:t>N/A</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lang="en-US"/>
                    </a:p>
                  </a:txBody>
                  <a:tcPr/>
                </a:tc>
                <a:tc>
                  <a:txBody>
                    <a:bodyPr/>
                    <a:lstStyle/>
                    <a:p>
                      <a:pPr algn="r" fontAlgn="b"/>
                      <a:r>
                        <a:rPr lang="en-US" sz="800" b="0" i="0" u="none" strike="noStrike">
                          <a:solidFill>
                            <a:srgbClr val="000000"/>
                          </a:solidFill>
                          <a:effectLst/>
                          <a:latin typeface="Calibri"/>
                        </a:rPr>
                        <a:t>0</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0.103</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113,589</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1.251</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1,376,049</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1.354</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1,489,638</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r" fontAlgn="b"/>
                      <a:r>
                        <a:rPr lang="en-US" sz="800" b="0" i="0" u="none" strike="noStrike">
                          <a:solidFill>
                            <a:srgbClr val="000000"/>
                          </a:solidFill>
                          <a:effectLst/>
                          <a:latin typeface="Calibri"/>
                        </a:rPr>
                        <a:t>5,503,249</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27.10%</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r" fontAlgn="b"/>
                      <a:r>
                        <a:rPr lang="en-US" sz="800" b="0" i="0" u="none" strike="noStrike">
                          <a:solidFill>
                            <a:srgbClr val="000000"/>
                          </a:solidFill>
                          <a:effectLst/>
                          <a:latin typeface="Calibri"/>
                        </a:rPr>
                        <a:t>618,527</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06441">
                <a:tc vMerge="1">
                  <a:txBody>
                    <a:bodyPr/>
                    <a:lstStyle/>
                    <a:p>
                      <a:endParaRPr lang="en-US"/>
                    </a:p>
                  </a:txBody>
                  <a:tcPr/>
                </a:tc>
                <a:tc>
                  <a:txBody>
                    <a:bodyPr/>
                    <a:lstStyle/>
                    <a:p>
                      <a:pPr algn="r" fontAlgn="b"/>
                      <a:r>
                        <a:rPr lang="en-US" sz="800" b="0" i="0" u="none" strike="noStrike">
                          <a:solidFill>
                            <a:srgbClr val="000000"/>
                          </a:solidFill>
                          <a:effectLst/>
                          <a:latin typeface="Calibri"/>
                        </a:rPr>
                        <a:t>Track 1D</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c>
                  <a:txBody>
                    <a:bodyPr/>
                    <a:lstStyle/>
                    <a:p>
                      <a:pPr algn="r" fontAlgn="b"/>
                      <a:r>
                        <a:rPr lang="en-US" sz="800" b="0" i="0" u="none" strike="noStrike">
                          <a:solidFill>
                            <a:srgbClr val="000000"/>
                          </a:solidFill>
                          <a:effectLst/>
                          <a:latin typeface="Calibri"/>
                        </a:rPr>
                        <a:t>0</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0.361</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650,647</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1.525</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2,744,437</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1.886</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3,395,084</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800" b="1" i="0" u="none" strike="noStrike">
                          <a:solidFill>
                            <a:srgbClr val="000000"/>
                          </a:solidFill>
                          <a:effectLst/>
                          <a:latin typeface="Calibri"/>
                        </a:rPr>
                        <a:t>61.70%</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13"/>
                  </a:ext>
                </a:extLst>
              </a:tr>
              <a:tr h="171566">
                <a:tc vMerge="1">
                  <a:txBody>
                    <a:bodyPr/>
                    <a:lstStyle/>
                    <a:p>
                      <a:endParaRPr lang="en-US"/>
                    </a:p>
                  </a:txBody>
                  <a:tcPr/>
                </a:tc>
                <a:tc>
                  <a:txBody>
                    <a:bodyPr/>
                    <a:lstStyle/>
                    <a:p>
                      <a:pPr algn="r" fontAlgn="b"/>
                      <a:r>
                        <a:rPr lang="en-US" sz="800" b="0" i="0" u="none" strike="noStrike">
                          <a:solidFill>
                            <a:srgbClr val="000000"/>
                          </a:solidFill>
                          <a:effectLst/>
                          <a:latin typeface="Calibri"/>
                        </a:rPr>
                        <a:t>Unincentivized</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c>
                  <a:txBody>
                    <a:bodyPr/>
                    <a:lstStyle/>
                    <a:p>
                      <a:pPr algn="r" fontAlgn="b"/>
                      <a:r>
                        <a:rPr lang="en-US" sz="800" b="0" i="0" u="none" strike="noStrike">
                          <a:solidFill>
                            <a:srgbClr val="000000"/>
                          </a:solidFill>
                          <a:effectLst/>
                          <a:latin typeface="Calibri"/>
                        </a:rPr>
                        <a:t>0</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N/A</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0.304</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N/A</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0.005</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N/A</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0.309</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N/A</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800" b="0" i="0" u="none" strike="noStrike">
                          <a:solidFill>
                            <a:srgbClr val="000000"/>
                          </a:solidFill>
                          <a:effectLst/>
                          <a:latin typeface="Calibri"/>
                        </a:rPr>
                        <a:t>N/A</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14"/>
                  </a:ext>
                </a:extLst>
              </a:tr>
              <a:tr h="106441">
                <a:tc vMerge="1">
                  <a:txBody>
                    <a:bodyPr/>
                    <a:lstStyle/>
                    <a:p>
                      <a:endParaRPr lang="en-US"/>
                    </a:p>
                  </a:txBody>
                  <a:tcPr/>
                </a:tc>
                <a:tc>
                  <a:txBody>
                    <a:bodyPr/>
                    <a:lstStyle/>
                    <a:p>
                      <a:pPr algn="r" fontAlgn="b"/>
                      <a:r>
                        <a:rPr lang="en-US" sz="800" b="0" i="0" u="none" strike="noStrike">
                          <a:solidFill>
                            <a:srgbClr val="000000"/>
                          </a:solidFill>
                          <a:effectLst/>
                          <a:latin typeface="Calibri"/>
                        </a:rPr>
                        <a:t>Total</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0.993</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0.769</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764,236</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2.78</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4,120,486</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3.549</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4,884,722</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800" b="0" i="0" u="none" strike="noStrike">
                          <a:solidFill>
                            <a:srgbClr val="000000"/>
                          </a:solidFill>
                          <a:effectLst/>
                          <a:latin typeface="Calibri"/>
                        </a:rPr>
                        <a:t>88.80%</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15"/>
                  </a:ext>
                </a:extLst>
              </a:tr>
              <a:tr h="155267">
                <a:tc rowSpan="4">
                  <a:txBody>
                    <a:bodyPr/>
                    <a:lstStyle/>
                    <a:p>
                      <a:pPr algn="l" fontAlgn="t"/>
                      <a:r>
                        <a:rPr lang="en-US" sz="800" b="0" i="0" u="none" strike="noStrike">
                          <a:solidFill>
                            <a:srgbClr val="000000"/>
                          </a:solidFill>
                          <a:effectLst/>
                          <a:latin typeface="Calibri"/>
                        </a:rPr>
                        <a:t>TOTAL</a:t>
                      </a:r>
                    </a:p>
                  </a:txBody>
                  <a:tcPr marL="7132" marR="7132" marT="71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Track 1C</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rowSpan="3" gridSpan="2">
                  <a:txBody>
                    <a:bodyPr/>
                    <a:lstStyle/>
                    <a:p>
                      <a:pPr algn="r" fontAlgn="b"/>
                      <a:r>
                        <a:rPr lang="en-US" sz="800" b="0" i="0" u="none" strike="noStrike">
                          <a:solidFill>
                            <a:srgbClr val="000000"/>
                          </a:solidFill>
                          <a:effectLst/>
                          <a:latin typeface="Calibri"/>
                        </a:rPr>
                        <a:t>N/A</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rowSpan="3" hMerge="1">
                  <a:txBody>
                    <a:bodyPr/>
                    <a:lstStyle/>
                    <a:p>
                      <a:endParaRPr lang="en-US"/>
                    </a:p>
                  </a:txBody>
                  <a:tcPr/>
                </a:tc>
                <a:tc>
                  <a:txBody>
                    <a:bodyPr/>
                    <a:lstStyle/>
                    <a:p>
                      <a:pPr algn="r" fontAlgn="b"/>
                      <a:r>
                        <a:rPr lang="en-US" sz="800" b="0" i="0" u="none" strike="noStrike">
                          <a:solidFill>
                            <a:srgbClr val="000000"/>
                          </a:solidFill>
                          <a:effectLst/>
                          <a:latin typeface="Calibri"/>
                        </a:rPr>
                        <a:t>2.76</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3,026,285</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10.19</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11,275,642</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6.503</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7,153,187</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19.453</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21,455,114</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rowSpan="4">
                  <a:txBody>
                    <a:bodyPr/>
                    <a:lstStyle/>
                    <a:p>
                      <a:pPr algn="r" fontAlgn="b"/>
                      <a:r>
                        <a:rPr lang="en-US" sz="800" b="0" i="0" u="none" strike="noStrike">
                          <a:solidFill>
                            <a:srgbClr val="000000"/>
                          </a:solidFill>
                          <a:effectLst/>
                          <a:latin typeface="Calibri"/>
                        </a:rPr>
                        <a:t>61,040,343</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35.10%</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rowSpan="4">
                  <a:txBody>
                    <a:bodyPr/>
                    <a:lstStyle/>
                    <a:p>
                      <a:pPr algn="r" fontAlgn="b"/>
                      <a:r>
                        <a:rPr lang="en-US" sz="800" b="0" i="0" u="none" strike="noStrike">
                          <a:solidFill>
                            <a:srgbClr val="000000"/>
                          </a:solidFill>
                          <a:effectLst/>
                          <a:latin typeface="Calibri"/>
                        </a:rPr>
                        <a:t>4,303,238</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xmlns="" val="10016"/>
                  </a:ext>
                </a:extLst>
              </a:tr>
              <a:tr h="155267">
                <a:tc vMerge="1">
                  <a:txBody>
                    <a:bodyPr/>
                    <a:lstStyle/>
                    <a:p>
                      <a:endParaRPr lang="en-US"/>
                    </a:p>
                  </a:txBody>
                  <a:tcPr/>
                </a:tc>
                <a:tc>
                  <a:txBody>
                    <a:bodyPr/>
                    <a:lstStyle/>
                    <a:p>
                      <a:pPr algn="r" fontAlgn="b"/>
                      <a:r>
                        <a:rPr lang="en-US" sz="800" b="0" i="0" u="none" strike="noStrike">
                          <a:solidFill>
                            <a:srgbClr val="000000"/>
                          </a:solidFill>
                          <a:effectLst/>
                          <a:latin typeface="Calibri"/>
                        </a:rPr>
                        <a:t>Track 1D</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gridSpan="2" vMerge="1">
                  <a:txBody>
                    <a:bodyPr/>
                    <a:lstStyle/>
                    <a:p>
                      <a:endParaRPr lang="en-US"/>
                    </a:p>
                  </a:txBody>
                  <a:tcPr/>
                </a:tc>
                <a:tc hMerge="1" vMerge="1">
                  <a:txBody>
                    <a:bodyPr/>
                    <a:lstStyle/>
                    <a:p>
                      <a:endParaRPr lang="en-US"/>
                    </a:p>
                  </a:txBody>
                  <a:tcPr/>
                </a:tc>
                <a:tc>
                  <a:txBody>
                    <a:bodyPr/>
                    <a:lstStyle/>
                    <a:p>
                      <a:pPr algn="r" fontAlgn="b"/>
                      <a:r>
                        <a:rPr lang="en-US" sz="800" b="0" i="0" u="none" strike="noStrike">
                          <a:solidFill>
                            <a:srgbClr val="000000"/>
                          </a:solidFill>
                          <a:effectLst/>
                          <a:latin typeface="Calibri"/>
                        </a:rPr>
                        <a:t>4.754</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8,572,942</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12.505</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22,399,733</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2.394</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4,309,316</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19.653</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35,281,991</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vMerge="1">
                  <a:txBody>
                    <a:bodyPr/>
                    <a:lstStyle/>
                    <a:p>
                      <a:endParaRPr lang="en-US"/>
                    </a:p>
                  </a:txBody>
                  <a:tcPr/>
                </a:tc>
                <a:tc>
                  <a:txBody>
                    <a:bodyPr/>
                    <a:lstStyle/>
                    <a:p>
                      <a:pPr algn="r" fontAlgn="b"/>
                      <a:r>
                        <a:rPr lang="en-US" sz="800" b="1" i="0" u="none" strike="noStrike">
                          <a:solidFill>
                            <a:srgbClr val="000000"/>
                          </a:solidFill>
                          <a:effectLst/>
                          <a:latin typeface="Calibri"/>
                        </a:rPr>
                        <a:t>57.80%</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vMerge="1">
                  <a:txBody>
                    <a:bodyPr/>
                    <a:lstStyle/>
                    <a:p>
                      <a:endParaRPr lang="en-US"/>
                    </a:p>
                  </a:txBody>
                  <a:tcPr/>
                </a:tc>
                <a:extLst>
                  <a:ext uri="{0D108BD9-81ED-4DB2-BD59-A6C34878D82A}">
                    <a16:rowId xmlns:a16="http://schemas.microsoft.com/office/drawing/2014/main" xmlns="" val="10017"/>
                  </a:ext>
                </a:extLst>
              </a:tr>
              <a:tr h="171566">
                <a:tc vMerge="1">
                  <a:txBody>
                    <a:bodyPr/>
                    <a:lstStyle/>
                    <a:p>
                      <a:endParaRPr lang="en-US"/>
                    </a:p>
                  </a:txBody>
                  <a:tcPr/>
                </a:tc>
                <a:tc>
                  <a:txBody>
                    <a:bodyPr/>
                    <a:lstStyle/>
                    <a:p>
                      <a:pPr algn="r" fontAlgn="b"/>
                      <a:r>
                        <a:rPr lang="en-US" sz="800" b="0" i="0" u="none" strike="noStrike">
                          <a:solidFill>
                            <a:srgbClr val="000000"/>
                          </a:solidFill>
                          <a:effectLst/>
                          <a:latin typeface="Calibri"/>
                        </a:rPr>
                        <a:t>Unincentivized</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gridSpan="2" vMerge="1">
                  <a:txBody>
                    <a:bodyPr/>
                    <a:lstStyle/>
                    <a:p>
                      <a:endParaRPr lang="en-US"/>
                    </a:p>
                  </a:txBody>
                  <a:tcPr/>
                </a:tc>
                <a:tc hMerge="1" vMerge="1">
                  <a:txBody>
                    <a:bodyPr/>
                    <a:lstStyle/>
                    <a:p>
                      <a:endParaRPr lang="en-US"/>
                    </a:p>
                  </a:txBody>
                  <a:tcPr/>
                </a:tc>
                <a:tc>
                  <a:txBody>
                    <a:bodyPr/>
                    <a:lstStyle/>
                    <a:p>
                      <a:pPr algn="r" fontAlgn="b"/>
                      <a:r>
                        <a:rPr lang="en-US" sz="800" b="0" i="0" u="none" strike="noStrike">
                          <a:solidFill>
                            <a:srgbClr val="000000"/>
                          </a:solidFill>
                          <a:effectLst/>
                          <a:latin typeface="Calibri"/>
                        </a:rPr>
                        <a:t>0.011</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N/A</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1.265</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N/A</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0.322</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N/A</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1.598</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N/A</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vMerge="1">
                  <a:txBody>
                    <a:bodyPr/>
                    <a:lstStyle/>
                    <a:p>
                      <a:endParaRPr lang="en-US"/>
                    </a:p>
                  </a:txBody>
                  <a:tcPr/>
                </a:tc>
                <a:tc>
                  <a:txBody>
                    <a:bodyPr/>
                    <a:lstStyle/>
                    <a:p>
                      <a:pPr algn="r" fontAlgn="b"/>
                      <a:r>
                        <a:rPr lang="en-US" sz="800" b="0" i="0" u="none" strike="noStrike">
                          <a:solidFill>
                            <a:srgbClr val="000000"/>
                          </a:solidFill>
                          <a:effectLst/>
                          <a:latin typeface="Calibri"/>
                        </a:rPr>
                        <a:t>N/A</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vMerge="1">
                  <a:txBody>
                    <a:bodyPr/>
                    <a:lstStyle/>
                    <a:p>
                      <a:endParaRPr lang="en-US"/>
                    </a:p>
                  </a:txBody>
                  <a:tcPr/>
                </a:tc>
                <a:extLst>
                  <a:ext uri="{0D108BD9-81ED-4DB2-BD59-A6C34878D82A}">
                    <a16:rowId xmlns:a16="http://schemas.microsoft.com/office/drawing/2014/main" xmlns="" val="10018"/>
                  </a:ext>
                </a:extLst>
              </a:tr>
              <a:tr h="106441">
                <a:tc vMerge="1">
                  <a:txBody>
                    <a:bodyPr/>
                    <a:lstStyle/>
                    <a:p>
                      <a:endParaRPr lang="en-US"/>
                    </a:p>
                  </a:txBody>
                  <a:tcPr/>
                </a:tc>
                <a:tc>
                  <a:txBody>
                    <a:bodyPr/>
                    <a:lstStyle/>
                    <a:p>
                      <a:pPr algn="r" fontAlgn="b"/>
                      <a:r>
                        <a:rPr lang="en-US" sz="800" b="0" i="0" u="none" strike="noStrike">
                          <a:solidFill>
                            <a:srgbClr val="000000"/>
                          </a:solidFill>
                          <a:effectLst/>
                          <a:latin typeface="Calibri"/>
                        </a:rPr>
                        <a:t>Total</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3.442</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4,144,721</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7.525</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11,599,227</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23.96</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33,675,375</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9.219</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11,462,503</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40.704</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56,737,105</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vMerge="1">
                  <a:txBody>
                    <a:bodyPr/>
                    <a:lstStyle/>
                    <a:p>
                      <a:endParaRPr lang="en-US"/>
                    </a:p>
                  </a:txBody>
                  <a:tcPr/>
                </a:tc>
                <a:tc>
                  <a:txBody>
                    <a:bodyPr/>
                    <a:lstStyle/>
                    <a:p>
                      <a:pPr algn="r" fontAlgn="b"/>
                      <a:r>
                        <a:rPr lang="en-US" sz="800" b="0" i="0" u="none" strike="noStrike" dirty="0">
                          <a:solidFill>
                            <a:srgbClr val="000000"/>
                          </a:solidFill>
                          <a:effectLst/>
                          <a:latin typeface="Calibri"/>
                        </a:rPr>
                        <a:t>93.00%</a:t>
                      </a:r>
                    </a:p>
                  </a:txBody>
                  <a:tcPr marL="7132" marR="7132" marT="7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vMerge="1">
                  <a:txBody>
                    <a:bodyPr/>
                    <a:lstStyle/>
                    <a:p>
                      <a:endParaRPr lang="en-US"/>
                    </a:p>
                  </a:txBody>
                  <a:tcPr/>
                </a:tc>
                <a:extLst>
                  <a:ext uri="{0D108BD9-81ED-4DB2-BD59-A6C34878D82A}">
                    <a16:rowId xmlns:a16="http://schemas.microsoft.com/office/drawing/2014/main" xmlns="" val="1001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70391229"/>
              </p:ext>
            </p:extLst>
          </p:nvPr>
        </p:nvGraphicFramePr>
        <p:xfrm>
          <a:off x="381000" y="4267200"/>
          <a:ext cx="8229602" cy="948176"/>
        </p:xfrm>
        <a:graphic>
          <a:graphicData uri="http://schemas.openxmlformats.org/drawingml/2006/table">
            <a:tbl>
              <a:tblPr/>
              <a:tblGrid>
                <a:gridCol w="3207306">
                  <a:extLst>
                    <a:ext uri="{9D8B030D-6E8A-4147-A177-3AD203B41FA5}">
                      <a16:colId xmlns:a16="http://schemas.microsoft.com/office/drawing/2014/main" xmlns="" val="20000"/>
                    </a:ext>
                  </a:extLst>
                </a:gridCol>
                <a:gridCol w="488969">
                  <a:extLst>
                    <a:ext uri="{9D8B030D-6E8A-4147-A177-3AD203B41FA5}">
                      <a16:colId xmlns:a16="http://schemas.microsoft.com/office/drawing/2014/main" xmlns="" val="20001"/>
                    </a:ext>
                  </a:extLst>
                </a:gridCol>
                <a:gridCol w="588421">
                  <a:extLst>
                    <a:ext uri="{9D8B030D-6E8A-4147-A177-3AD203B41FA5}">
                      <a16:colId xmlns:a16="http://schemas.microsoft.com/office/drawing/2014/main" xmlns="" val="20002"/>
                    </a:ext>
                  </a:extLst>
                </a:gridCol>
                <a:gridCol w="488969">
                  <a:extLst>
                    <a:ext uri="{9D8B030D-6E8A-4147-A177-3AD203B41FA5}">
                      <a16:colId xmlns:a16="http://schemas.microsoft.com/office/drawing/2014/main" xmlns="" val="20003"/>
                    </a:ext>
                  </a:extLst>
                </a:gridCol>
                <a:gridCol w="588421">
                  <a:extLst>
                    <a:ext uri="{9D8B030D-6E8A-4147-A177-3AD203B41FA5}">
                      <a16:colId xmlns:a16="http://schemas.microsoft.com/office/drawing/2014/main" xmlns="" val="20004"/>
                    </a:ext>
                  </a:extLst>
                </a:gridCol>
                <a:gridCol w="488969">
                  <a:extLst>
                    <a:ext uri="{9D8B030D-6E8A-4147-A177-3AD203B41FA5}">
                      <a16:colId xmlns:a16="http://schemas.microsoft.com/office/drawing/2014/main" xmlns="" val="20005"/>
                    </a:ext>
                  </a:extLst>
                </a:gridCol>
                <a:gridCol w="588421">
                  <a:extLst>
                    <a:ext uri="{9D8B030D-6E8A-4147-A177-3AD203B41FA5}">
                      <a16:colId xmlns:a16="http://schemas.microsoft.com/office/drawing/2014/main" xmlns="" val="20006"/>
                    </a:ext>
                  </a:extLst>
                </a:gridCol>
                <a:gridCol w="588421">
                  <a:extLst>
                    <a:ext uri="{9D8B030D-6E8A-4147-A177-3AD203B41FA5}">
                      <a16:colId xmlns:a16="http://schemas.microsoft.com/office/drawing/2014/main" xmlns="" val="20007"/>
                    </a:ext>
                  </a:extLst>
                </a:gridCol>
                <a:gridCol w="596709">
                  <a:extLst>
                    <a:ext uri="{9D8B030D-6E8A-4147-A177-3AD203B41FA5}">
                      <a16:colId xmlns:a16="http://schemas.microsoft.com/office/drawing/2014/main" xmlns="" val="20008"/>
                    </a:ext>
                  </a:extLst>
                </a:gridCol>
                <a:gridCol w="604996">
                  <a:extLst>
                    <a:ext uri="{9D8B030D-6E8A-4147-A177-3AD203B41FA5}">
                      <a16:colId xmlns:a16="http://schemas.microsoft.com/office/drawing/2014/main" xmlns="" val="20009"/>
                    </a:ext>
                  </a:extLst>
                </a:gridCol>
              </a:tblGrid>
              <a:tr h="511422">
                <a:tc gridSpan="10">
                  <a:txBody>
                    <a:bodyPr/>
                    <a:lstStyle/>
                    <a:p>
                      <a:pPr algn="l" fontAlgn="b"/>
                      <a:r>
                        <a:rPr lang="en-US" sz="700" b="0" i="0" u="none" strike="noStrike" baseline="30000" dirty="0">
                          <a:solidFill>
                            <a:srgbClr val="000000"/>
                          </a:solidFill>
                          <a:effectLst/>
                          <a:latin typeface="Verdana"/>
                        </a:rPr>
                        <a:t>1</a:t>
                      </a:r>
                      <a:r>
                        <a:rPr lang="en-US" sz="700" b="0" i="0" u="none" strike="noStrike" dirty="0">
                          <a:solidFill>
                            <a:srgbClr val="000000"/>
                          </a:solidFill>
                          <a:effectLst/>
                          <a:latin typeface="Verdana"/>
                        </a:rPr>
                        <a:t> Total Budget amounts for each utility include surpluses remaining from the previous MASH program's administrative and incentive budgets. Per CPUC Decision 15-01-027, which reauthorized the MASH program pursuant to AB 217 (Bradford), these surpluses were rolled over to fund the incentive budgets for the current MASH program. PG&amp;E's budget includes $2,982,034 from its previous administrative budget and $2,946,755 in unallocated incentives. SCE's budget includes $4,300,536 from its previous administrative budget and $260,429 in unallocated incentives. CSE's budget includes $257,014 from its previous administrative budget and $73,575 in unallocated incentives.</a:t>
                      </a:r>
                    </a:p>
                    <a:p>
                      <a:pPr algn="l" fontAlgn="b"/>
                      <a:endParaRPr lang="en-US" sz="400" b="0" i="0" u="none" strike="noStrike" dirty="0">
                        <a:solidFill>
                          <a:srgbClr val="000000"/>
                        </a:solidFill>
                        <a:effectLst/>
                        <a:latin typeface="Verdana"/>
                      </a:endParaRPr>
                    </a:p>
                  </a:txBody>
                  <a:tcPr marL="8307" marR="8307" marT="830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33611">
                <a:tc gridSpan="10">
                  <a:txBody>
                    <a:bodyPr/>
                    <a:lstStyle/>
                    <a:p>
                      <a:pPr algn="l" fontAlgn="b"/>
                      <a:r>
                        <a:rPr lang="en-US" sz="700" b="0" i="0" u="none" strike="noStrike" baseline="30000" dirty="0">
                          <a:solidFill>
                            <a:srgbClr val="000000"/>
                          </a:solidFill>
                          <a:effectLst/>
                          <a:latin typeface="Verdana"/>
                        </a:rPr>
                        <a:t>2</a:t>
                      </a:r>
                      <a:r>
                        <a:rPr lang="en-US" sz="700" b="0" i="0" u="none" strike="noStrike" dirty="0">
                          <a:solidFill>
                            <a:srgbClr val="000000"/>
                          </a:solidFill>
                          <a:effectLst/>
                          <a:latin typeface="Verdana"/>
                        </a:rPr>
                        <a:t> Percentage of Total Budget by Track refers to the sum of incentives in "Under Review", "Reserved" and "Completed" statues divided by the overall budget for each program track. Per CPUC Decision 15-01-027, there is an the overall 80% cap of funding for 1D projects.</a:t>
                      </a:r>
                    </a:p>
                    <a:p>
                      <a:pPr algn="l" fontAlgn="b"/>
                      <a:endParaRPr lang="en-US" sz="300" b="0" i="0" u="none" strike="noStrike" dirty="0">
                        <a:solidFill>
                          <a:srgbClr val="000000"/>
                        </a:solidFill>
                        <a:effectLst/>
                        <a:latin typeface="Verdana"/>
                      </a:endParaRPr>
                    </a:p>
                  </a:txBody>
                  <a:tcPr marL="8307" marR="8307" marT="830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169367">
                <a:tc>
                  <a:txBody>
                    <a:bodyPr/>
                    <a:lstStyle/>
                    <a:p>
                      <a:pPr algn="l" fontAlgn="ctr"/>
                      <a:r>
                        <a:rPr lang="en-US" sz="700" b="0" i="0" u="none" strike="noStrike">
                          <a:solidFill>
                            <a:srgbClr val="000000"/>
                          </a:solidFill>
                          <a:effectLst/>
                          <a:latin typeface="Verdana"/>
                        </a:rPr>
                        <a:t>300 applications were included for the generation of this chart.</a:t>
                      </a:r>
                    </a:p>
                  </a:txBody>
                  <a:tcPr marL="8307" marR="8307" marT="8307" marB="0" anchor="ctr">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307" marR="8307" marT="8307"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307" marR="8307" marT="8307"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307" marR="8307" marT="8307"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307" marR="8307" marT="8307"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307" marR="8307" marT="8307"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307" marR="8307" marT="8307"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307" marR="8307" marT="8307"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307" marR="8307" marT="830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a:endParaRPr>
                    </a:p>
                  </a:txBody>
                  <a:tcPr marL="8307" marR="8307" marT="8307" marB="0" anchor="b">
                    <a:lnL>
                      <a:noFill/>
                    </a:lnL>
                    <a:lnR>
                      <a:noFill/>
                    </a:lnR>
                    <a:lnT>
                      <a:noFill/>
                    </a:lnT>
                    <a:lnB>
                      <a:noFill/>
                    </a:lnB>
                  </a:tcPr>
                </a:tc>
                <a:extLst>
                  <a:ext uri="{0D108BD9-81ED-4DB2-BD59-A6C34878D82A}">
                    <a16:rowId xmlns:a16="http://schemas.microsoft.com/office/drawing/2014/main" xmlns=""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52810998"/>
              </p:ext>
            </p:extLst>
          </p:nvPr>
        </p:nvGraphicFramePr>
        <p:xfrm>
          <a:off x="381000" y="5410200"/>
          <a:ext cx="8229602" cy="1013194"/>
        </p:xfrm>
        <a:graphic>
          <a:graphicData uri="http://schemas.openxmlformats.org/drawingml/2006/table">
            <a:tbl>
              <a:tblPr/>
              <a:tblGrid>
                <a:gridCol w="2298920">
                  <a:extLst>
                    <a:ext uri="{9D8B030D-6E8A-4147-A177-3AD203B41FA5}">
                      <a16:colId xmlns:a16="http://schemas.microsoft.com/office/drawing/2014/main" xmlns="" val="20000"/>
                    </a:ext>
                  </a:extLst>
                </a:gridCol>
                <a:gridCol w="527768">
                  <a:extLst>
                    <a:ext uri="{9D8B030D-6E8A-4147-A177-3AD203B41FA5}">
                      <a16:colId xmlns:a16="http://schemas.microsoft.com/office/drawing/2014/main" xmlns="" val="20001"/>
                    </a:ext>
                  </a:extLst>
                </a:gridCol>
                <a:gridCol w="635111">
                  <a:extLst>
                    <a:ext uri="{9D8B030D-6E8A-4147-A177-3AD203B41FA5}">
                      <a16:colId xmlns:a16="http://schemas.microsoft.com/office/drawing/2014/main" xmlns="" val="20002"/>
                    </a:ext>
                  </a:extLst>
                </a:gridCol>
                <a:gridCol w="527768">
                  <a:extLst>
                    <a:ext uri="{9D8B030D-6E8A-4147-A177-3AD203B41FA5}">
                      <a16:colId xmlns:a16="http://schemas.microsoft.com/office/drawing/2014/main" xmlns="" val="20003"/>
                    </a:ext>
                  </a:extLst>
                </a:gridCol>
                <a:gridCol w="635111">
                  <a:extLst>
                    <a:ext uri="{9D8B030D-6E8A-4147-A177-3AD203B41FA5}">
                      <a16:colId xmlns:a16="http://schemas.microsoft.com/office/drawing/2014/main" xmlns="" val="20004"/>
                    </a:ext>
                  </a:extLst>
                </a:gridCol>
                <a:gridCol w="527768">
                  <a:extLst>
                    <a:ext uri="{9D8B030D-6E8A-4147-A177-3AD203B41FA5}">
                      <a16:colId xmlns:a16="http://schemas.microsoft.com/office/drawing/2014/main" xmlns="" val="20005"/>
                    </a:ext>
                  </a:extLst>
                </a:gridCol>
                <a:gridCol w="635111">
                  <a:extLst>
                    <a:ext uri="{9D8B030D-6E8A-4147-A177-3AD203B41FA5}">
                      <a16:colId xmlns:a16="http://schemas.microsoft.com/office/drawing/2014/main" xmlns="" val="20006"/>
                    </a:ext>
                  </a:extLst>
                </a:gridCol>
                <a:gridCol w="527768">
                  <a:extLst>
                    <a:ext uri="{9D8B030D-6E8A-4147-A177-3AD203B41FA5}">
                      <a16:colId xmlns:a16="http://schemas.microsoft.com/office/drawing/2014/main" xmlns="" val="20007"/>
                    </a:ext>
                  </a:extLst>
                </a:gridCol>
                <a:gridCol w="635111">
                  <a:extLst>
                    <a:ext uri="{9D8B030D-6E8A-4147-A177-3AD203B41FA5}">
                      <a16:colId xmlns:a16="http://schemas.microsoft.com/office/drawing/2014/main" xmlns="" val="20008"/>
                    </a:ext>
                  </a:extLst>
                </a:gridCol>
                <a:gridCol w="635111">
                  <a:extLst>
                    <a:ext uri="{9D8B030D-6E8A-4147-A177-3AD203B41FA5}">
                      <a16:colId xmlns:a16="http://schemas.microsoft.com/office/drawing/2014/main" xmlns="" val="20009"/>
                    </a:ext>
                  </a:extLst>
                </a:gridCol>
                <a:gridCol w="644055">
                  <a:extLst>
                    <a:ext uri="{9D8B030D-6E8A-4147-A177-3AD203B41FA5}">
                      <a16:colId xmlns:a16="http://schemas.microsoft.com/office/drawing/2014/main" xmlns="" val="20010"/>
                    </a:ext>
                  </a:extLst>
                </a:gridCol>
              </a:tblGrid>
              <a:tr h="242223">
                <a:tc>
                  <a:txBody>
                    <a:bodyPr/>
                    <a:lstStyle/>
                    <a:p>
                      <a:pPr algn="l" fontAlgn="ctr"/>
                      <a:r>
                        <a:rPr lang="en-US" sz="1400" b="1" i="0" u="none" strike="noStrike" dirty="0">
                          <a:solidFill>
                            <a:srgbClr val="005588"/>
                          </a:solidFill>
                          <a:effectLst/>
                          <a:latin typeface="Verdana"/>
                        </a:rPr>
                        <a:t>MASH Budget Report</a:t>
                      </a:r>
                    </a:p>
                    <a:p>
                      <a:pPr algn="l" fontAlgn="ctr"/>
                      <a:endParaRPr lang="en-US" sz="600" b="1" i="0" u="none" strike="noStrike" dirty="0">
                        <a:solidFill>
                          <a:srgbClr val="005588"/>
                        </a:solidFill>
                        <a:effectLst/>
                        <a:latin typeface="Verdana"/>
                      </a:endParaRPr>
                    </a:p>
                  </a:txBody>
                  <a:tcPr marL="8971" marR="8971" marT="8971" marB="0" anchor="ctr">
                    <a:lnL>
                      <a:noFill/>
                    </a:lnL>
                    <a:lnR>
                      <a:noFill/>
                    </a:lnR>
                    <a:lnT>
                      <a:noFill/>
                    </a:lnT>
                    <a:lnB>
                      <a:noFill/>
                    </a:lnB>
                  </a:tcPr>
                </a:tc>
                <a:tc>
                  <a:txBody>
                    <a:bodyPr/>
                    <a:lstStyle/>
                    <a:p>
                      <a:pPr algn="l" fontAlgn="b"/>
                      <a:endParaRPr lang="en-US" sz="1000" b="0" i="0" u="none" strike="noStrike" dirty="0">
                        <a:solidFill>
                          <a:srgbClr val="000000"/>
                        </a:solidFill>
                        <a:effectLst/>
                        <a:latin typeface="Calibri"/>
                      </a:endParaRPr>
                    </a:p>
                  </a:txBody>
                  <a:tcPr marL="8971" marR="8971" marT="897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971" marR="8971" marT="897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971" marR="8971" marT="897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971" marR="8971" marT="897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971" marR="8971" marT="897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971" marR="8971" marT="897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971" marR="8971" marT="897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971" marR="8971" marT="897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971" marR="8971" marT="897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971" marR="8971" marT="8971" marB="0" anchor="b">
                    <a:lnL>
                      <a:noFill/>
                    </a:lnL>
                    <a:lnR>
                      <a:noFill/>
                    </a:lnR>
                    <a:lnT>
                      <a:noFill/>
                    </a:lnT>
                    <a:lnB>
                      <a:noFill/>
                    </a:lnB>
                  </a:tcPr>
                </a:tc>
                <a:extLst>
                  <a:ext uri="{0D108BD9-81ED-4DB2-BD59-A6C34878D82A}">
                    <a16:rowId xmlns:a16="http://schemas.microsoft.com/office/drawing/2014/main" xmlns="" val="10000"/>
                  </a:ext>
                </a:extLst>
              </a:tr>
              <a:tr h="412676">
                <a:tc gridSpan="11">
                  <a:txBody>
                    <a:bodyPr/>
                    <a:lstStyle/>
                    <a:p>
                      <a:pPr algn="l" fontAlgn="ctr"/>
                      <a:r>
                        <a:rPr lang="en-US" sz="1000" b="0" i="0" u="none" strike="noStrike" dirty="0">
                          <a:solidFill>
                            <a:srgbClr val="000000"/>
                          </a:solidFill>
                          <a:effectLst/>
                          <a:latin typeface="Verdana"/>
                        </a:rPr>
                        <a:t>The MASH Budget Table 1 summarizes the committed and remaining budget for the new MASH program authorized by AB 217. Track 1C provides incentives for projects that provide &lt;50% direct tenant benefits. Track 1D provides incentives for projects that provide &gt;50% direct tenant benefits.</a:t>
                      </a:r>
                    </a:p>
                  </a:txBody>
                  <a:tcPr marL="8971" marR="8971" marT="8971"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233252">
                <a:tc gridSpan="3">
                  <a:txBody>
                    <a:bodyPr/>
                    <a:lstStyle/>
                    <a:p>
                      <a:pPr algn="l" fontAlgn="ctr"/>
                      <a:r>
                        <a:rPr lang="en-US" sz="900" b="0" i="0" u="none" strike="noStrike" dirty="0">
                          <a:solidFill>
                            <a:srgbClr val="000000"/>
                          </a:solidFill>
                          <a:effectLst/>
                          <a:latin typeface="Verdana"/>
                        </a:rPr>
                        <a:t>Mash Track 1C and 1D data is current as of Feb. 21,  2018.</a:t>
                      </a:r>
                    </a:p>
                  </a:txBody>
                  <a:tcPr marL="8971" marR="8971" marT="8971"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050" b="0" i="0" u="none" strike="noStrike" dirty="0">
                        <a:solidFill>
                          <a:srgbClr val="000000"/>
                        </a:solidFill>
                        <a:effectLst/>
                        <a:latin typeface="Calibri"/>
                      </a:endParaRPr>
                    </a:p>
                  </a:txBody>
                  <a:tcPr marL="8971" marR="8971" marT="8971"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a:endParaRPr>
                    </a:p>
                  </a:txBody>
                  <a:tcPr marL="8971" marR="8971" marT="897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971" marR="8971" marT="897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971" marR="8971" marT="897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971" marR="8971" marT="897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971" marR="8971" marT="897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971" marR="8971" marT="8971"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a:endParaRPr>
                    </a:p>
                  </a:txBody>
                  <a:tcPr marL="8971" marR="8971" marT="8971" marB="0" anchor="b">
                    <a:lnL>
                      <a:noFill/>
                    </a:lnL>
                    <a:lnR>
                      <a:noFill/>
                    </a:lnR>
                    <a:lnT>
                      <a:noFill/>
                    </a:lnT>
                    <a:lnB>
                      <a:noFill/>
                    </a:lnB>
                  </a:tcPr>
                </a:tc>
                <a:extLst>
                  <a:ext uri="{0D108BD9-81ED-4DB2-BD59-A6C34878D82A}">
                    <a16:rowId xmlns:a16="http://schemas.microsoft.com/office/drawing/2014/main" xmlns="" val="10002"/>
                  </a:ext>
                </a:extLst>
              </a:tr>
            </a:tbl>
          </a:graphicData>
        </a:graphic>
      </p:graphicFrame>
      <p:sp>
        <p:nvSpPr>
          <p:cNvPr id="8" name="Rectangle 7"/>
          <p:cNvSpPr/>
          <p:nvPr/>
        </p:nvSpPr>
        <p:spPr>
          <a:xfrm>
            <a:off x="304800" y="6462690"/>
            <a:ext cx="4572000" cy="261610"/>
          </a:xfrm>
          <a:prstGeom prst="rect">
            <a:avLst/>
          </a:prstGeom>
        </p:spPr>
        <p:txBody>
          <a:bodyPr>
            <a:spAutoFit/>
          </a:bodyPr>
          <a:lstStyle/>
          <a:p>
            <a:r>
              <a:rPr lang="en-US" sz="1100" dirty="0">
                <a:hlinkClick r:id="rId2"/>
              </a:rPr>
              <a:t>https://www.californiasolarstatistics.ca.gov/reports/mash_budget/</a:t>
            </a:r>
            <a:r>
              <a:rPr lang="en-US" sz="1100" dirty="0"/>
              <a:t>  </a:t>
            </a:r>
          </a:p>
        </p:txBody>
      </p:sp>
    </p:spTree>
    <p:extLst>
      <p:ext uri="{BB962C8B-B14F-4D97-AF65-F5344CB8AC3E}">
        <p14:creationId xmlns:p14="http://schemas.microsoft.com/office/powerpoint/2010/main" val="3085522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a:t>MASH Budget Report</a:t>
            </a:r>
          </a:p>
        </p:txBody>
      </p:sp>
      <p:sp>
        <p:nvSpPr>
          <p:cNvPr id="3" name="Slide Number Placeholder 2"/>
          <p:cNvSpPr>
            <a:spLocks noGrp="1"/>
          </p:cNvSpPr>
          <p:nvPr>
            <p:ph type="sldNum" sz="quarter" idx="12"/>
          </p:nvPr>
        </p:nvSpPr>
        <p:spPr/>
        <p:txBody>
          <a:bodyPr/>
          <a:lstStyle/>
          <a:p>
            <a:fld id="{DB6F5F74-756D-4BFF-9F39-53DD698FC919}" type="slidenum">
              <a:rPr lang="en-US" smtClean="0">
                <a:solidFill>
                  <a:prstClr val="black">
                    <a:tint val="75000"/>
                  </a:prstClr>
                </a:solidFill>
              </a:rPr>
              <a:pPr/>
              <a:t>18</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662032557"/>
              </p:ext>
            </p:extLst>
          </p:nvPr>
        </p:nvGraphicFramePr>
        <p:xfrm>
          <a:off x="838200" y="4648200"/>
          <a:ext cx="7391398" cy="169367"/>
        </p:xfrm>
        <a:graphic>
          <a:graphicData uri="http://schemas.openxmlformats.org/drawingml/2006/table">
            <a:tbl>
              <a:tblPr/>
              <a:tblGrid>
                <a:gridCol w="2880636">
                  <a:extLst>
                    <a:ext uri="{9D8B030D-6E8A-4147-A177-3AD203B41FA5}">
                      <a16:colId xmlns:a16="http://schemas.microsoft.com/office/drawing/2014/main" xmlns="" val="20000"/>
                    </a:ext>
                  </a:extLst>
                </a:gridCol>
                <a:gridCol w="439166">
                  <a:extLst>
                    <a:ext uri="{9D8B030D-6E8A-4147-A177-3AD203B41FA5}">
                      <a16:colId xmlns:a16="http://schemas.microsoft.com/office/drawing/2014/main" xmlns="" val="20001"/>
                    </a:ext>
                  </a:extLst>
                </a:gridCol>
                <a:gridCol w="528489">
                  <a:extLst>
                    <a:ext uri="{9D8B030D-6E8A-4147-A177-3AD203B41FA5}">
                      <a16:colId xmlns:a16="http://schemas.microsoft.com/office/drawing/2014/main" xmlns="" val="20002"/>
                    </a:ext>
                  </a:extLst>
                </a:gridCol>
                <a:gridCol w="439166">
                  <a:extLst>
                    <a:ext uri="{9D8B030D-6E8A-4147-A177-3AD203B41FA5}">
                      <a16:colId xmlns:a16="http://schemas.microsoft.com/office/drawing/2014/main" xmlns="" val="20003"/>
                    </a:ext>
                  </a:extLst>
                </a:gridCol>
                <a:gridCol w="528489">
                  <a:extLst>
                    <a:ext uri="{9D8B030D-6E8A-4147-A177-3AD203B41FA5}">
                      <a16:colId xmlns:a16="http://schemas.microsoft.com/office/drawing/2014/main" xmlns="" val="20004"/>
                    </a:ext>
                  </a:extLst>
                </a:gridCol>
                <a:gridCol w="439166">
                  <a:extLst>
                    <a:ext uri="{9D8B030D-6E8A-4147-A177-3AD203B41FA5}">
                      <a16:colId xmlns:a16="http://schemas.microsoft.com/office/drawing/2014/main" xmlns="" val="20005"/>
                    </a:ext>
                  </a:extLst>
                </a:gridCol>
                <a:gridCol w="528489">
                  <a:extLst>
                    <a:ext uri="{9D8B030D-6E8A-4147-A177-3AD203B41FA5}">
                      <a16:colId xmlns:a16="http://schemas.microsoft.com/office/drawing/2014/main" xmlns="" val="20006"/>
                    </a:ext>
                  </a:extLst>
                </a:gridCol>
                <a:gridCol w="528489">
                  <a:extLst>
                    <a:ext uri="{9D8B030D-6E8A-4147-A177-3AD203B41FA5}">
                      <a16:colId xmlns:a16="http://schemas.microsoft.com/office/drawing/2014/main" xmlns="" val="20007"/>
                    </a:ext>
                  </a:extLst>
                </a:gridCol>
                <a:gridCol w="535932">
                  <a:extLst>
                    <a:ext uri="{9D8B030D-6E8A-4147-A177-3AD203B41FA5}">
                      <a16:colId xmlns:a16="http://schemas.microsoft.com/office/drawing/2014/main" xmlns="" val="20008"/>
                    </a:ext>
                  </a:extLst>
                </a:gridCol>
                <a:gridCol w="543376">
                  <a:extLst>
                    <a:ext uri="{9D8B030D-6E8A-4147-A177-3AD203B41FA5}">
                      <a16:colId xmlns:a16="http://schemas.microsoft.com/office/drawing/2014/main" xmlns="" val="20009"/>
                    </a:ext>
                  </a:extLst>
                </a:gridCol>
              </a:tblGrid>
              <a:tr h="169367">
                <a:tc>
                  <a:txBody>
                    <a:bodyPr/>
                    <a:lstStyle/>
                    <a:p>
                      <a:pPr algn="l" fontAlgn="ctr"/>
                      <a:r>
                        <a:rPr lang="en-US" sz="700" b="0" i="0" u="none" strike="noStrike" dirty="0">
                          <a:solidFill>
                            <a:srgbClr val="000000"/>
                          </a:solidFill>
                          <a:effectLst/>
                          <a:latin typeface="Verdana"/>
                        </a:rPr>
                        <a:t>300 applications were included for the generation of this chart.</a:t>
                      </a:r>
                    </a:p>
                  </a:txBody>
                  <a:tcPr marL="8307" marR="8307" marT="8307" marB="0" anchor="ctr">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307" marR="8307" marT="8307"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307" marR="8307" marT="8307"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307" marR="8307" marT="830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a:endParaRPr>
                    </a:p>
                  </a:txBody>
                  <a:tcPr marL="8307" marR="8307" marT="8307"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307" marR="8307" marT="8307"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307" marR="8307" marT="8307"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307" marR="8307" marT="8307"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307" marR="8307" marT="830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a:endParaRPr>
                    </a:p>
                  </a:txBody>
                  <a:tcPr marL="8307" marR="8307" marT="8307" marB="0" anchor="b">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4" name="Rectangle 3"/>
          <p:cNvSpPr/>
          <p:nvPr/>
        </p:nvSpPr>
        <p:spPr>
          <a:xfrm>
            <a:off x="304800" y="6356453"/>
            <a:ext cx="4572000" cy="261610"/>
          </a:xfrm>
          <a:prstGeom prst="rect">
            <a:avLst/>
          </a:prstGeom>
        </p:spPr>
        <p:txBody>
          <a:bodyPr>
            <a:spAutoFit/>
          </a:bodyPr>
          <a:lstStyle/>
          <a:p>
            <a:r>
              <a:rPr lang="en-US" sz="1100" dirty="0">
                <a:hlinkClick r:id="rId2"/>
              </a:rPr>
              <a:t>https://www.californiasolarstatistics.ca.gov/reports/mash_budget/</a:t>
            </a:r>
            <a:r>
              <a:rPr lang="en-US" sz="1100" dirty="0"/>
              <a:t>  </a:t>
            </a:r>
          </a:p>
        </p:txBody>
      </p:sp>
      <p:graphicFrame>
        <p:nvGraphicFramePr>
          <p:cNvPr id="8" name="Table 7"/>
          <p:cNvGraphicFramePr>
            <a:graphicFrameLocks noGrp="1"/>
          </p:cNvGraphicFramePr>
          <p:nvPr>
            <p:extLst>
              <p:ext uri="{D42A27DB-BD31-4B8C-83A1-F6EECF244321}">
                <p14:modId xmlns:p14="http://schemas.microsoft.com/office/powerpoint/2010/main" val="1476712734"/>
              </p:ext>
            </p:extLst>
          </p:nvPr>
        </p:nvGraphicFramePr>
        <p:xfrm>
          <a:off x="457200" y="5105400"/>
          <a:ext cx="8229603" cy="1106634"/>
        </p:xfrm>
        <a:graphic>
          <a:graphicData uri="http://schemas.openxmlformats.org/drawingml/2006/table">
            <a:tbl>
              <a:tblPr/>
              <a:tblGrid>
                <a:gridCol w="2278391">
                  <a:extLst>
                    <a:ext uri="{9D8B030D-6E8A-4147-A177-3AD203B41FA5}">
                      <a16:colId xmlns:a16="http://schemas.microsoft.com/office/drawing/2014/main" xmlns="" val="20000"/>
                    </a:ext>
                  </a:extLst>
                </a:gridCol>
                <a:gridCol w="550923">
                  <a:extLst>
                    <a:ext uri="{9D8B030D-6E8A-4147-A177-3AD203B41FA5}">
                      <a16:colId xmlns:a16="http://schemas.microsoft.com/office/drawing/2014/main" xmlns="" val="20001"/>
                    </a:ext>
                  </a:extLst>
                </a:gridCol>
                <a:gridCol w="476221">
                  <a:extLst>
                    <a:ext uri="{9D8B030D-6E8A-4147-A177-3AD203B41FA5}">
                      <a16:colId xmlns:a16="http://schemas.microsoft.com/office/drawing/2014/main" xmlns="" val="20002"/>
                    </a:ext>
                  </a:extLst>
                </a:gridCol>
                <a:gridCol w="550923">
                  <a:extLst>
                    <a:ext uri="{9D8B030D-6E8A-4147-A177-3AD203B41FA5}">
                      <a16:colId xmlns:a16="http://schemas.microsoft.com/office/drawing/2014/main" xmlns="" val="20003"/>
                    </a:ext>
                  </a:extLst>
                </a:gridCol>
                <a:gridCol w="597611">
                  <a:extLst>
                    <a:ext uri="{9D8B030D-6E8A-4147-A177-3AD203B41FA5}">
                      <a16:colId xmlns:a16="http://schemas.microsoft.com/office/drawing/2014/main" xmlns="" val="20004"/>
                    </a:ext>
                  </a:extLst>
                </a:gridCol>
                <a:gridCol w="550923">
                  <a:extLst>
                    <a:ext uri="{9D8B030D-6E8A-4147-A177-3AD203B41FA5}">
                      <a16:colId xmlns:a16="http://schemas.microsoft.com/office/drawing/2014/main" xmlns="" val="20005"/>
                    </a:ext>
                  </a:extLst>
                </a:gridCol>
                <a:gridCol w="662975">
                  <a:extLst>
                    <a:ext uri="{9D8B030D-6E8A-4147-A177-3AD203B41FA5}">
                      <a16:colId xmlns:a16="http://schemas.microsoft.com/office/drawing/2014/main" xmlns="" val="20006"/>
                    </a:ext>
                  </a:extLst>
                </a:gridCol>
                <a:gridCol w="550923">
                  <a:extLst>
                    <a:ext uri="{9D8B030D-6E8A-4147-A177-3AD203B41FA5}">
                      <a16:colId xmlns:a16="http://schemas.microsoft.com/office/drawing/2014/main" xmlns="" val="20007"/>
                    </a:ext>
                  </a:extLst>
                </a:gridCol>
                <a:gridCol w="662975">
                  <a:extLst>
                    <a:ext uri="{9D8B030D-6E8A-4147-A177-3AD203B41FA5}">
                      <a16:colId xmlns:a16="http://schemas.microsoft.com/office/drawing/2014/main" xmlns="" val="20008"/>
                    </a:ext>
                  </a:extLst>
                </a:gridCol>
                <a:gridCol w="662975">
                  <a:extLst>
                    <a:ext uri="{9D8B030D-6E8A-4147-A177-3AD203B41FA5}">
                      <a16:colId xmlns:a16="http://schemas.microsoft.com/office/drawing/2014/main" xmlns="" val="20009"/>
                    </a:ext>
                  </a:extLst>
                </a:gridCol>
                <a:gridCol w="684763">
                  <a:extLst>
                    <a:ext uri="{9D8B030D-6E8A-4147-A177-3AD203B41FA5}">
                      <a16:colId xmlns:a16="http://schemas.microsoft.com/office/drawing/2014/main" xmlns="" val="20010"/>
                    </a:ext>
                  </a:extLst>
                </a:gridCol>
              </a:tblGrid>
              <a:tr h="252882">
                <a:tc>
                  <a:txBody>
                    <a:bodyPr/>
                    <a:lstStyle/>
                    <a:p>
                      <a:pPr algn="l" fontAlgn="ctr"/>
                      <a:r>
                        <a:rPr lang="en-US" sz="1500" b="1" i="0" u="none" strike="noStrike" dirty="0">
                          <a:solidFill>
                            <a:srgbClr val="005588"/>
                          </a:solidFill>
                          <a:effectLst/>
                          <a:latin typeface="Verdana"/>
                        </a:rPr>
                        <a:t>MASH Budget Report</a:t>
                      </a:r>
                    </a:p>
                  </a:txBody>
                  <a:tcPr marL="9366" marR="9366" marT="9366" marB="0" anchor="ctr">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366" marR="9366" marT="9366"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366" marR="9366" marT="9366"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366" marR="9366" marT="9366"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366" marR="9366" marT="9366"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366" marR="9366" marT="9366"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366" marR="9366" marT="9366"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366" marR="9366" marT="9366"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366" marR="9366" marT="9366"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366" marR="9366" marT="9366"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366" marR="9366" marT="9366" marB="0" anchor="b">
                    <a:lnL>
                      <a:noFill/>
                    </a:lnL>
                    <a:lnR>
                      <a:noFill/>
                    </a:lnR>
                    <a:lnT>
                      <a:noFill/>
                    </a:lnT>
                    <a:lnB>
                      <a:noFill/>
                    </a:lnB>
                  </a:tcPr>
                </a:tc>
                <a:extLst>
                  <a:ext uri="{0D108BD9-81ED-4DB2-BD59-A6C34878D82A}">
                    <a16:rowId xmlns:a16="http://schemas.microsoft.com/office/drawing/2014/main" xmlns="" val="10000"/>
                  </a:ext>
                </a:extLst>
              </a:tr>
              <a:tr h="458934">
                <a:tc gridSpan="11">
                  <a:txBody>
                    <a:bodyPr/>
                    <a:lstStyle/>
                    <a:p>
                      <a:pPr algn="l" fontAlgn="ctr"/>
                      <a:r>
                        <a:rPr lang="en-US" sz="1050" b="0" i="0" u="none" strike="noStrike" dirty="0">
                          <a:solidFill>
                            <a:srgbClr val="000000"/>
                          </a:solidFill>
                          <a:effectLst/>
                          <a:latin typeface="Verdana"/>
                        </a:rPr>
                        <a:t>The MASH Budget Table 2 summarizes the committed and remaining budget for the original Multifamily Affordable Solar Housing (MASH) program. Tracks 1A and 1B provide incentives for solar PV systems that offset common area load and tenant loads, respectively. Track 2 provides incentives for projects that provide quantifiable "direct tenant benefits".</a:t>
                      </a:r>
                    </a:p>
                  </a:txBody>
                  <a:tcPr marL="9366" marR="9366" marT="9366"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174208">
                <a:tc gridSpan="4">
                  <a:txBody>
                    <a:bodyPr/>
                    <a:lstStyle/>
                    <a:p>
                      <a:pPr algn="l" fontAlgn="ctr"/>
                      <a:r>
                        <a:rPr lang="en-US" sz="1000" b="0" i="0" u="none" strike="noStrike" dirty="0">
                          <a:solidFill>
                            <a:srgbClr val="000000"/>
                          </a:solidFill>
                          <a:effectLst/>
                          <a:latin typeface="Verdana"/>
                        </a:rPr>
                        <a:t>Mash Track 1A and 1B data is current as of Feb. 21, 2018.</a:t>
                      </a:r>
                    </a:p>
                  </a:txBody>
                  <a:tcPr marL="9366" marR="9366" marT="9366"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366" marR="9366" marT="9366"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366" marR="9366" marT="9366"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366" marR="9366" marT="9366"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366" marR="9366" marT="9366"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366" marR="9366" marT="9366"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366" marR="9366" marT="9366"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366" marR="9366" marT="9366" marB="0" anchor="b">
                    <a:lnL>
                      <a:noFill/>
                    </a:lnL>
                    <a:lnR>
                      <a:noFill/>
                    </a:lnR>
                    <a:lnT>
                      <a:noFill/>
                    </a:lnT>
                    <a:lnB>
                      <a:noFill/>
                    </a:lnB>
                  </a:tcPr>
                </a:tc>
                <a:extLst>
                  <a:ext uri="{0D108BD9-81ED-4DB2-BD59-A6C34878D82A}">
                    <a16:rowId xmlns:a16="http://schemas.microsoft.com/office/drawing/2014/main" xmlns="" val="10002"/>
                  </a:ext>
                </a:extLst>
              </a:tr>
              <a:tr h="187320">
                <a:tc gridSpan="3">
                  <a:txBody>
                    <a:bodyPr/>
                    <a:lstStyle/>
                    <a:p>
                      <a:pPr algn="l" fontAlgn="ctr"/>
                      <a:r>
                        <a:rPr lang="en-US" sz="1000" b="0" i="0" u="none" strike="noStrike" dirty="0">
                          <a:solidFill>
                            <a:srgbClr val="000000"/>
                          </a:solidFill>
                          <a:effectLst/>
                          <a:latin typeface="Verdana"/>
                        </a:rPr>
                        <a:t>Mash Track 2 data is current as of May 21, 2013.</a:t>
                      </a:r>
                    </a:p>
                  </a:txBody>
                  <a:tcPr marL="9366" marR="9366" marT="9366"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66" marR="9366" marT="936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366" marR="9366" marT="936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366" marR="9366" marT="9366"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366" marR="9366" marT="9366"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366" marR="9366" marT="9366"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366" marR="9366" marT="9366"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366" marR="9366" marT="936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366" marR="9366" marT="9366" marB="0" anchor="b">
                    <a:lnL>
                      <a:noFill/>
                    </a:lnL>
                    <a:lnR>
                      <a:noFill/>
                    </a:lnR>
                    <a:lnT>
                      <a:noFill/>
                    </a:lnT>
                    <a:lnB>
                      <a:noFill/>
                    </a:lnB>
                  </a:tcPr>
                </a:tc>
                <a:extLst>
                  <a:ext uri="{0D108BD9-81ED-4DB2-BD59-A6C34878D82A}">
                    <a16:rowId xmlns:a16="http://schemas.microsoft.com/office/drawing/2014/main" xmlns="" val="1000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756131831"/>
              </p:ext>
            </p:extLst>
          </p:nvPr>
        </p:nvGraphicFramePr>
        <p:xfrm>
          <a:off x="838200" y="1143000"/>
          <a:ext cx="7467600" cy="3386840"/>
        </p:xfrm>
        <a:graphic>
          <a:graphicData uri="http://schemas.openxmlformats.org/drawingml/2006/table">
            <a:tbl>
              <a:tblPr/>
              <a:tblGrid>
                <a:gridCol w="677939">
                  <a:extLst>
                    <a:ext uri="{9D8B030D-6E8A-4147-A177-3AD203B41FA5}">
                      <a16:colId xmlns:a16="http://schemas.microsoft.com/office/drawing/2014/main" xmlns="" val="20000"/>
                    </a:ext>
                  </a:extLst>
                </a:gridCol>
                <a:gridCol w="677939">
                  <a:extLst>
                    <a:ext uri="{9D8B030D-6E8A-4147-A177-3AD203B41FA5}">
                      <a16:colId xmlns:a16="http://schemas.microsoft.com/office/drawing/2014/main" xmlns="" val="20001"/>
                    </a:ext>
                  </a:extLst>
                </a:gridCol>
                <a:gridCol w="454528">
                  <a:extLst>
                    <a:ext uri="{9D8B030D-6E8A-4147-A177-3AD203B41FA5}">
                      <a16:colId xmlns:a16="http://schemas.microsoft.com/office/drawing/2014/main" xmlns="" val="20002"/>
                    </a:ext>
                  </a:extLst>
                </a:gridCol>
                <a:gridCol w="451959">
                  <a:extLst>
                    <a:ext uri="{9D8B030D-6E8A-4147-A177-3AD203B41FA5}">
                      <a16:colId xmlns:a16="http://schemas.microsoft.com/office/drawing/2014/main" xmlns="" val="20003"/>
                    </a:ext>
                  </a:extLst>
                </a:gridCol>
                <a:gridCol w="454528">
                  <a:extLst>
                    <a:ext uri="{9D8B030D-6E8A-4147-A177-3AD203B41FA5}">
                      <a16:colId xmlns:a16="http://schemas.microsoft.com/office/drawing/2014/main" xmlns="" val="20004"/>
                    </a:ext>
                  </a:extLst>
                </a:gridCol>
                <a:gridCol w="451959">
                  <a:extLst>
                    <a:ext uri="{9D8B030D-6E8A-4147-A177-3AD203B41FA5}">
                      <a16:colId xmlns:a16="http://schemas.microsoft.com/office/drawing/2014/main" xmlns="" val="20005"/>
                    </a:ext>
                  </a:extLst>
                </a:gridCol>
                <a:gridCol w="493047">
                  <a:extLst>
                    <a:ext uri="{9D8B030D-6E8A-4147-A177-3AD203B41FA5}">
                      <a16:colId xmlns:a16="http://schemas.microsoft.com/office/drawing/2014/main" xmlns="" val="20006"/>
                    </a:ext>
                  </a:extLst>
                </a:gridCol>
                <a:gridCol w="493047">
                  <a:extLst>
                    <a:ext uri="{9D8B030D-6E8A-4147-A177-3AD203B41FA5}">
                      <a16:colId xmlns:a16="http://schemas.microsoft.com/office/drawing/2014/main" xmlns="" val="20007"/>
                    </a:ext>
                  </a:extLst>
                </a:gridCol>
                <a:gridCol w="544405">
                  <a:extLst>
                    <a:ext uri="{9D8B030D-6E8A-4147-A177-3AD203B41FA5}">
                      <a16:colId xmlns:a16="http://schemas.microsoft.com/office/drawing/2014/main" xmlns="" val="20008"/>
                    </a:ext>
                  </a:extLst>
                </a:gridCol>
                <a:gridCol w="546974">
                  <a:extLst>
                    <a:ext uri="{9D8B030D-6E8A-4147-A177-3AD203B41FA5}">
                      <a16:colId xmlns:a16="http://schemas.microsoft.com/office/drawing/2014/main" xmlns="" val="20009"/>
                    </a:ext>
                  </a:extLst>
                </a:gridCol>
                <a:gridCol w="544405">
                  <a:extLst>
                    <a:ext uri="{9D8B030D-6E8A-4147-A177-3AD203B41FA5}">
                      <a16:colId xmlns:a16="http://schemas.microsoft.com/office/drawing/2014/main" xmlns="" val="20010"/>
                    </a:ext>
                  </a:extLst>
                </a:gridCol>
                <a:gridCol w="546974">
                  <a:extLst>
                    <a:ext uri="{9D8B030D-6E8A-4147-A177-3AD203B41FA5}">
                      <a16:colId xmlns:a16="http://schemas.microsoft.com/office/drawing/2014/main" xmlns="" val="20011"/>
                    </a:ext>
                  </a:extLst>
                </a:gridCol>
                <a:gridCol w="564948">
                  <a:extLst>
                    <a:ext uri="{9D8B030D-6E8A-4147-A177-3AD203B41FA5}">
                      <a16:colId xmlns:a16="http://schemas.microsoft.com/office/drawing/2014/main" xmlns="" val="20012"/>
                    </a:ext>
                  </a:extLst>
                </a:gridCol>
                <a:gridCol w="564948">
                  <a:extLst>
                    <a:ext uri="{9D8B030D-6E8A-4147-A177-3AD203B41FA5}">
                      <a16:colId xmlns:a16="http://schemas.microsoft.com/office/drawing/2014/main" xmlns="" val="20013"/>
                    </a:ext>
                  </a:extLst>
                </a:gridCol>
              </a:tblGrid>
              <a:tr h="134432">
                <a:tc gridSpan="14">
                  <a:txBody>
                    <a:bodyPr/>
                    <a:lstStyle/>
                    <a:p>
                      <a:pPr algn="ctr" fontAlgn="b"/>
                      <a:r>
                        <a:rPr lang="en-US" sz="1100" b="1" i="0" u="none" strike="noStrike" dirty="0">
                          <a:solidFill>
                            <a:srgbClr val="000000"/>
                          </a:solidFill>
                          <a:effectLst/>
                          <a:latin typeface="Verdana"/>
                        </a:rPr>
                        <a:t>2. MASH Budget Report (Track 1A/1B/2)</a:t>
                      </a:r>
                    </a:p>
                    <a:p>
                      <a:pPr algn="ctr" fontAlgn="b"/>
                      <a:endParaRPr lang="en-US" sz="900" b="1" i="0" u="none" strike="noStrike" dirty="0">
                        <a:solidFill>
                          <a:srgbClr val="000000"/>
                        </a:solidFill>
                        <a:effectLst/>
                        <a:latin typeface="Verdana"/>
                      </a:endParaRPr>
                    </a:p>
                  </a:txBody>
                  <a:tcPr marL="7828" marR="7828" marT="7828"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74028">
                <a:tc rowSpan="3" gridSpan="2">
                  <a:txBody>
                    <a:bodyPr/>
                    <a:lstStyle/>
                    <a:p>
                      <a:pPr algn="ctr" fontAlgn="b"/>
                      <a:r>
                        <a:rPr lang="en-US" sz="900" b="1" i="0" u="none" strike="noStrike">
                          <a:solidFill>
                            <a:srgbClr val="FFFFFF"/>
                          </a:solidFill>
                          <a:effectLst/>
                          <a:latin typeface="Calibri"/>
                        </a:rPr>
                        <a:t> </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rowSpan="3" hMerge="1">
                  <a:txBody>
                    <a:bodyPr/>
                    <a:lstStyle/>
                    <a:p>
                      <a:endParaRPr lang="en-US"/>
                    </a:p>
                  </a:txBody>
                  <a:tcPr/>
                </a:tc>
                <a:tc gridSpan="2">
                  <a:txBody>
                    <a:bodyPr/>
                    <a:lstStyle/>
                    <a:p>
                      <a:pPr algn="ctr" fontAlgn="b"/>
                      <a:r>
                        <a:rPr lang="en-US" sz="900" b="1" i="0" u="none" strike="noStrike">
                          <a:solidFill>
                            <a:srgbClr val="FFFFFF"/>
                          </a:solidFill>
                          <a:effectLst/>
                          <a:latin typeface="Calibri"/>
                        </a:rPr>
                        <a:t>Wait List</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gridSpan="2">
                  <a:txBody>
                    <a:bodyPr/>
                    <a:lstStyle/>
                    <a:p>
                      <a:pPr algn="ctr" fontAlgn="b"/>
                      <a:r>
                        <a:rPr lang="en-US" sz="900" b="1" i="0" u="none" strike="noStrike">
                          <a:solidFill>
                            <a:srgbClr val="FFFFFF"/>
                          </a:solidFill>
                          <a:effectLst/>
                          <a:latin typeface="Calibri"/>
                        </a:rPr>
                        <a:t>Under Review</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gridSpan="2">
                  <a:txBody>
                    <a:bodyPr/>
                    <a:lstStyle/>
                    <a:p>
                      <a:pPr algn="ctr" fontAlgn="b"/>
                      <a:r>
                        <a:rPr lang="en-US" sz="900" b="1" i="0" u="none" strike="noStrike">
                          <a:solidFill>
                            <a:srgbClr val="FFFFFF"/>
                          </a:solidFill>
                          <a:effectLst/>
                          <a:latin typeface="Calibri"/>
                        </a:rPr>
                        <a:t>Reserved</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gridSpan="2">
                  <a:txBody>
                    <a:bodyPr/>
                    <a:lstStyle/>
                    <a:p>
                      <a:pPr algn="ctr" fontAlgn="b"/>
                      <a:r>
                        <a:rPr lang="en-US" sz="900" b="1" i="0" u="none" strike="noStrike">
                          <a:solidFill>
                            <a:srgbClr val="FFFFFF"/>
                          </a:solidFill>
                          <a:effectLst/>
                          <a:latin typeface="Calibri"/>
                        </a:rPr>
                        <a:t>Completed</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gridSpan="2">
                  <a:txBody>
                    <a:bodyPr/>
                    <a:lstStyle/>
                    <a:p>
                      <a:pPr algn="ctr" fontAlgn="b"/>
                      <a:r>
                        <a:rPr lang="en-US" sz="900" b="1" i="0" u="none" strike="noStrike">
                          <a:solidFill>
                            <a:srgbClr val="FFFFFF"/>
                          </a:solidFill>
                          <a:effectLst/>
                          <a:latin typeface="Calibri"/>
                        </a:rPr>
                        <a:t>Application Totals</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a:txBody>
                    <a:bodyPr/>
                    <a:lstStyle/>
                    <a:p>
                      <a:pPr algn="ctr" fontAlgn="b"/>
                      <a:r>
                        <a:rPr lang="en-US" sz="900" b="1" i="0" u="none" strike="noStrike">
                          <a:solidFill>
                            <a:srgbClr val="FFFFFF"/>
                          </a:solidFill>
                          <a:effectLst/>
                          <a:latin typeface="Calibri"/>
                        </a:rPr>
                        <a:t>Total</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900" b="1" i="0" u="none" strike="noStrike">
                          <a:solidFill>
                            <a:srgbClr val="FFFFFF"/>
                          </a:solidFill>
                          <a:effectLst/>
                          <a:latin typeface="Calibri"/>
                        </a:rPr>
                        <a:t>Remaining</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10001"/>
                  </a:ext>
                </a:extLst>
              </a:tr>
              <a:tr h="174028">
                <a:tc gridSpan="2" vMerge="1">
                  <a:txBody>
                    <a:bodyPr/>
                    <a:lstStyle/>
                    <a:p>
                      <a:endParaRPr lang="en-US"/>
                    </a:p>
                  </a:txBody>
                  <a:tcPr/>
                </a:tc>
                <a:tc hMerge="1" vMerge="1">
                  <a:txBody>
                    <a:bodyPr/>
                    <a:lstStyle/>
                    <a:p>
                      <a:endParaRPr lang="en-US"/>
                    </a:p>
                  </a:txBody>
                  <a:tcPr/>
                </a:tc>
                <a:tc>
                  <a:txBody>
                    <a:bodyPr/>
                    <a:lstStyle/>
                    <a:p>
                      <a:pPr algn="ctr" fontAlgn="b"/>
                      <a:r>
                        <a:rPr lang="en-US" sz="900" b="1" i="0" u="none" strike="noStrike">
                          <a:solidFill>
                            <a:srgbClr val="FFFFFF"/>
                          </a:solidFill>
                          <a:effectLst/>
                          <a:latin typeface="Calibri"/>
                        </a:rPr>
                        <a:t>Capacity</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F497D"/>
                    </a:solidFill>
                  </a:tcPr>
                </a:tc>
                <a:tc>
                  <a:txBody>
                    <a:bodyPr/>
                    <a:lstStyle/>
                    <a:p>
                      <a:pPr algn="ctr" fontAlgn="b"/>
                      <a:r>
                        <a:rPr lang="en-US" sz="900" b="1" i="0" u="none" strike="noStrike">
                          <a:solidFill>
                            <a:srgbClr val="FFFFFF"/>
                          </a:solidFill>
                          <a:effectLst/>
                          <a:latin typeface="Calibri"/>
                        </a:rPr>
                        <a:t>Budget</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F497D"/>
                    </a:solidFill>
                  </a:tcPr>
                </a:tc>
                <a:tc>
                  <a:txBody>
                    <a:bodyPr/>
                    <a:lstStyle/>
                    <a:p>
                      <a:pPr algn="ctr" fontAlgn="b"/>
                      <a:r>
                        <a:rPr lang="en-US" sz="900" b="1" i="0" u="none" strike="noStrike">
                          <a:solidFill>
                            <a:srgbClr val="FFFFFF"/>
                          </a:solidFill>
                          <a:effectLst/>
                          <a:latin typeface="Calibri"/>
                        </a:rPr>
                        <a:t>Capacity</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F497D"/>
                    </a:solidFill>
                  </a:tcPr>
                </a:tc>
                <a:tc>
                  <a:txBody>
                    <a:bodyPr/>
                    <a:lstStyle/>
                    <a:p>
                      <a:pPr algn="ctr" fontAlgn="b"/>
                      <a:r>
                        <a:rPr lang="en-US" sz="900" b="1" i="0" u="none" strike="noStrike">
                          <a:solidFill>
                            <a:srgbClr val="FFFFFF"/>
                          </a:solidFill>
                          <a:effectLst/>
                          <a:latin typeface="Calibri"/>
                        </a:rPr>
                        <a:t>Budget</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F497D"/>
                    </a:solidFill>
                  </a:tcPr>
                </a:tc>
                <a:tc>
                  <a:txBody>
                    <a:bodyPr/>
                    <a:lstStyle/>
                    <a:p>
                      <a:pPr algn="ctr" fontAlgn="b"/>
                      <a:r>
                        <a:rPr lang="en-US" sz="900" b="1" i="0" u="none" strike="noStrike">
                          <a:solidFill>
                            <a:srgbClr val="FFFFFF"/>
                          </a:solidFill>
                          <a:effectLst/>
                          <a:latin typeface="Calibri"/>
                        </a:rPr>
                        <a:t>Capacity</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F497D"/>
                    </a:solidFill>
                  </a:tcPr>
                </a:tc>
                <a:tc>
                  <a:txBody>
                    <a:bodyPr/>
                    <a:lstStyle/>
                    <a:p>
                      <a:pPr algn="ctr" fontAlgn="b"/>
                      <a:r>
                        <a:rPr lang="en-US" sz="900" b="1" i="0" u="none" strike="noStrike">
                          <a:solidFill>
                            <a:srgbClr val="FFFFFF"/>
                          </a:solidFill>
                          <a:effectLst/>
                          <a:latin typeface="Calibri"/>
                        </a:rPr>
                        <a:t>Budget</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F497D"/>
                    </a:solidFill>
                  </a:tcPr>
                </a:tc>
                <a:tc>
                  <a:txBody>
                    <a:bodyPr/>
                    <a:lstStyle/>
                    <a:p>
                      <a:pPr algn="ctr" fontAlgn="b"/>
                      <a:r>
                        <a:rPr lang="en-US" sz="900" b="1" i="0" u="none" strike="noStrike">
                          <a:solidFill>
                            <a:srgbClr val="FFFFFF"/>
                          </a:solidFill>
                          <a:effectLst/>
                          <a:latin typeface="Calibri"/>
                        </a:rPr>
                        <a:t>Capacity</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F497D"/>
                    </a:solidFill>
                  </a:tcPr>
                </a:tc>
                <a:tc>
                  <a:txBody>
                    <a:bodyPr/>
                    <a:lstStyle/>
                    <a:p>
                      <a:pPr algn="ctr" fontAlgn="b"/>
                      <a:r>
                        <a:rPr lang="en-US" sz="900" b="1" i="0" u="none" strike="noStrike">
                          <a:solidFill>
                            <a:srgbClr val="FFFFFF"/>
                          </a:solidFill>
                          <a:effectLst/>
                          <a:latin typeface="Calibri"/>
                        </a:rPr>
                        <a:t>Budget</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F497D"/>
                    </a:solidFill>
                  </a:tcPr>
                </a:tc>
                <a:tc>
                  <a:txBody>
                    <a:bodyPr/>
                    <a:lstStyle/>
                    <a:p>
                      <a:pPr algn="ctr" fontAlgn="b"/>
                      <a:r>
                        <a:rPr lang="en-US" sz="900" b="1" i="0" u="none" strike="noStrike">
                          <a:solidFill>
                            <a:srgbClr val="FFFFFF"/>
                          </a:solidFill>
                          <a:effectLst/>
                          <a:latin typeface="Calibri"/>
                        </a:rPr>
                        <a:t>Capacity</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F497D"/>
                    </a:solidFill>
                  </a:tcPr>
                </a:tc>
                <a:tc>
                  <a:txBody>
                    <a:bodyPr/>
                    <a:lstStyle/>
                    <a:p>
                      <a:pPr algn="ctr" fontAlgn="b"/>
                      <a:r>
                        <a:rPr lang="en-US" sz="900" b="1" i="0" u="none" strike="noStrike">
                          <a:solidFill>
                            <a:srgbClr val="FFFFFF"/>
                          </a:solidFill>
                          <a:effectLst/>
                          <a:latin typeface="Calibri"/>
                        </a:rPr>
                        <a:t>Budget</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F497D"/>
                    </a:solidFill>
                  </a:tcPr>
                </a:tc>
                <a:tc>
                  <a:txBody>
                    <a:bodyPr/>
                    <a:lstStyle/>
                    <a:p>
                      <a:pPr algn="ctr" fontAlgn="b"/>
                      <a:r>
                        <a:rPr lang="en-US" sz="900" b="1" i="0" u="none" strike="noStrike">
                          <a:solidFill>
                            <a:srgbClr val="FFFFFF"/>
                          </a:solidFill>
                          <a:effectLst/>
                          <a:latin typeface="Calibri"/>
                        </a:rPr>
                        <a:t>Budget</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F497D"/>
                    </a:solidFill>
                  </a:tcPr>
                </a:tc>
                <a:tc>
                  <a:txBody>
                    <a:bodyPr/>
                    <a:lstStyle/>
                    <a:p>
                      <a:pPr algn="ctr" fontAlgn="b"/>
                      <a:r>
                        <a:rPr lang="en-US" sz="900" b="1" i="0" u="none" strike="noStrike">
                          <a:solidFill>
                            <a:srgbClr val="FFFFFF"/>
                          </a:solidFill>
                          <a:effectLst/>
                          <a:latin typeface="Calibri"/>
                        </a:rPr>
                        <a:t>Budget</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F497D"/>
                    </a:solidFill>
                  </a:tcPr>
                </a:tc>
                <a:extLst>
                  <a:ext uri="{0D108BD9-81ED-4DB2-BD59-A6C34878D82A}">
                    <a16:rowId xmlns:a16="http://schemas.microsoft.com/office/drawing/2014/main" xmlns="" val="10002"/>
                  </a:ext>
                </a:extLst>
              </a:tr>
              <a:tr h="134432">
                <a:tc gridSpan="2" vMerge="1">
                  <a:txBody>
                    <a:bodyPr/>
                    <a:lstStyle/>
                    <a:p>
                      <a:endParaRPr lang="en-US"/>
                    </a:p>
                  </a:txBody>
                  <a:tcPr/>
                </a:tc>
                <a:tc hMerge="1" vMerge="1">
                  <a:txBody>
                    <a:bodyPr/>
                    <a:lstStyle/>
                    <a:p>
                      <a:endParaRPr lang="en-US"/>
                    </a:p>
                  </a:txBody>
                  <a:tcPr/>
                </a:tc>
                <a:tc>
                  <a:txBody>
                    <a:bodyPr/>
                    <a:lstStyle/>
                    <a:p>
                      <a:pPr algn="ctr" fontAlgn="b"/>
                      <a:r>
                        <a:rPr lang="en-US" sz="900" b="1" i="0" u="none" strike="noStrike">
                          <a:solidFill>
                            <a:srgbClr val="FFFFFF"/>
                          </a:solidFill>
                          <a:effectLst/>
                          <a:latin typeface="Calibri"/>
                        </a:rPr>
                        <a:t>(MW)</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900" b="1" i="0" u="none" strike="noStrike">
                          <a:solidFill>
                            <a:srgbClr val="FFFFFF"/>
                          </a:solidFill>
                          <a:effectLst/>
                          <a:latin typeface="Calibri"/>
                        </a:rPr>
                        <a:t>($)</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900" b="1" i="0" u="none" strike="noStrike">
                          <a:solidFill>
                            <a:srgbClr val="FFFFFF"/>
                          </a:solidFill>
                          <a:effectLst/>
                          <a:latin typeface="Calibri"/>
                        </a:rPr>
                        <a:t>(MW)</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900" b="1" i="0" u="none" strike="noStrike">
                          <a:solidFill>
                            <a:srgbClr val="FFFFFF"/>
                          </a:solidFill>
                          <a:effectLst/>
                          <a:latin typeface="Calibri"/>
                        </a:rPr>
                        <a:t>($)</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900" b="1" i="0" u="none" strike="noStrike">
                          <a:solidFill>
                            <a:srgbClr val="FFFFFF"/>
                          </a:solidFill>
                          <a:effectLst/>
                          <a:latin typeface="Calibri"/>
                        </a:rPr>
                        <a:t>(MW)</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900" b="1" i="0" u="none" strike="noStrike">
                          <a:solidFill>
                            <a:srgbClr val="FFFFFF"/>
                          </a:solidFill>
                          <a:effectLst/>
                          <a:latin typeface="Calibri"/>
                        </a:rPr>
                        <a:t>($)</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900" b="1" i="0" u="none" strike="noStrike">
                          <a:solidFill>
                            <a:srgbClr val="FFFFFF"/>
                          </a:solidFill>
                          <a:effectLst/>
                          <a:latin typeface="Calibri"/>
                        </a:rPr>
                        <a:t>(MW)</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900" b="1" i="0" u="none" strike="noStrike">
                          <a:solidFill>
                            <a:srgbClr val="FFFFFF"/>
                          </a:solidFill>
                          <a:effectLst/>
                          <a:latin typeface="Calibri"/>
                        </a:rPr>
                        <a:t>($)</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900" b="1" i="0" u="none" strike="noStrike">
                          <a:solidFill>
                            <a:srgbClr val="FFFFFF"/>
                          </a:solidFill>
                          <a:effectLst/>
                          <a:latin typeface="Calibri"/>
                        </a:rPr>
                        <a:t>(MW)</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900" b="1" i="0" u="none" strike="noStrike">
                          <a:solidFill>
                            <a:srgbClr val="FFFFFF"/>
                          </a:solidFill>
                          <a:effectLst/>
                          <a:latin typeface="Calibri"/>
                        </a:rPr>
                        <a:t>($)</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900" b="1" i="0" u="none" strike="noStrike">
                          <a:solidFill>
                            <a:srgbClr val="FFFFFF"/>
                          </a:solidFill>
                          <a:effectLst/>
                          <a:latin typeface="Calibri"/>
                        </a:rPr>
                        <a:t>($)</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900" b="1" i="0" u="none" strike="noStrike">
                          <a:solidFill>
                            <a:srgbClr val="FFFFFF"/>
                          </a:solidFill>
                          <a:effectLst/>
                          <a:latin typeface="Calibri"/>
                        </a:rPr>
                        <a:t>($)</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10003"/>
                  </a:ext>
                </a:extLst>
              </a:tr>
              <a:tr h="174028">
                <a:tc rowSpan="4">
                  <a:txBody>
                    <a:bodyPr/>
                    <a:lstStyle/>
                    <a:p>
                      <a:pPr algn="l" fontAlgn="t"/>
                      <a:r>
                        <a:rPr lang="en-US" sz="900" b="0" i="0" u="none" strike="noStrike">
                          <a:solidFill>
                            <a:srgbClr val="000000"/>
                          </a:solidFill>
                          <a:effectLst/>
                          <a:latin typeface="Calibri"/>
                        </a:rPr>
                        <a:t>PG&amp;E</a:t>
                      </a:r>
                    </a:p>
                  </a:txBody>
                  <a:tcPr marL="7828" marR="7828" marT="78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Track 1A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0.024</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43,677</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5.027</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13,558,547</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5.05</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13,602,224</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b"/>
                      <a:r>
                        <a:rPr lang="en-US" sz="900" b="0" i="0" u="none" strike="noStrike">
                          <a:solidFill>
                            <a:srgbClr val="000000"/>
                          </a:solidFill>
                          <a:effectLst/>
                          <a:latin typeface="Calibri"/>
                        </a:rPr>
                        <a:t>39,122,262</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b"/>
                      <a:r>
                        <a:rPr lang="en-US" sz="900" b="0" i="0" u="none" strike="noStrike">
                          <a:solidFill>
                            <a:srgbClr val="000000"/>
                          </a:solidFill>
                          <a:effectLst/>
                          <a:latin typeface="Calibri"/>
                        </a:rPr>
                        <a:t>5,830,797</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74028">
                <a:tc vMerge="1">
                  <a:txBody>
                    <a:bodyPr/>
                    <a:lstStyle/>
                    <a:p>
                      <a:endParaRPr lang="en-US"/>
                    </a:p>
                  </a:txBody>
                  <a:tcPr/>
                </a:tc>
                <a:tc>
                  <a:txBody>
                    <a:bodyPr/>
                    <a:lstStyle/>
                    <a:p>
                      <a:pPr algn="r" fontAlgn="b"/>
                      <a:r>
                        <a:rPr lang="en-US" sz="900" b="0" i="0" u="none" strike="noStrike">
                          <a:solidFill>
                            <a:srgbClr val="000000"/>
                          </a:solidFill>
                          <a:effectLst/>
                          <a:latin typeface="Calibri"/>
                        </a:rPr>
                        <a:t>Track 1B</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0.953</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2,582,109</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4.868</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17,107,132</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5.821</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19,689,241</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5"/>
                  </a:ext>
                </a:extLst>
              </a:tr>
              <a:tr h="134432">
                <a:tc vMerge="1">
                  <a:txBody>
                    <a:bodyPr/>
                    <a:lstStyle/>
                    <a:p>
                      <a:endParaRPr lang="en-US"/>
                    </a:p>
                  </a:txBody>
                  <a:tcPr/>
                </a:tc>
                <a:tc>
                  <a:txBody>
                    <a:bodyPr/>
                    <a:lstStyle/>
                    <a:p>
                      <a:pPr algn="r" fontAlgn="b"/>
                      <a:r>
                        <a:rPr lang="en-US" sz="900" b="0" i="0" u="none" strike="noStrike">
                          <a:solidFill>
                            <a:srgbClr val="000000"/>
                          </a:solidFill>
                          <a:effectLst/>
                          <a:latin typeface="Calibri"/>
                        </a:rPr>
                        <a:t>Track 2</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0.482</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2,540,968</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0.482</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2,540,968</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2,540,968</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0</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74028">
                <a:tc vMerge="1">
                  <a:txBody>
                    <a:bodyPr/>
                    <a:lstStyle/>
                    <a:p>
                      <a:endParaRPr lang="en-US"/>
                    </a:p>
                  </a:txBody>
                  <a:tcPr/>
                </a:tc>
                <a:tc>
                  <a:txBody>
                    <a:bodyPr/>
                    <a:lstStyle/>
                    <a:p>
                      <a:pPr algn="r" fontAlgn="b"/>
                      <a:r>
                        <a:rPr lang="en-US" sz="900" b="0" i="0" u="none" strike="noStrike">
                          <a:solidFill>
                            <a:srgbClr val="000000"/>
                          </a:solidFill>
                          <a:effectLst/>
                          <a:latin typeface="Calibri"/>
                        </a:rPr>
                        <a:t>Total</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0.977</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2,625,786</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10.377</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33,206,647</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11.354</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35,832,433</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41,663,230</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5,830,797</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74028">
                <a:tc rowSpan="4">
                  <a:txBody>
                    <a:bodyPr/>
                    <a:lstStyle/>
                    <a:p>
                      <a:pPr algn="l" fontAlgn="t"/>
                      <a:r>
                        <a:rPr lang="en-US" sz="900" b="0" i="0" u="none" strike="noStrike">
                          <a:solidFill>
                            <a:srgbClr val="000000"/>
                          </a:solidFill>
                          <a:effectLst/>
                          <a:latin typeface="Calibri"/>
                        </a:rPr>
                        <a:t>SCE</a:t>
                      </a:r>
                    </a:p>
                  </a:txBody>
                  <a:tcPr marL="7828" marR="7828" marT="78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Track 1A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4.823</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13,615,283</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4.823</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13,615,283</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r" fontAlgn="b"/>
                      <a:r>
                        <a:rPr lang="en-US" sz="900" b="0" i="0" u="none" strike="noStrike">
                          <a:solidFill>
                            <a:srgbClr val="000000"/>
                          </a:solidFill>
                          <a:effectLst/>
                          <a:latin typeface="Calibri"/>
                        </a:rPr>
                        <a:t>39,238,650</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r" fontAlgn="b"/>
                      <a:r>
                        <a:rPr lang="en-US" sz="900" b="0" i="0" u="none" strike="noStrike">
                          <a:solidFill>
                            <a:srgbClr val="000000"/>
                          </a:solidFill>
                          <a:effectLst/>
                          <a:latin typeface="Calibri"/>
                        </a:rPr>
                        <a:t>605,081</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8"/>
                  </a:ext>
                </a:extLst>
              </a:tr>
              <a:tr h="174028">
                <a:tc vMerge="1">
                  <a:txBody>
                    <a:bodyPr/>
                    <a:lstStyle/>
                    <a:p>
                      <a:endParaRPr lang="en-US"/>
                    </a:p>
                  </a:txBody>
                  <a:tcPr/>
                </a:tc>
                <a:tc>
                  <a:txBody>
                    <a:bodyPr/>
                    <a:lstStyle/>
                    <a:p>
                      <a:pPr algn="r" fontAlgn="b"/>
                      <a:r>
                        <a:rPr lang="en-US" sz="900" b="0" i="0" u="none" strike="noStrike">
                          <a:solidFill>
                            <a:srgbClr val="000000"/>
                          </a:solidFill>
                          <a:effectLst/>
                          <a:latin typeface="Calibri"/>
                        </a:rPr>
                        <a:t>Track 1B</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7.712</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25,018,286</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7.712</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25,018,286</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9"/>
                  </a:ext>
                </a:extLst>
              </a:tr>
              <a:tr h="134432">
                <a:tc vMerge="1">
                  <a:txBody>
                    <a:bodyPr/>
                    <a:lstStyle/>
                    <a:p>
                      <a:endParaRPr lang="en-US"/>
                    </a:p>
                  </a:txBody>
                  <a:tcPr/>
                </a:tc>
                <a:tc>
                  <a:txBody>
                    <a:bodyPr/>
                    <a:lstStyle/>
                    <a:p>
                      <a:pPr algn="r" fontAlgn="b"/>
                      <a:r>
                        <a:rPr lang="en-US" sz="900" b="0" i="0" u="none" strike="noStrike">
                          <a:solidFill>
                            <a:srgbClr val="000000"/>
                          </a:solidFill>
                          <a:effectLst/>
                          <a:latin typeface="Calibri"/>
                        </a:rPr>
                        <a:t>Track 2</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0.657</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4,617,382</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0.657</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4,617,382</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4,617,382</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0</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10"/>
                  </a:ext>
                </a:extLst>
              </a:tr>
              <a:tr h="174028">
                <a:tc vMerge="1">
                  <a:txBody>
                    <a:bodyPr/>
                    <a:lstStyle/>
                    <a:p>
                      <a:endParaRPr lang="en-US"/>
                    </a:p>
                  </a:txBody>
                  <a:tcPr/>
                </a:tc>
                <a:tc>
                  <a:txBody>
                    <a:bodyPr/>
                    <a:lstStyle/>
                    <a:p>
                      <a:pPr algn="r" fontAlgn="b"/>
                      <a:r>
                        <a:rPr lang="en-US" sz="900" b="0" i="0" u="none" strike="noStrike">
                          <a:solidFill>
                            <a:srgbClr val="000000"/>
                          </a:solidFill>
                          <a:effectLst/>
                          <a:latin typeface="Calibri"/>
                        </a:rPr>
                        <a:t>Total</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13.192</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43,250,951</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13.192</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43,250,951</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43,856,032</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solidFill>
                            <a:srgbClr val="000000"/>
                          </a:solidFill>
                          <a:effectLst/>
                          <a:latin typeface="Calibri"/>
                        </a:rPr>
                        <a:t>605,081</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11"/>
                  </a:ext>
                </a:extLst>
              </a:tr>
              <a:tr h="134432">
                <a:tc rowSpan="4">
                  <a:txBody>
                    <a:bodyPr/>
                    <a:lstStyle/>
                    <a:p>
                      <a:pPr algn="l" fontAlgn="t"/>
                      <a:r>
                        <a:rPr lang="en-US" sz="900" b="0" i="0" u="none" strike="noStrike">
                          <a:solidFill>
                            <a:srgbClr val="000000"/>
                          </a:solidFill>
                          <a:effectLst/>
                          <a:latin typeface="Calibri"/>
                        </a:rPr>
                        <a:t>CSE</a:t>
                      </a:r>
                    </a:p>
                  </a:txBody>
                  <a:tcPr marL="7828" marR="7828" marT="78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Track 1A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0.422</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1,273,848</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0.422</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1,273,848</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b"/>
                      <a:r>
                        <a:rPr lang="en-US" sz="900" b="0" i="0" u="none" strike="noStrike">
                          <a:solidFill>
                            <a:srgbClr val="000000"/>
                          </a:solidFill>
                          <a:effectLst/>
                          <a:latin typeface="Calibri"/>
                        </a:rPr>
                        <a:t>9,000,974</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b"/>
                      <a:r>
                        <a:rPr lang="en-US" sz="900" b="0" i="0" u="none" strike="noStrike">
                          <a:solidFill>
                            <a:srgbClr val="000000"/>
                          </a:solidFill>
                          <a:effectLst/>
                          <a:latin typeface="Calibri"/>
                        </a:rPr>
                        <a:t>73,627</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34432">
                <a:tc vMerge="1">
                  <a:txBody>
                    <a:bodyPr/>
                    <a:lstStyle/>
                    <a:p>
                      <a:endParaRPr lang="en-US"/>
                    </a:p>
                  </a:txBody>
                  <a:tcPr/>
                </a:tc>
                <a:tc>
                  <a:txBody>
                    <a:bodyPr/>
                    <a:lstStyle/>
                    <a:p>
                      <a:pPr algn="r" fontAlgn="b"/>
                      <a:r>
                        <a:rPr lang="en-US" sz="900" b="0" i="0" u="none" strike="noStrike">
                          <a:solidFill>
                            <a:srgbClr val="000000"/>
                          </a:solidFill>
                          <a:effectLst/>
                          <a:latin typeface="Calibri"/>
                        </a:rPr>
                        <a:t>Track 1B</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2.025</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7,653,499</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2.025</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7,653,499</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13"/>
                  </a:ext>
                </a:extLst>
              </a:tr>
              <a:tr h="134432">
                <a:tc vMerge="1">
                  <a:txBody>
                    <a:bodyPr/>
                    <a:lstStyle/>
                    <a:p>
                      <a:endParaRPr lang="en-US"/>
                    </a:p>
                  </a:txBody>
                  <a:tcPr/>
                </a:tc>
                <a:tc>
                  <a:txBody>
                    <a:bodyPr/>
                    <a:lstStyle/>
                    <a:p>
                      <a:pPr algn="r" fontAlgn="b"/>
                      <a:r>
                        <a:rPr lang="en-US" sz="900" b="0" i="0" u="none" strike="noStrike">
                          <a:solidFill>
                            <a:srgbClr val="000000"/>
                          </a:solidFill>
                          <a:effectLst/>
                          <a:latin typeface="Calibri"/>
                        </a:rPr>
                        <a:t>Track 2</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0.104</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818,964</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0.104</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818,964</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818,964</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0</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34432">
                <a:tc vMerge="1">
                  <a:txBody>
                    <a:bodyPr/>
                    <a:lstStyle/>
                    <a:p>
                      <a:endParaRPr lang="en-US"/>
                    </a:p>
                  </a:txBody>
                  <a:tcPr/>
                </a:tc>
                <a:tc>
                  <a:txBody>
                    <a:bodyPr/>
                    <a:lstStyle/>
                    <a:p>
                      <a:pPr algn="r" fontAlgn="b"/>
                      <a:r>
                        <a:rPr lang="en-US" sz="900" b="0" i="0" u="none" strike="noStrike">
                          <a:solidFill>
                            <a:srgbClr val="000000"/>
                          </a:solidFill>
                          <a:effectLst/>
                          <a:latin typeface="Calibri"/>
                        </a:rPr>
                        <a:t>Total</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2.551</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9,746,311</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2.551</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9,746,311</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9,819,938</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73,627</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74028">
                <a:tc rowSpan="4">
                  <a:txBody>
                    <a:bodyPr/>
                    <a:lstStyle/>
                    <a:p>
                      <a:pPr algn="l" fontAlgn="t"/>
                      <a:r>
                        <a:rPr lang="en-US" sz="900" b="0" i="0" u="none" strike="noStrike">
                          <a:solidFill>
                            <a:srgbClr val="000000"/>
                          </a:solidFill>
                          <a:effectLst/>
                          <a:latin typeface="Calibri"/>
                        </a:rPr>
                        <a:t>TOTAL</a:t>
                      </a:r>
                    </a:p>
                  </a:txBody>
                  <a:tcPr marL="7828" marR="7828" marT="78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Track 1A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0.024</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43,677</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10.272</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28,447,678</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10.296</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28,491,355</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rowSpan="2">
                  <a:txBody>
                    <a:bodyPr/>
                    <a:lstStyle/>
                    <a:p>
                      <a:pPr algn="r" fontAlgn="b"/>
                      <a:r>
                        <a:rPr lang="en-US" sz="900" b="0" i="0" u="none" strike="noStrike">
                          <a:solidFill>
                            <a:srgbClr val="000000"/>
                          </a:solidFill>
                          <a:effectLst/>
                          <a:latin typeface="Calibri"/>
                        </a:rPr>
                        <a:t>87,361,886</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rowSpan="2">
                  <a:txBody>
                    <a:bodyPr/>
                    <a:lstStyle/>
                    <a:p>
                      <a:pPr algn="r" fontAlgn="b"/>
                      <a:r>
                        <a:rPr lang="en-US" sz="900" b="0" i="0" u="none" strike="noStrike">
                          <a:solidFill>
                            <a:srgbClr val="000000"/>
                          </a:solidFill>
                          <a:effectLst/>
                          <a:latin typeface="Calibri"/>
                        </a:rPr>
                        <a:t>6,509,505</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xmlns="" val="10016"/>
                  </a:ext>
                </a:extLst>
              </a:tr>
              <a:tr h="174028">
                <a:tc vMerge="1">
                  <a:txBody>
                    <a:bodyPr/>
                    <a:lstStyle/>
                    <a:p>
                      <a:endParaRPr lang="en-US"/>
                    </a:p>
                  </a:txBody>
                  <a:tcPr/>
                </a:tc>
                <a:tc>
                  <a:txBody>
                    <a:bodyPr/>
                    <a:lstStyle/>
                    <a:p>
                      <a:pPr algn="r" fontAlgn="b"/>
                      <a:r>
                        <a:rPr lang="en-US" sz="900" b="0" i="0" u="none" strike="noStrike">
                          <a:solidFill>
                            <a:srgbClr val="000000"/>
                          </a:solidFill>
                          <a:effectLst/>
                          <a:latin typeface="Calibri"/>
                        </a:rPr>
                        <a:t>Track 1B</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0.953</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2,582,109</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14.604</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49,778,917</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15.558</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52,361,026</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17"/>
                  </a:ext>
                </a:extLst>
              </a:tr>
              <a:tr h="134432">
                <a:tc vMerge="1">
                  <a:txBody>
                    <a:bodyPr/>
                    <a:lstStyle/>
                    <a:p>
                      <a:endParaRPr lang="en-US"/>
                    </a:p>
                  </a:txBody>
                  <a:tcPr/>
                </a:tc>
                <a:tc>
                  <a:txBody>
                    <a:bodyPr/>
                    <a:lstStyle/>
                    <a:p>
                      <a:pPr algn="r" fontAlgn="b"/>
                      <a:r>
                        <a:rPr lang="en-US" sz="900" b="0" i="0" u="none" strike="noStrike">
                          <a:solidFill>
                            <a:srgbClr val="000000"/>
                          </a:solidFill>
                          <a:effectLst/>
                          <a:latin typeface="Calibri"/>
                        </a:rPr>
                        <a:t>Track 2</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1.244</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7,977,314</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1.244</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7,977,314</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7,977,314</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0</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xmlns="" val="10018"/>
                  </a:ext>
                </a:extLst>
              </a:tr>
              <a:tr h="174028">
                <a:tc vMerge="1">
                  <a:txBody>
                    <a:bodyPr/>
                    <a:lstStyle/>
                    <a:p>
                      <a:endParaRPr lang="en-US"/>
                    </a:p>
                  </a:txBody>
                  <a:tcPr/>
                </a:tc>
                <a:tc>
                  <a:txBody>
                    <a:bodyPr/>
                    <a:lstStyle/>
                    <a:p>
                      <a:pPr algn="r" fontAlgn="b"/>
                      <a:r>
                        <a:rPr lang="en-US" sz="900" b="0" i="0" u="none" strike="noStrike">
                          <a:solidFill>
                            <a:srgbClr val="000000"/>
                          </a:solidFill>
                          <a:effectLst/>
                          <a:latin typeface="Calibri"/>
                        </a:rPr>
                        <a:t>Total</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N/A</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0.977</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2,625,786</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26.12</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86,203,909</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27.097</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88,829,695</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a:solidFill>
                            <a:srgbClr val="000000"/>
                          </a:solidFill>
                          <a:effectLst/>
                          <a:latin typeface="Calibri"/>
                        </a:rPr>
                        <a:t>95,339,200</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0" i="0" u="none" strike="noStrike" dirty="0">
                          <a:solidFill>
                            <a:srgbClr val="000000"/>
                          </a:solidFill>
                          <a:effectLst/>
                          <a:latin typeface="Calibri"/>
                        </a:rPr>
                        <a:t>6,509,505</a:t>
                      </a:r>
                    </a:p>
                  </a:txBody>
                  <a:tcPr marL="7828" marR="7828" marT="7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xmlns="" val="10019"/>
                  </a:ext>
                </a:extLst>
              </a:tr>
            </a:tbl>
          </a:graphicData>
        </a:graphic>
      </p:graphicFrame>
    </p:spTree>
    <p:extLst>
      <p:ext uri="{BB962C8B-B14F-4D97-AF65-F5344CB8AC3E}">
        <p14:creationId xmlns:p14="http://schemas.microsoft.com/office/powerpoint/2010/main" val="3481629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895368-90C6-4FBB-A3EA-6F97CDCD7B70}"/>
              </a:ext>
            </a:extLst>
          </p:cNvPr>
          <p:cNvSpPr>
            <a:spLocks noGrp="1"/>
          </p:cNvSpPr>
          <p:nvPr>
            <p:ph type="title"/>
          </p:nvPr>
        </p:nvSpPr>
        <p:spPr>
          <a:xfrm>
            <a:off x="381000" y="1524000"/>
            <a:ext cx="8229600" cy="1143000"/>
          </a:xfrm>
        </p:spPr>
        <p:txBody>
          <a:bodyPr>
            <a:normAutofit fontScale="90000"/>
          </a:bodyPr>
          <a:lstStyle/>
          <a:p>
            <a:r>
              <a:rPr lang="en-US" b="1" dirty="0"/>
              <a:t>Smart Thermostats and Energy Management Technology &amp; Education for Low-Income Customers</a:t>
            </a:r>
          </a:p>
        </p:txBody>
      </p:sp>
      <p:sp>
        <p:nvSpPr>
          <p:cNvPr id="3" name="Slide Number Placeholder 2">
            <a:extLst>
              <a:ext uri="{FF2B5EF4-FFF2-40B4-BE49-F238E27FC236}">
                <a16:creationId xmlns:a16="http://schemas.microsoft.com/office/drawing/2014/main" xmlns="" id="{850DC8C4-3A2F-4265-BA61-0004101449FA}"/>
              </a:ext>
            </a:extLst>
          </p:cNvPr>
          <p:cNvSpPr>
            <a:spLocks noGrp="1"/>
          </p:cNvSpPr>
          <p:nvPr>
            <p:ph type="sldNum" sz="quarter" idx="12"/>
          </p:nvPr>
        </p:nvSpPr>
        <p:spPr/>
        <p:txBody>
          <a:bodyPr/>
          <a:lstStyle/>
          <a:p>
            <a:fld id="{DB6F5F74-756D-4BFF-9F39-53DD698FC919}" type="slidenum">
              <a:rPr lang="en-US" smtClean="0"/>
              <a:t>19</a:t>
            </a:fld>
            <a:endParaRPr lang="en-US" dirty="0"/>
          </a:p>
        </p:txBody>
      </p:sp>
      <p:pic>
        <p:nvPicPr>
          <p:cNvPr id="1026" name="Picture 2" descr="Image result for smart thermostats">
            <a:extLst>
              <a:ext uri="{FF2B5EF4-FFF2-40B4-BE49-F238E27FC236}">
                <a16:creationId xmlns:a16="http://schemas.microsoft.com/office/drawing/2014/main" xmlns="" id="{9E827A88-4447-4285-AEAD-02033F0F77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971800"/>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113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0" name="Picture 499"/>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308682" y="2889495"/>
            <a:ext cx="1066678" cy="1072066"/>
          </a:xfrm>
          <a:prstGeom prst="rect">
            <a:avLst/>
          </a:prstGeom>
        </p:spPr>
      </p:pic>
      <p:sp>
        <p:nvSpPr>
          <p:cNvPr id="501" name="Freeform 500"/>
          <p:cNvSpPr/>
          <p:nvPr/>
        </p:nvSpPr>
        <p:spPr>
          <a:xfrm>
            <a:off x="6616753" y="2443646"/>
            <a:ext cx="2434281" cy="2391128"/>
          </a:xfrm>
          <a:custGeom>
            <a:avLst/>
            <a:gdLst>
              <a:gd name="connsiteX0" fmla="*/ 1228283 w 2434281"/>
              <a:gd name="connsiteY0" fmla="*/ 542925 h 2391128"/>
              <a:gd name="connsiteX1" fmla="*/ 1233045 w 2434281"/>
              <a:gd name="connsiteY1" fmla="*/ 433387 h 2391128"/>
              <a:gd name="connsiteX2" fmla="*/ 1275908 w 2434281"/>
              <a:gd name="connsiteY2" fmla="*/ 319087 h 2391128"/>
              <a:gd name="connsiteX3" fmla="*/ 1342583 w 2434281"/>
              <a:gd name="connsiteY3" fmla="*/ 233362 h 2391128"/>
              <a:gd name="connsiteX4" fmla="*/ 1433070 w 2434281"/>
              <a:gd name="connsiteY4" fmla="*/ 171450 h 2391128"/>
              <a:gd name="connsiteX5" fmla="*/ 1552133 w 2434281"/>
              <a:gd name="connsiteY5" fmla="*/ 133350 h 2391128"/>
              <a:gd name="connsiteX6" fmla="*/ 1680720 w 2434281"/>
              <a:gd name="connsiteY6" fmla="*/ 133350 h 2391128"/>
              <a:gd name="connsiteX7" fmla="*/ 1780733 w 2434281"/>
              <a:gd name="connsiteY7" fmla="*/ 152400 h 2391128"/>
              <a:gd name="connsiteX8" fmla="*/ 1914083 w 2434281"/>
              <a:gd name="connsiteY8" fmla="*/ 209550 h 2391128"/>
              <a:gd name="connsiteX9" fmla="*/ 2066483 w 2434281"/>
              <a:gd name="connsiteY9" fmla="*/ 323850 h 2391128"/>
              <a:gd name="connsiteX10" fmla="*/ 2199833 w 2434281"/>
              <a:gd name="connsiteY10" fmla="*/ 476250 h 2391128"/>
              <a:gd name="connsiteX11" fmla="*/ 2328420 w 2434281"/>
              <a:gd name="connsiteY11" fmla="*/ 685800 h 2391128"/>
              <a:gd name="connsiteX12" fmla="*/ 2404620 w 2434281"/>
              <a:gd name="connsiteY12" fmla="*/ 909637 h 2391128"/>
              <a:gd name="connsiteX13" fmla="*/ 2433195 w 2434281"/>
              <a:gd name="connsiteY13" fmla="*/ 1119187 h 2391128"/>
              <a:gd name="connsiteX14" fmla="*/ 2423670 w 2434281"/>
              <a:gd name="connsiteY14" fmla="*/ 1319212 h 2391128"/>
              <a:gd name="connsiteX15" fmla="*/ 2380808 w 2434281"/>
              <a:gd name="connsiteY15" fmla="*/ 1543050 h 2391128"/>
              <a:gd name="connsiteX16" fmla="*/ 2285558 w 2434281"/>
              <a:gd name="connsiteY16" fmla="*/ 1766887 h 2391128"/>
              <a:gd name="connsiteX17" fmla="*/ 2123633 w 2434281"/>
              <a:gd name="connsiteY17" fmla="*/ 1995487 h 2391128"/>
              <a:gd name="connsiteX18" fmla="*/ 1852170 w 2434281"/>
              <a:gd name="connsiteY18" fmla="*/ 2219325 h 2391128"/>
              <a:gd name="connsiteX19" fmla="*/ 1642620 w 2434281"/>
              <a:gd name="connsiteY19" fmla="*/ 2314575 h 2391128"/>
              <a:gd name="connsiteX20" fmla="*/ 1542608 w 2434281"/>
              <a:gd name="connsiteY20" fmla="*/ 2343150 h 2391128"/>
              <a:gd name="connsiteX21" fmla="*/ 1418783 w 2434281"/>
              <a:gd name="connsiteY21" fmla="*/ 2366962 h 2391128"/>
              <a:gd name="connsiteX22" fmla="*/ 1204470 w 2434281"/>
              <a:gd name="connsiteY22" fmla="*/ 2390775 h 2391128"/>
              <a:gd name="connsiteX23" fmla="*/ 923483 w 2434281"/>
              <a:gd name="connsiteY23" fmla="*/ 2347912 h 2391128"/>
              <a:gd name="connsiteX24" fmla="*/ 661545 w 2434281"/>
              <a:gd name="connsiteY24" fmla="*/ 2252662 h 2391128"/>
              <a:gd name="connsiteX25" fmla="*/ 490095 w 2434281"/>
              <a:gd name="connsiteY25" fmla="*/ 2147887 h 2391128"/>
              <a:gd name="connsiteX26" fmla="*/ 328170 w 2434281"/>
              <a:gd name="connsiteY26" fmla="*/ 2000250 h 2391128"/>
              <a:gd name="connsiteX27" fmla="*/ 171008 w 2434281"/>
              <a:gd name="connsiteY27" fmla="*/ 1804987 h 2391128"/>
              <a:gd name="connsiteX28" fmla="*/ 61470 w 2434281"/>
              <a:gd name="connsiteY28" fmla="*/ 1571625 h 2391128"/>
              <a:gd name="connsiteX29" fmla="*/ 9083 w 2434281"/>
              <a:gd name="connsiteY29" fmla="*/ 1343025 h 2391128"/>
              <a:gd name="connsiteX30" fmla="*/ 9083 w 2434281"/>
              <a:gd name="connsiteY30" fmla="*/ 1042987 h 2391128"/>
              <a:gd name="connsiteX31" fmla="*/ 99570 w 2434281"/>
              <a:gd name="connsiteY31" fmla="*/ 704850 h 2391128"/>
              <a:gd name="connsiteX32" fmla="*/ 323408 w 2434281"/>
              <a:gd name="connsiteY32" fmla="*/ 385762 h 2391128"/>
              <a:gd name="connsiteX33" fmla="*/ 585345 w 2434281"/>
              <a:gd name="connsiteY33" fmla="*/ 176212 h 2391128"/>
              <a:gd name="connsiteX34" fmla="*/ 871095 w 2434281"/>
              <a:gd name="connsiteY34" fmla="*/ 47625 h 2391128"/>
              <a:gd name="connsiteX35" fmla="*/ 1156845 w 2434281"/>
              <a:gd name="connsiteY35" fmla="*/ 4762 h 2391128"/>
              <a:gd name="connsiteX36" fmla="*/ 1156845 w 2434281"/>
              <a:gd name="connsiteY36" fmla="*/ 4762 h 2391128"/>
              <a:gd name="connsiteX37" fmla="*/ 1209233 w 2434281"/>
              <a:gd name="connsiteY37" fmla="*/ 0 h 239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34281" h="2391128">
                <a:moveTo>
                  <a:pt x="1228283" y="542925"/>
                </a:moveTo>
                <a:cubicBezTo>
                  <a:pt x="1226695" y="506809"/>
                  <a:pt x="1225107" y="470693"/>
                  <a:pt x="1233045" y="433387"/>
                </a:cubicBezTo>
                <a:cubicBezTo>
                  <a:pt x="1240983" y="396081"/>
                  <a:pt x="1257652" y="352425"/>
                  <a:pt x="1275908" y="319087"/>
                </a:cubicBezTo>
                <a:cubicBezTo>
                  <a:pt x="1294164" y="285749"/>
                  <a:pt x="1316389" y="257968"/>
                  <a:pt x="1342583" y="233362"/>
                </a:cubicBezTo>
                <a:cubicBezTo>
                  <a:pt x="1368777" y="208756"/>
                  <a:pt x="1398145" y="188119"/>
                  <a:pt x="1433070" y="171450"/>
                </a:cubicBezTo>
                <a:cubicBezTo>
                  <a:pt x="1467995" y="154781"/>
                  <a:pt x="1510858" y="139700"/>
                  <a:pt x="1552133" y="133350"/>
                </a:cubicBezTo>
                <a:cubicBezTo>
                  <a:pt x="1593408" y="127000"/>
                  <a:pt x="1642620" y="130175"/>
                  <a:pt x="1680720" y="133350"/>
                </a:cubicBezTo>
                <a:cubicBezTo>
                  <a:pt x="1718820" y="136525"/>
                  <a:pt x="1741839" y="139700"/>
                  <a:pt x="1780733" y="152400"/>
                </a:cubicBezTo>
                <a:cubicBezTo>
                  <a:pt x="1819627" y="165100"/>
                  <a:pt x="1866458" y="180975"/>
                  <a:pt x="1914083" y="209550"/>
                </a:cubicBezTo>
                <a:cubicBezTo>
                  <a:pt x="1961708" y="238125"/>
                  <a:pt x="2018858" y="279400"/>
                  <a:pt x="2066483" y="323850"/>
                </a:cubicBezTo>
                <a:cubicBezTo>
                  <a:pt x="2114108" y="368300"/>
                  <a:pt x="2156177" y="415925"/>
                  <a:pt x="2199833" y="476250"/>
                </a:cubicBezTo>
                <a:cubicBezTo>
                  <a:pt x="2243489" y="536575"/>
                  <a:pt x="2294289" y="613569"/>
                  <a:pt x="2328420" y="685800"/>
                </a:cubicBezTo>
                <a:cubicBezTo>
                  <a:pt x="2362551" y="758031"/>
                  <a:pt x="2387158" y="837406"/>
                  <a:pt x="2404620" y="909637"/>
                </a:cubicBezTo>
                <a:cubicBezTo>
                  <a:pt x="2422082" y="981868"/>
                  <a:pt x="2430020" y="1050925"/>
                  <a:pt x="2433195" y="1119187"/>
                </a:cubicBezTo>
                <a:cubicBezTo>
                  <a:pt x="2436370" y="1187449"/>
                  <a:pt x="2432401" y="1248568"/>
                  <a:pt x="2423670" y="1319212"/>
                </a:cubicBezTo>
                <a:cubicBezTo>
                  <a:pt x="2414939" y="1389856"/>
                  <a:pt x="2403827" y="1468438"/>
                  <a:pt x="2380808" y="1543050"/>
                </a:cubicBezTo>
                <a:cubicBezTo>
                  <a:pt x="2357789" y="1617663"/>
                  <a:pt x="2328421" y="1691481"/>
                  <a:pt x="2285558" y="1766887"/>
                </a:cubicBezTo>
                <a:cubicBezTo>
                  <a:pt x="2242696" y="1842293"/>
                  <a:pt x="2195864" y="1920081"/>
                  <a:pt x="2123633" y="1995487"/>
                </a:cubicBezTo>
                <a:cubicBezTo>
                  <a:pt x="2051402" y="2070893"/>
                  <a:pt x="1932339" y="2166144"/>
                  <a:pt x="1852170" y="2219325"/>
                </a:cubicBezTo>
                <a:cubicBezTo>
                  <a:pt x="1772001" y="2272506"/>
                  <a:pt x="1694213" y="2293938"/>
                  <a:pt x="1642620" y="2314575"/>
                </a:cubicBezTo>
                <a:cubicBezTo>
                  <a:pt x="1591027" y="2335212"/>
                  <a:pt x="1579914" y="2334419"/>
                  <a:pt x="1542608" y="2343150"/>
                </a:cubicBezTo>
                <a:cubicBezTo>
                  <a:pt x="1505302" y="2351881"/>
                  <a:pt x="1475139" y="2359025"/>
                  <a:pt x="1418783" y="2366962"/>
                </a:cubicBezTo>
                <a:cubicBezTo>
                  <a:pt x="1362427" y="2374900"/>
                  <a:pt x="1287020" y="2393950"/>
                  <a:pt x="1204470" y="2390775"/>
                </a:cubicBezTo>
                <a:cubicBezTo>
                  <a:pt x="1121920" y="2387600"/>
                  <a:pt x="1013970" y="2370931"/>
                  <a:pt x="923483" y="2347912"/>
                </a:cubicBezTo>
                <a:cubicBezTo>
                  <a:pt x="832996" y="2324893"/>
                  <a:pt x="733776" y="2285999"/>
                  <a:pt x="661545" y="2252662"/>
                </a:cubicBezTo>
                <a:cubicBezTo>
                  <a:pt x="589314" y="2219325"/>
                  <a:pt x="545657" y="2189956"/>
                  <a:pt x="490095" y="2147887"/>
                </a:cubicBezTo>
                <a:cubicBezTo>
                  <a:pt x="434533" y="2105818"/>
                  <a:pt x="381351" y="2057400"/>
                  <a:pt x="328170" y="2000250"/>
                </a:cubicBezTo>
                <a:cubicBezTo>
                  <a:pt x="274989" y="1943100"/>
                  <a:pt x="215458" y="1876424"/>
                  <a:pt x="171008" y="1804987"/>
                </a:cubicBezTo>
                <a:cubicBezTo>
                  <a:pt x="126558" y="1733550"/>
                  <a:pt x="88457" y="1648619"/>
                  <a:pt x="61470" y="1571625"/>
                </a:cubicBezTo>
                <a:cubicBezTo>
                  <a:pt x="34482" y="1494631"/>
                  <a:pt x="17814" y="1431131"/>
                  <a:pt x="9083" y="1343025"/>
                </a:cubicBezTo>
                <a:cubicBezTo>
                  <a:pt x="352" y="1254919"/>
                  <a:pt x="-5998" y="1149349"/>
                  <a:pt x="9083" y="1042987"/>
                </a:cubicBezTo>
                <a:cubicBezTo>
                  <a:pt x="24164" y="936625"/>
                  <a:pt x="47182" y="814388"/>
                  <a:pt x="99570" y="704850"/>
                </a:cubicBezTo>
                <a:cubicBezTo>
                  <a:pt x="151957" y="595313"/>
                  <a:pt x="242446" y="473868"/>
                  <a:pt x="323408" y="385762"/>
                </a:cubicBezTo>
                <a:cubicBezTo>
                  <a:pt x="404370" y="297656"/>
                  <a:pt x="494064" y="232568"/>
                  <a:pt x="585345" y="176212"/>
                </a:cubicBezTo>
                <a:cubicBezTo>
                  <a:pt x="676626" y="119856"/>
                  <a:pt x="775845" y="76200"/>
                  <a:pt x="871095" y="47625"/>
                </a:cubicBezTo>
                <a:cubicBezTo>
                  <a:pt x="966345" y="19050"/>
                  <a:pt x="1156845" y="4762"/>
                  <a:pt x="1156845" y="4762"/>
                </a:cubicBezTo>
                <a:lnTo>
                  <a:pt x="1156845" y="4762"/>
                </a:lnTo>
                <a:lnTo>
                  <a:pt x="1209233" y="0"/>
                </a:lnTo>
              </a:path>
            </a:pathLst>
          </a:custGeom>
          <a:noFill/>
          <a:ln w="19050">
            <a:gradFill>
              <a:gsLst>
                <a:gs pos="0">
                  <a:schemeClr val="bg1">
                    <a:lumMod val="85000"/>
                  </a:schemeClr>
                </a:gs>
                <a:gs pos="50000">
                  <a:schemeClr val="accent1">
                    <a:tint val="44500"/>
                    <a:satMod val="160000"/>
                  </a:schemeClr>
                </a:gs>
                <a:gs pos="100000">
                  <a:schemeClr val="accent1">
                    <a:tint val="23500"/>
                    <a:satMod val="160000"/>
                  </a:schemeClr>
                </a:gs>
              </a:gsLst>
              <a:lin ang="5400000" scaled="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02" name="Rectangle 501"/>
          <p:cNvSpPr/>
          <p:nvPr/>
        </p:nvSpPr>
        <p:spPr>
          <a:xfrm>
            <a:off x="7989048" y="3865681"/>
            <a:ext cx="76200" cy="304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05" name="Rectangle 504"/>
          <p:cNvSpPr/>
          <p:nvPr/>
        </p:nvSpPr>
        <p:spPr>
          <a:xfrm>
            <a:off x="7627887" y="3865681"/>
            <a:ext cx="76200" cy="304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03" name="Rectangle 502"/>
          <p:cNvSpPr/>
          <p:nvPr/>
        </p:nvSpPr>
        <p:spPr>
          <a:xfrm>
            <a:off x="7168120" y="4156400"/>
            <a:ext cx="76200" cy="304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cxnSp>
        <p:nvCxnSpPr>
          <p:cNvPr id="339" name="Straight Connector 338"/>
          <p:cNvCxnSpPr/>
          <p:nvPr/>
        </p:nvCxnSpPr>
        <p:spPr>
          <a:xfrm>
            <a:off x="4755515" y="2845083"/>
            <a:ext cx="306436" cy="187966"/>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273144" y="156189"/>
            <a:ext cx="6447357" cy="553998"/>
          </a:xfrm>
          <a:prstGeom prst="rect">
            <a:avLst/>
          </a:prstGeom>
          <a:noFill/>
        </p:spPr>
        <p:txBody>
          <a:bodyPr wrap="square" rtlCol="0">
            <a:spAutoFit/>
          </a:bodyPr>
          <a:lstStyle/>
          <a:p>
            <a:r>
              <a:rPr lang="en-US" sz="3000" b="1" dirty="0">
                <a:latin typeface="+mj-lt"/>
              </a:rPr>
              <a:t>Energy Savings Assistance Program</a:t>
            </a:r>
          </a:p>
        </p:txBody>
      </p:sp>
      <p:sp>
        <p:nvSpPr>
          <p:cNvPr id="108" name="TextBox 107"/>
          <p:cNvSpPr txBox="1"/>
          <p:nvPr/>
        </p:nvSpPr>
        <p:spPr>
          <a:xfrm>
            <a:off x="304800" y="630199"/>
            <a:ext cx="8839200" cy="430887"/>
          </a:xfrm>
          <a:prstGeom prst="rect">
            <a:avLst/>
          </a:prstGeom>
          <a:noFill/>
        </p:spPr>
        <p:txBody>
          <a:bodyPr wrap="square" rtlCol="0">
            <a:spAutoFit/>
          </a:bodyPr>
          <a:lstStyle/>
          <a:p>
            <a:r>
              <a:rPr lang="en-US" sz="1100" b="1" dirty="0">
                <a:solidFill>
                  <a:srgbClr val="7030A0"/>
                </a:solidFill>
                <a:latin typeface="+mj-lt"/>
                <a:cs typeface="Arial" panose="020B0604020202020204" pitchFamily="34" charset="0"/>
              </a:rPr>
              <a:t>PU Code Section 2790 requires the CPUC to provide energy efficiency services to qualifying low-income households</a:t>
            </a:r>
            <a:r>
              <a:rPr lang="en-US" sz="1100" b="1" dirty="0">
                <a:solidFill>
                  <a:srgbClr val="7030A0"/>
                </a:solidFill>
                <a:latin typeface="+mj-lt"/>
              </a:rPr>
              <a:t>.  This program provides energy efficiency services such as weather stripping, insulation, and appliance upgrades to help these Californians better manage their energy bills. </a:t>
            </a:r>
            <a:endParaRPr lang="en-US" sz="1100" b="1" dirty="0">
              <a:solidFill>
                <a:srgbClr val="7030A0"/>
              </a:solidFill>
              <a:latin typeface="+mj-lt"/>
              <a:cs typeface="Arial" panose="020B0604020202020204" pitchFamily="34" charset="0"/>
            </a:endParaRPr>
          </a:p>
        </p:txBody>
      </p:sp>
      <p:sp>
        <p:nvSpPr>
          <p:cNvPr id="109" name="Teardrop 108"/>
          <p:cNvSpPr>
            <a:spLocks noChangeAspect="1"/>
          </p:cNvSpPr>
          <p:nvPr/>
        </p:nvSpPr>
        <p:spPr>
          <a:xfrm rot="8100000">
            <a:off x="6747248" y="273610"/>
            <a:ext cx="240079" cy="240640"/>
          </a:xfrm>
          <a:prstGeom prst="teardrop">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0" name="Oval 109"/>
          <p:cNvSpPr/>
          <p:nvPr/>
        </p:nvSpPr>
        <p:spPr>
          <a:xfrm>
            <a:off x="6800888" y="496884"/>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1" name="Oval 110"/>
          <p:cNvSpPr/>
          <p:nvPr/>
        </p:nvSpPr>
        <p:spPr>
          <a:xfrm>
            <a:off x="6800888" y="519890"/>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2" name="Oval 111"/>
          <p:cNvSpPr/>
          <p:nvPr/>
        </p:nvSpPr>
        <p:spPr>
          <a:xfrm>
            <a:off x="6800888" y="542750"/>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3" name="Oval 112"/>
          <p:cNvSpPr/>
          <p:nvPr/>
        </p:nvSpPr>
        <p:spPr>
          <a:xfrm>
            <a:off x="6822234" y="560159"/>
            <a:ext cx="90104"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4" name="Flowchart: Manual Operation 113"/>
          <p:cNvSpPr>
            <a:spLocks noChangeAspect="1"/>
          </p:cNvSpPr>
          <p:nvPr/>
        </p:nvSpPr>
        <p:spPr>
          <a:xfrm rot="1455965">
            <a:off x="6830846" y="341592"/>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5" name="Right Triangle 114"/>
          <p:cNvSpPr>
            <a:spLocks noChangeAspect="1"/>
          </p:cNvSpPr>
          <p:nvPr/>
        </p:nvSpPr>
        <p:spPr>
          <a:xfrm rot="601084" flipV="1">
            <a:off x="6849455" y="454850"/>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6" name="Flowchart: Manual Operation 115"/>
          <p:cNvSpPr>
            <a:spLocks noChangeAspect="1"/>
          </p:cNvSpPr>
          <p:nvPr/>
        </p:nvSpPr>
        <p:spPr>
          <a:xfrm rot="1455965">
            <a:off x="6841495" y="400992"/>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7" name="Teardrop 116"/>
          <p:cNvSpPr>
            <a:spLocks noChangeAspect="1"/>
          </p:cNvSpPr>
          <p:nvPr/>
        </p:nvSpPr>
        <p:spPr>
          <a:xfrm rot="8100000">
            <a:off x="7049425" y="273609"/>
            <a:ext cx="240079" cy="240640"/>
          </a:xfrm>
          <a:prstGeom prst="teardrop">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8" name="Oval 117"/>
          <p:cNvSpPr/>
          <p:nvPr/>
        </p:nvSpPr>
        <p:spPr>
          <a:xfrm>
            <a:off x="7103065" y="496883"/>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9" name="Oval 118"/>
          <p:cNvSpPr/>
          <p:nvPr/>
        </p:nvSpPr>
        <p:spPr>
          <a:xfrm>
            <a:off x="7103065" y="519889"/>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20" name="Oval 119"/>
          <p:cNvSpPr/>
          <p:nvPr/>
        </p:nvSpPr>
        <p:spPr>
          <a:xfrm>
            <a:off x="7103065" y="542749"/>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21" name="Oval 120"/>
          <p:cNvSpPr/>
          <p:nvPr/>
        </p:nvSpPr>
        <p:spPr>
          <a:xfrm>
            <a:off x="7124411" y="560158"/>
            <a:ext cx="90104"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22" name="Flowchart: Manual Operation 121"/>
          <p:cNvSpPr>
            <a:spLocks noChangeAspect="1"/>
          </p:cNvSpPr>
          <p:nvPr/>
        </p:nvSpPr>
        <p:spPr>
          <a:xfrm rot="1455965">
            <a:off x="7133023" y="341591"/>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23" name="Right Triangle 122"/>
          <p:cNvSpPr>
            <a:spLocks noChangeAspect="1"/>
          </p:cNvSpPr>
          <p:nvPr/>
        </p:nvSpPr>
        <p:spPr>
          <a:xfrm rot="601084" flipV="1">
            <a:off x="7151632" y="454849"/>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24" name="Flowchart: Manual Operation 123"/>
          <p:cNvSpPr>
            <a:spLocks noChangeAspect="1"/>
          </p:cNvSpPr>
          <p:nvPr/>
        </p:nvSpPr>
        <p:spPr>
          <a:xfrm rot="1455965">
            <a:off x="7143672" y="400991"/>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25" name="Teardrop 124"/>
          <p:cNvSpPr>
            <a:spLocks noChangeAspect="1"/>
          </p:cNvSpPr>
          <p:nvPr/>
        </p:nvSpPr>
        <p:spPr>
          <a:xfrm rot="8100000">
            <a:off x="7353626" y="275383"/>
            <a:ext cx="240079" cy="240640"/>
          </a:xfrm>
          <a:prstGeom prst="teardrop">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26" name="Oval 125"/>
          <p:cNvSpPr/>
          <p:nvPr/>
        </p:nvSpPr>
        <p:spPr>
          <a:xfrm>
            <a:off x="7407266" y="498657"/>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27" name="Oval 126"/>
          <p:cNvSpPr/>
          <p:nvPr/>
        </p:nvSpPr>
        <p:spPr>
          <a:xfrm>
            <a:off x="7407266" y="521663"/>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28" name="Oval 127"/>
          <p:cNvSpPr/>
          <p:nvPr/>
        </p:nvSpPr>
        <p:spPr>
          <a:xfrm>
            <a:off x="7407266" y="544523"/>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29" name="Oval 128"/>
          <p:cNvSpPr/>
          <p:nvPr/>
        </p:nvSpPr>
        <p:spPr>
          <a:xfrm>
            <a:off x="7428612" y="561932"/>
            <a:ext cx="90104"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30" name="Flowchart: Manual Operation 129"/>
          <p:cNvSpPr>
            <a:spLocks noChangeAspect="1"/>
          </p:cNvSpPr>
          <p:nvPr/>
        </p:nvSpPr>
        <p:spPr>
          <a:xfrm rot="1455965">
            <a:off x="7437224" y="343365"/>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31" name="Right Triangle 130"/>
          <p:cNvSpPr>
            <a:spLocks noChangeAspect="1"/>
          </p:cNvSpPr>
          <p:nvPr/>
        </p:nvSpPr>
        <p:spPr>
          <a:xfrm rot="601084" flipV="1">
            <a:off x="7455833" y="456623"/>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32" name="Flowchart: Manual Operation 131"/>
          <p:cNvSpPr>
            <a:spLocks noChangeAspect="1"/>
          </p:cNvSpPr>
          <p:nvPr/>
        </p:nvSpPr>
        <p:spPr>
          <a:xfrm rot="1455965">
            <a:off x="7447873" y="402765"/>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33" name="Teardrop 132"/>
          <p:cNvSpPr>
            <a:spLocks noChangeAspect="1"/>
          </p:cNvSpPr>
          <p:nvPr/>
        </p:nvSpPr>
        <p:spPr>
          <a:xfrm rot="8100000">
            <a:off x="7651435" y="275381"/>
            <a:ext cx="240079" cy="240640"/>
          </a:xfrm>
          <a:prstGeom prst="teardrop">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34" name="Oval 133"/>
          <p:cNvSpPr/>
          <p:nvPr/>
        </p:nvSpPr>
        <p:spPr>
          <a:xfrm>
            <a:off x="7705075" y="498655"/>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35" name="Oval 134"/>
          <p:cNvSpPr/>
          <p:nvPr/>
        </p:nvSpPr>
        <p:spPr>
          <a:xfrm>
            <a:off x="7705075" y="521661"/>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36" name="Oval 135"/>
          <p:cNvSpPr/>
          <p:nvPr/>
        </p:nvSpPr>
        <p:spPr>
          <a:xfrm>
            <a:off x="7705075" y="544521"/>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37" name="Oval 136"/>
          <p:cNvSpPr/>
          <p:nvPr/>
        </p:nvSpPr>
        <p:spPr>
          <a:xfrm>
            <a:off x="7726421" y="561930"/>
            <a:ext cx="90104"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38" name="Flowchart: Manual Operation 137"/>
          <p:cNvSpPr>
            <a:spLocks noChangeAspect="1"/>
          </p:cNvSpPr>
          <p:nvPr/>
        </p:nvSpPr>
        <p:spPr>
          <a:xfrm rot="1455965">
            <a:off x="7735033" y="343363"/>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39" name="Right Triangle 138"/>
          <p:cNvSpPr>
            <a:spLocks noChangeAspect="1"/>
          </p:cNvSpPr>
          <p:nvPr/>
        </p:nvSpPr>
        <p:spPr>
          <a:xfrm rot="601084" flipV="1">
            <a:off x="7753642" y="456621"/>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40" name="Flowchart: Manual Operation 139"/>
          <p:cNvSpPr>
            <a:spLocks noChangeAspect="1"/>
          </p:cNvSpPr>
          <p:nvPr/>
        </p:nvSpPr>
        <p:spPr>
          <a:xfrm rot="1455965">
            <a:off x="7745682" y="402763"/>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41" name="Teardrop 140"/>
          <p:cNvSpPr>
            <a:spLocks noChangeAspect="1"/>
          </p:cNvSpPr>
          <p:nvPr/>
        </p:nvSpPr>
        <p:spPr>
          <a:xfrm rot="8100000">
            <a:off x="7959479" y="275462"/>
            <a:ext cx="240079" cy="240640"/>
          </a:xfrm>
          <a:prstGeom prst="teardrop">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42" name="Oval 141"/>
          <p:cNvSpPr/>
          <p:nvPr/>
        </p:nvSpPr>
        <p:spPr>
          <a:xfrm>
            <a:off x="8013119" y="498736"/>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43" name="Oval 142"/>
          <p:cNvSpPr/>
          <p:nvPr/>
        </p:nvSpPr>
        <p:spPr>
          <a:xfrm>
            <a:off x="8013119" y="521742"/>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44" name="Oval 143"/>
          <p:cNvSpPr/>
          <p:nvPr/>
        </p:nvSpPr>
        <p:spPr>
          <a:xfrm>
            <a:off x="8013119" y="544602"/>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45" name="Oval 144"/>
          <p:cNvSpPr/>
          <p:nvPr/>
        </p:nvSpPr>
        <p:spPr>
          <a:xfrm>
            <a:off x="8034465" y="562011"/>
            <a:ext cx="90104"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46" name="Flowchart: Manual Operation 145"/>
          <p:cNvSpPr>
            <a:spLocks noChangeAspect="1"/>
          </p:cNvSpPr>
          <p:nvPr/>
        </p:nvSpPr>
        <p:spPr>
          <a:xfrm rot="1455965">
            <a:off x="8043077"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47" name="Right Triangle 146"/>
          <p:cNvSpPr>
            <a:spLocks noChangeAspect="1"/>
          </p:cNvSpPr>
          <p:nvPr/>
        </p:nvSpPr>
        <p:spPr>
          <a:xfrm rot="601084" flipV="1">
            <a:off x="8061686" y="456702"/>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48" name="Flowchart: Manual Operation 147"/>
          <p:cNvSpPr>
            <a:spLocks noChangeAspect="1"/>
          </p:cNvSpPr>
          <p:nvPr/>
        </p:nvSpPr>
        <p:spPr>
          <a:xfrm rot="1455965">
            <a:off x="8053726" y="402844"/>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49" name="Teardrop 148"/>
          <p:cNvSpPr>
            <a:spLocks noChangeAspect="1"/>
          </p:cNvSpPr>
          <p:nvPr/>
        </p:nvSpPr>
        <p:spPr>
          <a:xfrm rot="8100000">
            <a:off x="8260609" y="275462"/>
            <a:ext cx="240079" cy="240640"/>
          </a:xfrm>
          <a:prstGeom prst="teardrop">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50" name="Oval 149"/>
          <p:cNvSpPr/>
          <p:nvPr/>
        </p:nvSpPr>
        <p:spPr>
          <a:xfrm>
            <a:off x="8314249" y="498736"/>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51" name="Oval 150"/>
          <p:cNvSpPr/>
          <p:nvPr/>
        </p:nvSpPr>
        <p:spPr>
          <a:xfrm>
            <a:off x="8314249" y="521742"/>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52" name="Oval 151"/>
          <p:cNvSpPr/>
          <p:nvPr/>
        </p:nvSpPr>
        <p:spPr>
          <a:xfrm>
            <a:off x="8314249" y="544602"/>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53" name="Oval 152"/>
          <p:cNvSpPr/>
          <p:nvPr/>
        </p:nvSpPr>
        <p:spPr>
          <a:xfrm>
            <a:off x="8335595" y="562011"/>
            <a:ext cx="90104"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54" name="Flowchart: Manual Operation 153"/>
          <p:cNvSpPr>
            <a:spLocks noChangeAspect="1"/>
          </p:cNvSpPr>
          <p:nvPr/>
        </p:nvSpPr>
        <p:spPr>
          <a:xfrm rot="1455965">
            <a:off x="8344207"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55" name="Right Triangle 154"/>
          <p:cNvSpPr>
            <a:spLocks noChangeAspect="1"/>
          </p:cNvSpPr>
          <p:nvPr/>
        </p:nvSpPr>
        <p:spPr>
          <a:xfrm rot="601084" flipV="1">
            <a:off x="8362816" y="456702"/>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56" name="Flowchart: Manual Operation 155"/>
          <p:cNvSpPr>
            <a:spLocks noChangeAspect="1"/>
          </p:cNvSpPr>
          <p:nvPr/>
        </p:nvSpPr>
        <p:spPr>
          <a:xfrm rot="1455965">
            <a:off x="8354856" y="402844"/>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57" name="Teardrop 156"/>
          <p:cNvSpPr>
            <a:spLocks noChangeAspect="1"/>
          </p:cNvSpPr>
          <p:nvPr/>
        </p:nvSpPr>
        <p:spPr>
          <a:xfrm rot="8100000">
            <a:off x="8571821" y="275462"/>
            <a:ext cx="240079" cy="240640"/>
          </a:xfrm>
          <a:prstGeom prst="teardrop">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58" name="Oval 157"/>
          <p:cNvSpPr/>
          <p:nvPr/>
        </p:nvSpPr>
        <p:spPr>
          <a:xfrm>
            <a:off x="8625461" y="498736"/>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59" name="Oval 158"/>
          <p:cNvSpPr/>
          <p:nvPr/>
        </p:nvSpPr>
        <p:spPr>
          <a:xfrm>
            <a:off x="8625461" y="521742"/>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60" name="Oval 159"/>
          <p:cNvSpPr/>
          <p:nvPr/>
        </p:nvSpPr>
        <p:spPr>
          <a:xfrm>
            <a:off x="8625461" y="544602"/>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61" name="Oval 160"/>
          <p:cNvSpPr/>
          <p:nvPr/>
        </p:nvSpPr>
        <p:spPr>
          <a:xfrm>
            <a:off x="8646807" y="562011"/>
            <a:ext cx="90104"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62" name="Flowchart: Manual Operation 161"/>
          <p:cNvSpPr>
            <a:spLocks noChangeAspect="1"/>
          </p:cNvSpPr>
          <p:nvPr/>
        </p:nvSpPr>
        <p:spPr>
          <a:xfrm rot="1455965">
            <a:off x="8655419"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63" name="Right Triangle 162"/>
          <p:cNvSpPr>
            <a:spLocks noChangeAspect="1"/>
          </p:cNvSpPr>
          <p:nvPr/>
        </p:nvSpPr>
        <p:spPr>
          <a:xfrm rot="601084" flipV="1">
            <a:off x="8674028" y="456702"/>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64" name="Flowchart: Manual Operation 163"/>
          <p:cNvSpPr>
            <a:spLocks noChangeAspect="1"/>
          </p:cNvSpPr>
          <p:nvPr/>
        </p:nvSpPr>
        <p:spPr>
          <a:xfrm rot="1455965">
            <a:off x="8666068" y="402844"/>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65" name="Teardrop 164"/>
          <p:cNvSpPr>
            <a:spLocks noChangeAspect="1"/>
          </p:cNvSpPr>
          <p:nvPr/>
        </p:nvSpPr>
        <p:spPr>
          <a:xfrm rot="8100000">
            <a:off x="6433476" y="275462"/>
            <a:ext cx="240079" cy="240640"/>
          </a:xfrm>
          <a:prstGeom prst="teardrop">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66" name="Oval 165"/>
          <p:cNvSpPr/>
          <p:nvPr/>
        </p:nvSpPr>
        <p:spPr>
          <a:xfrm>
            <a:off x="6487116" y="498736"/>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67" name="Oval 166"/>
          <p:cNvSpPr/>
          <p:nvPr/>
        </p:nvSpPr>
        <p:spPr>
          <a:xfrm>
            <a:off x="6487116" y="521742"/>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68" name="Oval 167"/>
          <p:cNvSpPr/>
          <p:nvPr/>
        </p:nvSpPr>
        <p:spPr>
          <a:xfrm>
            <a:off x="6487116" y="544602"/>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69" name="Oval 168"/>
          <p:cNvSpPr/>
          <p:nvPr/>
        </p:nvSpPr>
        <p:spPr>
          <a:xfrm>
            <a:off x="6508462" y="562011"/>
            <a:ext cx="90104"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70" name="Flowchart: Manual Operation 169"/>
          <p:cNvSpPr>
            <a:spLocks noChangeAspect="1"/>
          </p:cNvSpPr>
          <p:nvPr/>
        </p:nvSpPr>
        <p:spPr>
          <a:xfrm rot="1455965">
            <a:off x="6517074"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71" name="Right Triangle 170"/>
          <p:cNvSpPr>
            <a:spLocks noChangeAspect="1"/>
          </p:cNvSpPr>
          <p:nvPr/>
        </p:nvSpPr>
        <p:spPr>
          <a:xfrm rot="601084" flipV="1">
            <a:off x="6535683" y="456702"/>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72" name="Flowchart: Manual Operation 171"/>
          <p:cNvSpPr>
            <a:spLocks noChangeAspect="1"/>
          </p:cNvSpPr>
          <p:nvPr/>
        </p:nvSpPr>
        <p:spPr>
          <a:xfrm rot="1455965">
            <a:off x="6527723" y="402844"/>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cxnSp>
        <p:nvCxnSpPr>
          <p:cNvPr id="340" name="Straight Connector 339"/>
          <p:cNvCxnSpPr>
            <a:stCxn id="341" idx="0"/>
          </p:cNvCxnSpPr>
          <p:nvPr/>
        </p:nvCxnSpPr>
        <p:spPr>
          <a:xfrm flipH="1" flipV="1">
            <a:off x="5061951" y="3017164"/>
            <a:ext cx="1" cy="1165524"/>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a:off x="745205" y="4127417"/>
            <a:ext cx="0" cy="265846"/>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flipH="1" flipV="1">
            <a:off x="745206" y="4378037"/>
            <a:ext cx="303981" cy="265884"/>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sp>
        <p:nvSpPr>
          <p:cNvPr id="344" name="Oval 343"/>
          <p:cNvSpPr/>
          <p:nvPr/>
        </p:nvSpPr>
        <p:spPr>
          <a:xfrm>
            <a:off x="1041803" y="4611021"/>
            <a:ext cx="104651" cy="112357"/>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48" name="Rounded Rectangle 347"/>
          <p:cNvSpPr/>
          <p:nvPr/>
        </p:nvSpPr>
        <p:spPr>
          <a:xfrm>
            <a:off x="1299481" y="5026301"/>
            <a:ext cx="2134441" cy="1537745"/>
          </a:xfrm>
          <a:prstGeom prst="roundRect">
            <a:avLst/>
          </a:prstGeom>
          <a:solidFill>
            <a:srgbClr val="FCF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98" name="TextBox 497"/>
          <p:cNvSpPr txBox="1"/>
          <p:nvPr/>
        </p:nvSpPr>
        <p:spPr>
          <a:xfrm>
            <a:off x="4963910" y="1061086"/>
            <a:ext cx="3862166" cy="338554"/>
          </a:xfrm>
          <a:prstGeom prst="rect">
            <a:avLst/>
          </a:prstGeom>
          <a:noFill/>
        </p:spPr>
        <p:txBody>
          <a:bodyPr wrap="square" rtlCol="0">
            <a:spAutoFit/>
          </a:bodyPr>
          <a:lstStyle/>
          <a:p>
            <a:pPr algn="ctr"/>
            <a:r>
              <a:rPr lang="en-US" sz="1600" b="1" dirty="0">
                <a:solidFill>
                  <a:srgbClr val="FF9900"/>
                </a:solidFill>
                <a:latin typeface="+mj-lt"/>
              </a:rPr>
              <a:t>2017 End-of-Year* Program Updates</a:t>
            </a:r>
          </a:p>
        </p:txBody>
      </p:sp>
      <p:sp>
        <p:nvSpPr>
          <p:cNvPr id="507" name="Rounded Rectangle 506"/>
          <p:cNvSpPr/>
          <p:nvPr/>
        </p:nvSpPr>
        <p:spPr>
          <a:xfrm>
            <a:off x="3617593" y="4703969"/>
            <a:ext cx="2134441" cy="2076342"/>
          </a:xfrm>
          <a:prstGeom prst="roundRect">
            <a:avLst/>
          </a:prstGeom>
          <a:solidFill>
            <a:srgbClr val="FCF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41" name="Oval 340"/>
          <p:cNvSpPr/>
          <p:nvPr/>
        </p:nvSpPr>
        <p:spPr>
          <a:xfrm>
            <a:off x="5009626" y="4182688"/>
            <a:ext cx="104651" cy="112357"/>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09" name="TextBox 508"/>
          <p:cNvSpPr txBox="1"/>
          <p:nvPr/>
        </p:nvSpPr>
        <p:spPr>
          <a:xfrm>
            <a:off x="1236674" y="4703969"/>
            <a:ext cx="2268913" cy="261610"/>
          </a:xfrm>
          <a:prstGeom prst="rect">
            <a:avLst/>
          </a:prstGeom>
          <a:noFill/>
        </p:spPr>
        <p:txBody>
          <a:bodyPr wrap="square" rtlCol="0">
            <a:spAutoFit/>
          </a:bodyPr>
          <a:lstStyle/>
          <a:p>
            <a:pPr algn="ctr"/>
            <a:r>
              <a:rPr lang="en-US" sz="1100" b="1" dirty="0">
                <a:solidFill>
                  <a:srgbClr val="002060"/>
                </a:solidFill>
                <a:latin typeface="+mj-lt"/>
              </a:rPr>
              <a:t>2017 ESA PROGRAM UPDATES</a:t>
            </a:r>
          </a:p>
        </p:txBody>
      </p:sp>
      <p:sp>
        <p:nvSpPr>
          <p:cNvPr id="510" name="TextBox 509"/>
          <p:cNvSpPr txBox="1"/>
          <p:nvPr/>
        </p:nvSpPr>
        <p:spPr>
          <a:xfrm>
            <a:off x="3527301" y="4501520"/>
            <a:ext cx="2294152" cy="253916"/>
          </a:xfrm>
          <a:prstGeom prst="rect">
            <a:avLst/>
          </a:prstGeom>
          <a:noFill/>
        </p:spPr>
        <p:txBody>
          <a:bodyPr wrap="square" rtlCol="0">
            <a:spAutoFit/>
          </a:bodyPr>
          <a:lstStyle/>
          <a:p>
            <a:pPr algn="ctr"/>
            <a:r>
              <a:rPr lang="en-US" sz="1050" b="1" dirty="0">
                <a:solidFill>
                  <a:srgbClr val="002060"/>
                </a:solidFill>
                <a:latin typeface="+mj-lt"/>
              </a:rPr>
              <a:t>SW PARTICIPATION IN 2017 BY TYPE</a:t>
            </a:r>
          </a:p>
        </p:txBody>
      </p:sp>
      <p:sp>
        <p:nvSpPr>
          <p:cNvPr id="512" name="TextBox 511"/>
          <p:cNvSpPr txBox="1"/>
          <p:nvPr/>
        </p:nvSpPr>
        <p:spPr>
          <a:xfrm>
            <a:off x="1413813" y="5156536"/>
            <a:ext cx="1994347" cy="1446550"/>
          </a:xfrm>
          <a:prstGeom prst="rect">
            <a:avLst/>
          </a:prstGeom>
          <a:noFill/>
        </p:spPr>
        <p:txBody>
          <a:bodyPr wrap="square" rtlCol="0">
            <a:spAutoFit/>
          </a:bodyPr>
          <a:lstStyle/>
          <a:p>
            <a:pPr marL="171450" indent="-171450">
              <a:buFont typeface="Wingdings" panose="05000000000000000000" pitchFamily="2" charset="2"/>
              <a:buChar char="ü"/>
            </a:pPr>
            <a:r>
              <a:rPr lang="en-US" sz="1100" dirty="0">
                <a:latin typeface="+mj-lt"/>
              </a:rPr>
              <a:t>Go-Backs:  All IOUs are implementing</a:t>
            </a:r>
          </a:p>
          <a:p>
            <a:pPr marL="628650" lvl="1" indent="-171450">
              <a:buFont typeface="Wingdings" panose="05000000000000000000" pitchFamily="2" charset="2"/>
              <a:buChar char="§"/>
            </a:pPr>
            <a:r>
              <a:rPr lang="en-US" sz="1100" dirty="0">
                <a:latin typeface="+mj-lt"/>
              </a:rPr>
              <a:t>See Table</a:t>
            </a:r>
          </a:p>
          <a:p>
            <a:pPr marL="628650" lvl="1" indent="-171450">
              <a:buFont typeface="Wingdings" panose="05000000000000000000" pitchFamily="2" charset="2"/>
              <a:buChar char="§"/>
            </a:pPr>
            <a:endParaRPr lang="en-US" sz="1100" dirty="0">
              <a:solidFill>
                <a:srgbClr val="FF0000"/>
              </a:solidFill>
              <a:latin typeface="+mj-lt"/>
            </a:endParaRPr>
          </a:p>
          <a:p>
            <a:pPr marL="171450" indent="-171450">
              <a:buFont typeface="Wingdings" panose="05000000000000000000" pitchFamily="2" charset="2"/>
              <a:buChar char="ü"/>
            </a:pPr>
            <a:r>
              <a:rPr lang="en-US" sz="1100" dirty="0">
                <a:latin typeface="+mj-lt"/>
              </a:rPr>
              <a:t>Energy Education:  IOUs working together on training and collateral materials</a:t>
            </a:r>
          </a:p>
          <a:p>
            <a:pPr marL="171450" indent="-171450">
              <a:buFont typeface="Wingdings" panose="05000000000000000000" pitchFamily="2" charset="2"/>
              <a:buChar char="ü"/>
            </a:pPr>
            <a:endParaRPr lang="en-US" sz="1100" dirty="0">
              <a:latin typeface="+mj-lt"/>
            </a:endParaRPr>
          </a:p>
        </p:txBody>
      </p:sp>
      <p:graphicFrame>
        <p:nvGraphicFramePr>
          <p:cNvPr id="2" name="Chart 1"/>
          <p:cNvGraphicFramePr/>
          <p:nvPr>
            <p:extLst>
              <p:ext uri="{D42A27DB-BD31-4B8C-83A1-F6EECF244321}">
                <p14:modId xmlns:p14="http://schemas.microsoft.com/office/powerpoint/2010/main" val="3410464671"/>
              </p:ext>
            </p:extLst>
          </p:nvPr>
        </p:nvGraphicFramePr>
        <p:xfrm>
          <a:off x="3842557" y="4611152"/>
          <a:ext cx="1593090" cy="18949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1" name="Table 100"/>
          <p:cNvGraphicFramePr>
            <a:graphicFrameLocks noGrp="1"/>
          </p:cNvGraphicFramePr>
          <p:nvPr>
            <p:extLst>
              <p:ext uri="{D42A27DB-BD31-4B8C-83A1-F6EECF244321}">
                <p14:modId xmlns:p14="http://schemas.microsoft.com/office/powerpoint/2010/main" val="1738211341"/>
              </p:ext>
            </p:extLst>
          </p:nvPr>
        </p:nvGraphicFramePr>
        <p:xfrm>
          <a:off x="5009626" y="1463848"/>
          <a:ext cx="3951490" cy="1301029"/>
        </p:xfrm>
        <a:graphic>
          <a:graphicData uri="http://schemas.openxmlformats.org/drawingml/2006/table">
            <a:tbl>
              <a:tblPr>
                <a:tableStyleId>{3C2FFA5D-87B4-456A-9821-1D502468CF0F}</a:tableStyleId>
              </a:tblPr>
              <a:tblGrid>
                <a:gridCol w="463941">
                  <a:extLst>
                    <a:ext uri="{9D8B030D-6E8A-4147-A177-3AD203B41FA5}">
                      <a16:colId xmlns:a16="http://schemas.microsoft.com/office/drawing/2014/main" xmlns="" val="20000"/>
                    </a:ext>
                  </a:extLst>
                </a:gridCol>
                <a:gridCol w="807895">
                  <a:extLst>
                    <a:ext uri="{9D8B030D-6E8A-4147-A177-3AD203B41FA5}">
                      <a16:colId xmlns:a16="http://schemas.microsoft.com/office/drawing/2014/main" xmlns="" val="20001"/>
                    </a:ext>
                  </a:extLst>
                </a:gridCol>
                <a:gridCol w="1033738">
                  <a:extLst>
                    <a:ext uri="{9D8B030D-6E8A-4147-A177-3AD203B41FA5}">
                      <a16:colId xmlns:a16="http://schemas.microsoft.com/office/drawing/2014/main" xmlns="" val="20002"/>
                    </a:ext>
                  </a:extLst>
                </a:gridCol>
                <a:gridCol w="533400">
                  <a:extLst>
                    <a:ext uri="{9D8B030D-6E8A-4147-A177-3AD203B41FA5}">
                      <a16:colId xmlns:a16="http://schemas.microsoft.com/office/drawing/2014/main" xmlns="" val="20003"/>
                    </a:ext>
                  </a:extLst>
                </a:gridCol>
                <a:gridCol w="1112516">
                  <a:extLst>
                    <a:ext uri="{9D8B030D-6E8A-4147-A177-3AD203B41FA5}">
                      <a16:colId xmlns:a16="http://schemas.microsoft.com/office/drawing/2014/main" xmlns="" val="20004"/>
                    </a:ext>
                  </a:extLst>
                </a:gridCol>
              </a:tblGrid>
              <a:tr h="200688">
                <a:tc gridSpan="5">
                  <a:txBody>
                    <a:bodyPr/>
                    <a:lstStyle/>
                    <a:p>
                      <a:pPr algn="ctr" fontAlgn="ctr"/>
                      <a:r>
                        <a:rPr lang="en-US" sz="1100" b="1" kern="1200" baseline="0" dirty="0">
                          <a:solidFill>
                            <a:schemeClr val="tx1"/>
                          </a:solidFill>
                          <a:effectLst/>
                          <a:latin typeface="+mn-lt"/>
                          <a:ea typeface="+mn-ea"/>
                          <a:cs typeface="+mn-cs"/>
                        </a:rPr>
                        <a:t>ESA Authorized ESA Program 2017 Budgets and EOY Expenditures</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85502">
                <a:tc>
                  <a:txBody>
                    <a:bodyPr/>
                    <a:lstStyle/>
                    <a:p>
                      <a:pPr algn="ctr" fontAlgn="ctr"/>
                      <a:r>
                        <a:rPr lang="en-US" sz="900" b="1" u="none" strike="noStrike" dirty="0">
                          <a:effectLst/>
                        </a:rPr>
                        <a:t> </a:t>
                      </a:r>
                      <a:endParaRPr lang="en-US" sz="900" b="1" i="0" u="none" strike="noStrike" dirty="0">
                        <a:solidFill>
                          <a:srgbClr val="000000"/>
                        </a:solidFill>
                        <a:effectLst/>
                        <a:latin typeface="Calibri"/>
                      </a:endParaRPr>
                    </a:p>
                  </a:txBody>
                  <a:tcPr marL="0" marR="0" marT="0" marB="0" anchor="ctr"/>
                </a:tc>
                <a:tc>
                  <a:txBody>
                    <a:bodyPr/>
                    <a:lstStyle/>
                    <a:p>
                      <a:pPr algn="ctr" fontAlgn="ctr"/>
                      <a:r>
                        <a:rPr lang="en-US" sz="900" b="1" u="none" strike="noStrike" dirty="0">
                          <a:effectLst/>
                        </a:rPr>
                        <a:t>2017 Budget</a:t>
                      </a:r>
                      <a:endParaRPr lang="en-US" sz="900" b="1" i="0" u="none" strike="noStrike" dirty="0">
                        <a:solidFill>
                          <a:srgbClr val="000000"/>
                        </a:solidFill>
                        <a:effectLst/>
                        <a:latin typeface="Calibri"/>
                      </a:endParaRPr>
                    </a:p>
                  </a:txBody>
                  <a:tcPr marL="0" marR="0" marT="0" marB="0" anchor="ctr"/>
                </a:tc>
                <a:tc>
                  <a:txBody>
                    <a:bodyPr/>
                    <a:lstStyle/>
                    <a:p>
                      <a:pPr algn="ctr" fontAlgn="ctr"/>
                      <a:r>
                        <a:rPr lang="en-US" sz="900" b="1" u="none" strike="noStrike" dirty="0">
                          <a:effectLst/>
                        </a:rPr>
                        <a:t>YTD</a:t>
                      </a:r>
                      <a:r>
                        <a:rPr lang="en-US" sz="900" b="1" u="none" strike="noStrike" baseline="0" dirty="0">
                          <a:effectLst/>
                        </a:rPr>
                        <a:t> Expenditures</a:t>
                      </a:r>
                      <a:endParaRPr lang="en-US" sz="900" b="1" i="0" u="none" strike="noStrike" dirty="0">
                        <a:solidFill>
                          <a:srgbClr val="000000"/>
                        </a:solidFill>
                        <a:effectLst/>
                        <a:latin typeface="Calibri"/>
                      </a:endParaRPr>
                    </a:p>
                  </a:txBody>
                  <a:tcPr marL="0" marR="0" marT="0" marB="0" anchor="ctr"/>
                </a:tc>
                <a:tc>
                  <a:txBody>
                    <a:bodyPr/>
                    <a:lstStyle/>
                    <a:p>
                      <a:pPr algn="ctr" fontAlgn="ctr"/>
                      <a:r>
                        <a:rPr lang="en-US" sz="900" b="1" i="0" u="none" strike="noStrike" dirty="0">
                          <a:solidFill>
                            <a:srgbClr val="000000"/>
                          </a:solidFill>
                          <a:effectLst/>
                          <a:latin typeface="Calibri"/>
                        </a:rPr>
                        <a:t>%</a:t>
                      </a:r>
                    </a:p>
                  </a:txBody>
                  <a:tcPr marL="0" marR="0" marT="0" marB="0" anchor="ctr"/>
                </a:tc>
                <a:tc>
                  <a:txBody>
                    <a:bodyPr/>
                    <a:lstStyle/>
                    <a:p>
                      <a:pPr algn="ctr" fontAlgn="ctr"/>
                      <a:r>
                        <a:rPr lang="en-US" sz="900" b="1" i="0" u="none" strike="noStrike" dirty="0">
                          <a:solidFill>
                            <a:srgbClr val="000000"/>
                          </a:solidFill>
                          <a:effectLst/>
                          <a:latin typeface="Calibri"/>
                        </a:rPr>
                        <a:t>Unspent Funding **</a:t>
                      </a:r>
                    </a:p>
                  </a:txBody>
                  <a:tcPr marL="0" marR="0" marT="0" marB="0" anchor="ctr"/>
                </a:tc>
                <a:extLst>
                  <a:ext uri="{0D108BD9-81ED-4DB2-BD59-A6C34878D82A}">
                    <a16:rowId xmlns:a16="http://schemas.microsoft.com/office/drawing/2014/main" xmlns="" val="10001"/>
                  </a:ext>
                </a:extLst>
              </a:tr>
              <a:tr h="174077">
                <a:tc>
                  <a:txBody>
                    <a:bodyPr/>
                    <a:lstStyle/>
                    <a:p>
                      <a:pPr algn="l" fontAlgn="ctr"/>
                      <a:r>
                        <a:rPr lang="en-US" sz="900" b="1" u="none" strike="noStrike" dirty="0">
                          <a:effectLst/>
                        </a:rPr>
                        <a:t>PG&amp;E</a:t>
                      </a:r>
                      <a:endParaRPr lang="en-US" sz="900" b="1" i="0" u="none" strike="noStrike" dirty="0">
                        <a:solidFill>
                          <a:srgbClr val="000000"/>
                        </a:solidFill>
                        <a:effectLst/>
                        <a:latin typeface="Calibri"/>
                      </a:endParaRPr>
                    </a:p>
                  </a:txBody>
                  <a:tcPr marL="0" marR="0" marT="0" marB="0" anchor="ctr"/>
                </a:tc>
                <a:tc>
                  <a:txBody>
                    <a:bodyPr/>
                    <a:lstStyle/>
                    <a:p>
                      <a:pPr algn="ctr" rtl="0" fontAlgn="ctr"/>
                      <a:r>
                        <a:rPr lang="en-US" sz="1000" b="0" i="0" u="none" strike="noStrike" dirty="0">
                          <a:solidFill>
                            <a:schemeClr val="tx1"/>
                          </a:solidFill>
                          <a:effectLst/>
                          <a:latin typeface="Arial"/>
                        </a:rPr>
                        <a:t>$152,928,421 </a:t>
                      </a:r>
                    </a:p>
                  </a:txBody>
                  <a:tcPr marL="9525" marR="9525" marT="9525" marB="0" anchor="ctr"/>
                </a:tc>
                <a:tc>
                  <a:txBody>
                    <a:bodyPr/>
                    <a:lstStyle/>
                    <a:p>
                      <a:pPr algn="ctr" rtl="0" fontAlgn="ctr"/>
                      <a:r>
                        <a:rPr lang="en-US" sz="1000" b="0" i="0" u="none" strike="noStrike">
                          <a:effectLst/>
                          <a:latin typeface="Arial"/>
                        </a:rPr>
                        <a:t>$121,041,750 </a:t>
                      </a:r>
                    </a:p>
                  </a:txBody>
                  <a:tcPr marL="9525" marR="9525" marT="9525" marB="0" anchor="ctr"/>
                </a:tc>
                <a:tc>
                  <a:txBody>
                    <a:bodyPr/>
                    <a:lstStyle/>
                    <a:p>
                      <a:pPr algn="ctr" fontAlgn="ctr"/>
                      <a:r>
                        <a:rPr lang="en-US" sz="1000" b="0" i="0" u="none" strike="noStrike">
                          <a:effectLst/>
                          <a:latin typeface="Arial"/>
                        </a:rPr>
                        <a:t>79%</a:t>
                      </a:r>
                    </a:p>
                  </a:txBody>
                  <a:tcPr marL="9525" marR="9525" marT="9525" marB="0" anchor="ctr"/>
                </a:tc>
                <a:tc>
                  <a:txBody>
                    <a:bodyPr/>
                    <a:lstStyle/>
                    <a:p>
                      <a:pPr algn="ctr" fontAlgn="ctr"/>
                      <a:r>
                        <a:rPr lang="en-US" sz="1000" b="0" i="0" u="none" strike="noStrike">
                          <a:effectLst/>
                          <a:latin typeface="Arial"/>
                        </a:rPr>
                        <a:t>$183,079,952</a:t>
                      </a:r>
                    </a:p>
                  </a:txBody>
                  <a:tcPr marL="9525" marR="9525" marT="9525" marB="0" anchor="ctr"/>
                </a:tc>
                <a:extLst>
                  <a:ext uri="{0D108BD9-81ED-4DB2-BD59-A6C34878D82A}">
                    <a16:rowId xmlns:a16="http://schemas.microsoft.com/office/drawing/2014/main" xmlns="" val="10002"/>
                  </a:ext>
                </a:extLst>
              </a:tr>
              <a:tr h="174077">
                <a:tc>
                  <a:txBody>
                    <a:bodyPr/>
                    <a:lstStyle/>
                    <a:p>
                      <a:pPr algn="l" fontAlgn="ctr"/>
                      <a:r>
                        <a:rPr lang="en-US" sz="900" b="1" u="none" strike="noStrike" dirty="0">
                          <a:effectLst/>
                        </a:rPr>
                        <a:t>SCE</a:t>
                      </a:r>
                      <a:endParaRPr lang="en-US" sz="900" b="1" i="0" u="none" strike="noStrike" dirty="0">
                        <a:solidFill>
                          <a:srgbClr val="000000"/>
                        </a:solidFill>
                        <a:effectLst/>
                        <a:latin typeface="Calibri"/>
                      </a:endParaRPr>
                    </a:p>
                  </a:txBody>
                  <a:tcPr marL="0" marR="0" marT="0" marB="0" anchor="ctr"/>
                </a:tc>
                <a:tc>
                  <a:txBody>
                    <a:bodyPr/>
                    <a:lstStyle/>
                    <a:p>
                      <a:pPr algn="ctr" rtl="0" fontAlgn="ctr"/>
                      <a:r>
                        <a:rPr lang="en-US" sz="1000" b="0" i="0" u="none" strike="noStrike" dirty="0">
                          <a:effectLst/>
                          <a:latin typeface="Arial"/>
                        </a:rPr>
                        <a:t>$59,601,019 </a:t>
                      </a:r>
                    </a:p>
                  </a:txBody>
                  <a:tcPr marL="9525" marR="9525" marT="9525" marB="0" anchor="ctr"/>
                </a:tc>
                <a:tc>
                  <a:txBody>
                    <a:bodyPr/>
                    <a:lstStyle/>
                    <a:p>
                      <a:pPr algn="ctr" fontAlgn="ctr"/>
                      <a:r>
                        <a:rPr lang="en-US" sz="1000" b="0" i="0" u="none" strike="noStrike" dirty="0">
                          <a:effectLst/>
                          <a:latin typeface="Arial"/>
                        </a:rPr>
                        <a:t>$59,321,530 </a:t>
                      </a:r>
                    </a:p>
                  </a:txBody>
                  <a:tcPr marL="9525" marR="9525" marT="9525" marB="0" anchor="ctr"/>
                </a:tc>
                <a:tc>
                  <a:txBody>
                    <a:bodyPr/>
                    <a:lstStyle/>
                    <a:p>
                      <a:pPr algn="ctr" fontAlgn="ctr"/>
                      <a:r>
                        <a:rPr lang="en-US" sz="1000" b="0" i="0" u="none" strike="noStrike" dirty="0">
                          <a:effectLst/>
                          <a:latin typeface="Arial"/>
                        </a:rPr>
                        <a:t>100%</a:t>
                      </a:r>
                    </a:p>
                  </a:txBody>
                  <a:tcPr marL="9525" marR="9525" marT="9525" marB="0" anchor="ctr"/>
                </a:tc>
                <a:tc>
                  <a:txBody>
                    <a:bodyPr/>
                    <a:lstStyle/>
                    <a:p>
                      <a:pPr algn="ctr" fontAlgn="ctr"/>
                      <a:r>
                        <a:rPr lang="en-US" sz="1000" b="0" i="0" u="none" strike="noStrike" dirty="0">
                          <a:effectLst/>
                          <a:latin typeface="Arial"/>
                        </a:rPr>
                        <a:t>$59,000,000 </a:t>
                      </a:r>
                    </a:p>
                  </a:txBody>
                  <a:tcPr marL="9525" marR="9525" marT="9525" marB="0" anchor="ctr"/>
                </a:tc>
                <a:extLst>
                  <a:ext uri="{0D108BD9-81ED-4DB2-BD59-A6C34878D82A}">
                    <a16:rowId xmlns:a16="http://schemas.microsoft.com/office/drawing/2014/main" xmlns="" val="10003"/>
                  </a:ext>
                </a:extLst>
              </a:tr>
              <a:tr h="174077">
                <a:tc>
                  <a:txBody>
                    <a:bodyPr/>
                    <a:lstStyle/>
                    <a:p>
                      <a:pPr algn="l" fontAlgn="ctr"/>
                      <a:r>
                        <a:rPr lang="en-US" sz="900" b="1" u="none" strike="noStrike" dirty="0">
                          <a:effectLst/>
                        </a:rPr>
                        <a:t>SDG&amp;E</a:t>
                      </a:r>
                      <a:endParaRPr lang="en-US" sz="900" b="1" i="0" u="none" strike="noStrike" dirty="0">
                        <a:solidFill>
                          <a:srgbClr val="000000"/>
                        </a:solidFill>
                        <a:effectLst/>
                        <a:latin typeface="Calibri"/>
                      </a:endParaRPr>
                    </a:p>
                  </a:txBody>
                  <a:tcPr marL="0" marR="0" marT="0" marB="0" anchor="ctr"/>
                </a:tc>
                <a:tc>
                  <a:txBody>
                    <a:bodyPr/>
                    <a:lstStyle/>
                    <a:p>
                      <a:pPr algn="ctr" rtl="0" fontAlgn="ctr"/>
                      <a:r>
                        <a:rPr lang="en-US" sz="1000" b="0" i="0" u="none" strike="noStrike">
                          <a:effectLst/>
                          <a:latin typeface="Arial"/>
                        </a:rPr>
                        <a:t>$30,649,505 </a:t>
                      </a:r>
                    </a:p>
                  </a:txBody>
                  <a:tcPr marL="9525" marR="9525" marT="9525" marB="0" anchor="ctr"/>
                </a:tc>
                <a:tc>
                  <a:txBody>
                    <a:bodyPr/>
                    <a:lstStyle/>
                    <a:p>
                      <a:pPr algn="ctr" fontAlgn="ctr"/>
                      <a:r>
                        <a:rPr lang="en-US" sz="1000" b="0" i="0" u="none" strike="noStrike">
                          <a:effectLst/>
                          <a:latin typeface="Arial"/>
                        </a:rPr>
                        <a:t>$17,360,035</a:t>
                      </a:r>
                    </a:p>
                  </a:txBody>
                  <a:tcPr marL="9525" marR="9525" marT="9525" marB="0" anchor="ctr"/>
                </a:tc>
                <a:tc>
                  <a:txBody>
                    <a:bodyPr/>
                    <a:lstStyle/>
                    <a:p>
                      <a:pPr algn="ctr" fontAlgn="ctr"/>
                      <a:r>
                        <a:rPr lang="en-US" sz="1000" b="0" i="0" u="none" strike="noStrike">
                          <a:effectLst/>
                          <a:latin typeface="Arial"/>
                        </a:rPr>
                        <a:t>57%</a:t>
                      </a:r>
                    </a:p>
                  </a:txBody>
                  <a:tcPr marL="9525" marR="9525" marT="9525" marB="0" anchor="ctr"/>
                </a:tc>
                <a:tc>
                  <a:txBody>
                    <a:bodyPr/>
                    <a:lstStyle/>
                    <a:p>
                      <a:pPr algn="ctr" fontAlgn="ctr"/>
                      <a:r>
                        <a:rPr lang="en-US" sz="1000" b="0" i="0" u="none" strike="noStrike">
                          <a:effectLst/>
                          <a:latin typeface="Arial"/>
                        </a:rPr>
                        <a:t>$23,322,672</a:t>
                      </a:r>
                    </a:p>
                  </a:txBody>
                  <a:tcPr marL="9525" marR="9525" marT="9525" marB="0" anchor="ctr"/>
                </a:tc>
                <a:extLst>
                  <a:ext uri="{0D108BD9-81ED-4DB2-BD59-A6C34878D82A}">
                    <a16:rowId xmlns:a16="http://schemas.microsoft.com/office/drawing/2014/main" xmlns="" val="10004"/>
                  </a:ext>
                </a:extLst>
              </a:tr>
              <a:tr h="218531">
                <a:tc>
                  <a:txBody>
                    <a:bodyPr/>
                    <a:lstStyle/>
                    <a:p>
                      <a:pPr algn="l" fontAlgn="ctr"/>
                      <a:r>
                        <a:rPr lang="en-US" sz="900" b="1" u="none" strike="noStrike" dirty="0">
                          <a:effectLst/>
                        </a:rPr>
                        <a:t>SoCalGas</a:t>
                      </a:r>
                      <a:endParaRPr lang="en-US" sz="900" b="1" i="0" u="none" strike="noStrike" dirty="0">
                        <a:solidFill>
                          <a:srgbClr val="000000"/>
                        </a:solidFill>
                        <a:effectLst/>
                        <a:latin typeface="Calibri"/>
                      </a:endParaRPr>
                    </a:p>
                  </a:txBody>
                  <a:tcPr marL="0" marR="0" marT="0" marB="0" anchor="ctr"/>
                </a:tc>
                <a:tc>
                  <a:txBody>
                    <a:bodyPr/>
                    <a:lstStyle/>
                    <a:p>
                      <a:pPr algn="ctr" rtl="0" fontAlgn="ctr"/>
                      <a:r>
                        <a:rPr lang="en-US" sz="1000" b="0" i="0" u="none" strike="noStrike">
                          <a:effectLst/>
                          <a:latin typeface="Arial"/>
                        </a:rPr>
                        <a:t>$126,782,639 </a:t>
                      </a:r>
                    </a:p>
                  </a:txBody>
                  <a:tcPr marL="9525" marR="9525" marT="9525" marB="0" anchor="ctr"/>
                </a:tc>
                <a:tc>
                  <a:txBody>
                    <a:bodyPr/>
                    <a:lstStyle/>
                    <a:p>
                      <a:pPr algn="ctr" fontAlgn="ctr"/>
                      <a:r>
                        <a:rPr lang="en-US" sz="1000" b="0" i="0" u="none" strike="noStrike">
                          <a:effectLst/>
                          <a:latin typeface="Arial"/>
                        </a:rPr>
                        <a:t>$77,493,310 </a:t>
                      </a:r>
                    </a:p>
                  </a:txBody>
                  <a:tcPr marL="9525" marR="9525" marT="9525" marB="0" anchor="ctr"/>
                </a:tc>
                <a:tc>
                  <a:txBody>
                    <a:bodyPr/>
                    <a:lstStyle/>
                    <a:p>
                      <a:pPr algn="ctr" rtl="0" fontAlgn="ctr"/>
                      <a:r>
                        <a:rPr lang="en-US" sz="1000" b="0" i="0" u="none" strike="noStrike">
                          <a:effectLst/>
                          <a:latin typeface="Arial"/>
                        </a:rPr>
                        <a:t>61%</a:t>
                      </a:r>
                    </a:p>
                  </a:txBody>
                  <a:tcPr marL="9525" marR="9525" marT="9525" marB="0" anchor="ctr"/>
                </a:tc>
                <a:tc>
                  <a:txBody>
                    <a:bodyPr/>
                    <a:lstStyle/>
                    <a:p>
                      <a:pPr algn="ctr" rtl="0" fontAlgn="ctr"/>
                      <a:r>
                        <a:rPr lang="en-US" sz="1000" b="0" i="0" u="none" strike="noStrike">
                          <a:effectLst/>
                          <a:latin typeface="Arial"/>
                        </a:rPr>
                        <a:t>$287,043,744 </a:t>
                      </a:r>
                    </a:p>
                  </a:txBody>
                  <a:tcPr marL="9525" marR="9525" marT="9525" marB="0" anchor="ctr"/>
                </a:tc>
                <a:extLst>
                  <a:ext uri="{0D108BD9-81ED-4DB2-BD59-A6C34878D82A}">
                    <a16:rowId xmlns:a16="http://schemas.microsoft.com/office/drawing/2014/main" xmlns="" val="10005"/>
                  </a:ext>
                </a:extLst>
              </a:tr>
              <a:tr h="174077">
                <a:tc>
                  <a:txBody>
                    <a:bodyPr/>
                    <a:lstStyle/>
                    <a:p>
                      <a:pPr algn="l" fontAlgn="ctr"/>
                      <a:r>
                        <a:rPr lang="en-US" sz="1000" b="1" u="none" strike="noStrike" dirty="0">
                          <a:effectLst/>
                        </a:rPr>
                        <a:t>Total</a:t>
                      </a:r>
                      <a:endParaRPr lang="en-US" sz="1000" b="1" i="0" u="none" strike="noStrike" dirty="0">
                        <a:solidFill>
                          <a:srgbClr val="000000"/>
                        </a:solidFill>
                        <a:effectLst/>
                        <a:latin typeface="Calibri"/>
                      </a:endParaRPr>
                    </a:p>
                  </a:txBody>
                  <a:tcPr marL="0" marR="0" marT="0" marB="0" anchor="ctr"/>
                </a:tc>
                <a:tc>
                  <a:txBody>
                    <a:bodyPr/>
                    <a:lstStyle/>
                    <a:p>
                      <a:pPr algn="ctr" rtl="0" fontAlgn="ctr"/>
                      <a:r>
                        <a:rPr lang="en-US" sz="1000" b="1" i="0" u="none" strike="noStrike">
                          <a:solidFill>
                            <a:srgbClr val="000000"/>
                          </a:solidFill>
                          <a:effectLst/>
                          <a:latin typeface="Arial"/>
                        </a:rPr>
                        <a:t>$372,736,182 </a:t>
                      </a:r>
                    </a:p>
                  </a:txBody>
                  <a:tcPr marL="9525" marR="9525" marT="9525" marB="0" anchor="ctr"/>
                </a:tc>
                <a:tc>
                  <a:txBody>
                    <a:bodyPr/>
                    <a:lstStyle/>
                    <a:p>
                      <a:pPr algn="ctr" rtl="0" fontAlgn="ctr"/>
                      <a:r>
                        <a:rPr lang="en-US" sz="1000" b="1" i="0" u="none" strike="noStrike">
                          <a:solidFill>
                            <a:srgbClr val="000000"/>
                          </a:solidFill>
                          <a:effectLst/>
                          <a:latin typeface="Arial"/>
                        </a:rPr>
                        <a:t>$249,670,600 </a:t>
                      </a:r>
                    </a:p>
                  </a:txBody>
                  <a:tcPr marL="9525" marR="9525" marT="9525" marB="0" anchor="ctr"/>
                </a:tc>
                <a:tc>
                  <a:txBody>
                    <a:bodyPr/>
                    <a:lstStyle/>
                    <a:p>
                      <a:pPr algn="ctr" rtl="0" fontAlgn="ctr"/>
                      <a:r>
                        <a:rPr lang="en-US" sz="1000" b="1" i="0" u="none" strike="noStrike">
                          <a:solidFill>
                            <a:srgbClr val="000000"/>
                          </a:solidFill>
                          <a:effectLst/>
                          <a:latin typeface="Arial"/>
                        </a:rPr>
                        <a:t> </a:t>
                      </a:r>
                    </a:p>
                  </a:txBody>
                  <a:tcPr marL="9525" marR="9525" marT="9525" marB="0" anchor="ctr"/>
                </a:tc>
                <a:tc>
                  <a:txBody>
                    <a:bodyPr/>
                    <a:lstStyle/>
                    <a:p>
                      <a:pPr algn="ctr" rtl="0" fontAlgn="ctr"/>
                      <a:r>
                        <a:rPr lang="en-US" sz="1000" b="1" i="0" u="none" strike="noStrike" dirty="0">
                          <a:solidFill>
                            <a:srgbClr val="000000"/>
                          </a:solidFill>
                          <a:effectLst/>
                          <a:latin typeface="Arial"/>
                        </a:rPr>
                        <a:t>$617,446,368 </a:t>
                      </a:r>
                    </a:p>
                  </a:txBody>
                  <a:tcPr marL="9525" marR="9525" marT="9525" marB="0" anchor="ctr"/>
                </a:tc>
                <a:extLst>
                  <a:ext uri="{0D108BD9-81ED-4DB2-BD59-A6C34878D82A}">
                    <a16:rowId xmlns:a16="http://schemas.microsoft.com/office/drawing/2014/main" xmlns="" val="10006"/>
                  </a:ext>
                </a:extLst>
              </a:tr>
            </a:tbl>
          </a:graphicData>
        </a:graphic>
      </p:graphicFrame>
      <p:graphicFrame>
        <p:nvGraphicFramePr>
          <p:cNvPr id="102" name="Table 101"/>
          <p:cNvGraphicFramePr>
            <a:graphicFrameLocks noGrp="1"/>
          </p:cNvGraphicFramePr>
          <p:nvPr>
            <p:extLst>
              <p:ext uri="{D42A27DB-BD31-4B8C-83A1-F6EECF244321}">
                <p14:modId xmlns:p14="http://schemas.microsoft.com/office/powerpoint/2010/main" val="2227008172"/>
              </p:ext>
            </p:extLst>
          </p:nvPr>
        </p:nvGraphicFramePr>
        <p:xfrm>
          <a:off x="5269370" y="2889495"/>
          <a:ext cx="3667389" cy="1201541"/>
        </p:xfrm>
        <a:graphic>
          <a:graphicData uri="http://schemas.openxmlformats.org/drawingml/2006/table">
            <a:tbl>
              <a:tblPr>
                <a:tableStyleId>{3C2FFA5D-87B4-456A-9821-1D502468CF0F}</a:tableStyleId>
              </a:tblPr>
              <a:tblGrid>
                <a:gridCol w="523972">
                  <a:extLst>
                    <a:ext uri="{9D8B030D-6E8A-4147-A177-3AD203B41FA5}">
                      <a16:colId xmlns:a16="http://schemas.microsoft.com/office/drawing/2014/main" xmlns="" val="20000"/>
                    </a:ext>
                  </a:extLst>
                </a:gridCol>
                <a:gridCol w="711295">
                  <a:extLst>
                    <a:ext uri="{9D8B030D-6E8A-4147-A177-3AD203B41FA5}">
                      <a16:colId xmlns:a16="http://schemas.microsoft.com/office/drawing/2014/main" xmlns="" val="20001"/>
                    </a:ext>
                  </a:extLst>
                </a:gridCol>
                <a:gridCol w="772103">
                  <a:extLst>
                    <a:ext uri="{9D8B030D-6E8A-4147-A177-3AD203B41FA5}">
                      <a16:colId xmlns:a16="http://schemas.microsoft.com/office/drawing/2014/main" xmlns="" val="20002"/>
                    </a:ext>
                  </a:extLst>
                </a:gridCol>
                <a:gridCol w="851052">
                  <a:extLst>
                    <a:ext uri="{9D8B030D-6E8A-4147-A177-3AD203B41FA5}">
                      <a16:colId xmlns:a16="http://schemas.microsoft.com/office/drawing/2014/main" xmlns="" val="20003"/>
                    </a:ext>
                  </a:extLst>
                </a:gridCol>
                <a:gridCol w="808967">
                  <a:extLst>
                    <a:ext uri="{9D8B030D-6E8A-4147-A177-3AD203B41FA5}">
                      <a16:colId xmlns:a16="http://schemas.microsoft.com/office/drawing/2014/main" xmlns="" val="20004"/>
                    </a:ext>
                  </a:extLst>
                </a:gridCol>
              </a:tblGrid>
              <a:tr h="187717">
                <a:tc gridSpan="5">
                  <a:txBody>
                    <a:bodyPr/>
                    <a:lstStyle/>
                    <a:p>
                      <a:pPr marL="0" marR="0" algn="ctr" defTabSz="914400" rtl="0" eaLnBrk="1" fontAlgn="ctr" latinLnBrk="0" hangingPunct="1">
                        <a:spcBef>
                          <a:spcPts val="0"/>
                        </a:spcBef>
                        <a:spcAft>
                          <a:spcPts val="0"/>
                        </a:spcAft>
                      </a:pPr>
                      <a:r>
                        <a:rPr lang="en-US" sz="1100" b="1" kern="1200" dirty="0">
                          <a:solidFill>
                            <a:schemeClr val="tx1"/>
                          </a:solidFill>
                          <a:effectLst/>
                          <a:latin typeface="+mn-lt"/>
                          <a:ea typeface="+mn-ea"/>
                          <a:cs typeface="+mn-cs"/>
                        </a:rPr>
                        <a:t>2017 EOY ESA Households Treated</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64669">
                <a:tc>
                  <a:txBody>
                    <a:bodyPr/>
                    <a:lstStyle/>
                    <a:p>
                      <a:pPr algn="ctr" fontAlgn="ctr"/>
                      <a:r>
                        <a:rPr lang="en-US" sz="900" b="1" u="none" strike="noStrike" dirty="0">
                          <a:effectLst/>
                        </a:rPr>
                        <a:t> </a:t>
                      </a:r>
                      <a:endParaRPr lang="en-US" sz="900" b="1" i="0" u="none" strike="noStrike" dirty="0">
                        <a:solidFill>
                          <a:srgbClr val="000000"/>
                        </a:solidFill>
                        <a:effectLst/>
                        <a:latin typeface="Calibri"/>
                      </a:endParaRPr>
                    </a:p>
                  </a:txBody>
                  <a:tcPr marL="0" marR="0" marT="0" marB="0" anchor="ctr"/>
                </a:tc>
                <a:tc>
                  <a:txBody>
                    <a:bodyPr/>
                    <a:lstStyle/>
                    <a:p>
                      <a:pPr algn="ctr" fontAlgn="ctr"/>
                      <a:r>
                        <a:rPr lang="en-US" sz="900" b="1" u="none" strike="noStrike" dirty="0">
                          <a:effectLst/>
                        </a:rPr>
                        <a:t>2017 Goal</a:t>
                      </a:r>
                      <a:endParaRPr lang="en-US" sz="900" b="1" i="0" u="none" strike="noStrike" dirty="0">
                        <a:solidFill>
                          <a:srgbClr val="000000"/>
                        </a:solidFill>
                        <a:effectLst/>
                        <a:latin typeface="Calibri"/>
                      </a:endParaRPr>
                    </a:p>
                  </a:txBody>
                  <a:tcPr marL="0" marR="0" marT="0" marB="0" anchor="ctr"/>
                </a:tc>
                <a:tc>
                  <a:txBody>
                    <a:bodyPr/>
                    <a:lstStyle/>
                    <a:p>
                      <a:pPr algn="ctr" fontAlgn="ctr"/>
                      <a:r>
                        <a:rPr lang="en-US" sz="900" b="1" i="0" u="none" strike="noStrike" dirty="0">
                          <a:solidFill>
                            <a:schemeClr val="dk1"/>
                          </a:solidFill>
                          <a:effectLst/>
                          <a:latin typeface="+mn-lt"/>
                        </a:rPr>
                        <a:t>First</a:t>
                      </a:r>
                      <a:r>
                        <a:rPr lang="en-US" sz="900" b="1" i="0" u="none" strike="noStrike" baseline="0" dirty="0">
                          <a:solidFill>
                            <a:schemeClr val="dk1"/>
                          </a:solidFill>
                          <a:effectLst/>
                          <a:latin typeface="+mn-lt"/>
                        </a:rPr>
                        <a:t> Touch</a:t>
                      </a:r>
                      <a:endParaRPr lang="en-US" sz="900" b="1" i="0" u="none" strike="noStrike" dirty="0">
                        <a:solidFill>
                          <a:srgbClr val="000000"/>
                        </a:solidFill>
                        <a:effectLst/>
                        <a:latin typeface="Calibri"/>
                      </a:endParaRPr>
                    </a:p>
                  </a:txBody>
                  <a:tcPr marL="0" marR="0" marT="0" marB="0" anchor="ctr"/>
                </a:tc>
                <a:tc>
                  <a:txBody>
                    <a:bodyPr/>
                    <a:lstStyle/>
                    <a:p>
                      <a:pPr algn="ctr" fontAlgn="ctr"/>
                      <a:r>
                        <a:rPr lang="en-US" sz="900" b="1" i="0" u="none" strike="noStrike" dirty="0">
                          <a:solidFill>
                            <a:schemeClr val="dk1"/>
                          </a:solidFill>
                          <a:effectLst/>
                          <a:latin typeface="+mn-lt"/>
                        </a:rPr>
                        <a:t>Go-Backs</a:t>
                      </a:r>
                      <a:endParaRPr lang="en-US" sz="900" b="1" i="0" u="none" strike="noStrike" dirty="0">
                        <a:solidFill>
                          <a:srgbClr val="000000"/>
                        </a:solidFill>
                        <a:effectLst/>
                        <a:latin typeface="Calibri"/>
                      </a:endParaRPr>
                    </a:p>
                  </a:txBody>
                  <a:tcPr marL="0" marR="0" marT="0" marB="0" anchor="ctr"/>
                </a:tc>
                <a:tc>
                  <a:txBody>
                    <a:bodyPr/>
                    <a:lstStyle/>
                    <a:p>
                      <a:pPr algn="ctr" fontAlgn="ctr"/>
                      <a:r>
                        <a:rPr lang="en-US" sz="900" b="1" i="0" u="none" strike="noStrike" dirty="0">
                          <a:solidFill>
                            <a:schemeClr val="dk1"/>
                          </a:solidFill>
                          <a:effectLst/>
                          <a:latin typeface="+mn-lt"/>
                        </a:rPr>
                        <a:t>Total</a:t>
                      </a:r>
                      <a:endParaRPr lang="en-US" sz="900" b="1" i="0" u="none" strike="noStrike" dirty="0">
                        <a:solidFill>
                          <a:srgbClr val="000000"/>
                        </a:solidFill>
                        <a:effectLst/>
                        <a:latin typeface="Calibri"/>
                      </a:endParaRPr>
                    </a:p>
                  </a:txBody>
                  <a:tcPr marL="0" marR="0" marT="0" marB="0" anchor="ctr"/>
                </a:tc>
                <a:extLst>
                  <a:ext uri="{0D108BD9-81ED-4DB2-BD59-A6C34878D82A}">
                    <a16:rowId xmlns:a16="http://schemas.microsoft.com/office/drawing/2014/main" xmlns="" val="10001"/>
                  </a:ext>
                </a:extLst>
              </a:tr>
              <a:tr h="164669">
                <a:tc>
                  <a:txBody>
                    <a:bodyPr/>
                    <a:lstStyle/>
                    <a:p>
                      <a:pPr algn="l" fontAlgn="ctr"/>
                      <a:r>
                        <a:rPr lang="en-US" sz="900" b="1" u="none" strike="noStrike" dirty="0">
                          <a:effectLst/>
                        </a:rPr>
                        <a:t>PG&amp;E</a:t>
                      </a:r>
                      <a:endParaRPr lang="en-US" sz="900" b="1" i="0" u="none" strike="noStrike" dirty="0">
                        <a:solidFill>
                          <a:srgbClr val="000000"/>
                        </a:solidFill>
                        <a:effectLst/>
                        <a:latin typeface="Calibri"/>
                      </a:endParaRPr>
                    </a:p>
                  </a:txBody>
                  <a:tcPr marL="0" marR="0" marT="0" marB="0" anchor="ctr"/>
                </a:tc>
                <a:tc>
                  <a:txBody>
                    <a:bodyPr/>
                    <a:lstStyle/>
                    <a:p>
                      <a:pPr algn="ctr" rtl="0" fontAlgn="ctr"/>
                      <a:r>
                        <a:rPr lang="en-US" sz="1000" b="0" i="0" u="none" strike="noStrike">
                          <a:effectLst/>
                          <a:latin typeface="Arial"/>
                        </a:rPr>
                        <a:t>90,030</a:t>
                      </a:r>
                    </a:p>
                  </a:txBody>
                  <a:tcPr marL="9525" marR="9525" marT="9525" marB="0" anchor="ctr"/>
                </a:tc>
                <a:tc>
                  <a:txBody>
                    <a:bodyPr/>
                    <a:lstStyle/>
                    <a:p>
                      <a:pPr algn="ctr" fontAlgn="ctr"/>
                      <a:r>
                        <a:rPr lang="en-US" sz="1000" b="0" i="0" u="none" strike="noStrike">
                          <a:solidFill>
                            <a:schemeClr val="tx1"/>
                          </a:solidFill>
                          <a:effectLst/>
                          <a:latin typeface="Arial"/>
                        </a:rPr>
                        <a:t>48,437</a:t>
                      </a:r>
                    </a:p>
                  </a:txBody>
                  <a:tcPr marL="9525" marR="9525" marT="9525" marB="0" anchor="ctr"/>
                </a:tc>
                <a:tc>
                  <a:txBody>
                    <a:bodyPr/>
                    <a:lstStyle/>
                    <a:p>
                      <a:pPr algn="ctr" fontAlgn="ctr"/>
                      <a:r>
                        <a:rPr lang="en-US" sz="1000" b="0" i="0" u="none" strike="noStrike" dirty="0">
                          <a:solidFill>
                            <a:schemeClr val="tx1"/>
                          </a:solidFill>
                          <a:effectLst/>
                          <a:latin typeface="Arial"/>
                        </a:rPr>
                        <a:t>34,270</a:t>
                      </a:r>
                    </a:p>
                  </a:txBody>
                  <a:tcPr marL="9525" marR="9525" marT="9525" marB="0" anchor="ctr"/>
                </a:tc>
                <a:tc>
                  <a:txBody>
                    <a:bodyPr/>
                    <a:lstStyle/>
                    <a:p>
                      <a:pPr algn="ctr" fontAlgn="ctr"/>
                      <a:r>
                        <a:rPr lang="en-US" sz="1000" b="0" i="0" u="none" strike="noStrike">
                          <a:effectLst/>
                          <a:latin typeface="Arial"/>
                        </a:rPr>
                        <a:t>82,707</a:t>
                      </a:r>
                    </a:p>
                  </a:txBody>
                  <a:tcPr marL="9525" marR="9525" marT="9525" marB="0" anchor="ctr"/>
                </a:tc>
                <a:extLst>
                  <a:ext uri="{0D108BD9-81ED-4DB2-BD59-A6C34878D82A}">
                    <a16:rowId xmlns:a16="http://schemas.microsoft.com/office/drawing/2014/main" xmlns="" val="10002"/>
                  </a:ext>
                </a:extLst>
              </a:tr>
              <a:tr h="164669">
                <a:tc>
                  <a:txBody>
                    <a:bodyPr/>
                    <a:lstStyle/>
                    <a:p>
                      <a:pPr algn="l" fontAlgn="ctr"/>
                      <a:r>
                        <a:rPr lang="en-US" sz="900" b="1" u="none" strike="noStrike" dirty="0">
                          <a:effectLst/>
                        </a:rPr>
                        <a:t>SCE</a:t>
                      </a:r>
                      <a:endParaRPr lang="en-US" sz="900" b="1" i="0" u="none" strike="noStrike" dirty="0">
                        <a:solidFill>
                          <a:srgbClr val="000000"/>
                        </a:solidFill>
                        <a:effectLst/>
                        <a:latin typeface="Calibri"/>
                      </a:endParaRPr>
                    </a:p>
                  </a:txBody>
                  <a:tcPr marL="0" marR="0" marT="0" marB="0" anchor="ctr"/>
                </a:tc>
                <a:tc>
                  <a:txBody>
                    <a:bodyPr/>
                    <a:lstStyle/>
                    <a:p>
                      <a:pPr algn="ctr" rtl="0" fontAlgn="ctr"/>
                      <a:r>
                        <a:rPr lang="en-US" sz="1000" b="0" i="0" u="none" strike="noStrike">
                          <a:effectLst/>
                          <a:latin typeface="Arial"/>
                        </a:rPr>
                        <a:t>54,509</a:t>
                      </a:r>
                    </a:p>
                  </a:txBody>
                  <a:tcPr marL="9525" marR="9525" marT="9525" marB="0" anchor="ctr"/>
                </a:tc>
                <a:tc>
                  <a:txBody>
                    <a:bodyPr/>
                    <a:lstStyle/>
                    <a:p>
                      <a:pPr algn="ctr" fontAlgn="ctr"/>
                      <a:r>
                        <a:rPr lang="en-US" sz="1000" b="0" i="0" u="none" strike="noStrike">
                          <a:effectLst/>
                          <a:latin typeface="Arial"/>
                        </a:rPr>
                        <a:t>64,520</a:t>
                      </a:r>
                    </a:p>
                  </a:txBody>
                  <a:tcPr marL="9525" marR="9525" marT="9525" marB="0" anchor="ctr"/>
                </a:tc>
                <a:tc>
                  <a:txBody>
                    <a:bodyPr/>
                    <a:lstStyle/>
                    <a:p>
                      <a:pPr algn="ctr" fontAlgn="ctr"/>
                      <a:r>
                        <a:rPr lang="en-US" sz="1000" b="0" i="0" u="none" strike="noStrike">
                          <a:effectLst/>
                          <a:latin typeface="Arial"/>
                        </a:rPr>
                        <a:t>15,813</a:t>
                      </a:r>
                    </a:p>
                  </a:txBody>
                  <a:tcPr marL="9525" marR="9525" marT="9525" marB="0" anchor="ctr"/>
                </a:tc>
                <a:tc>
                  <a:txBody>
                    <a:bodyPr/>
                    <a:lstStyle/>
                    <a:p>
                      <a:pPr algn="ctr" rtl="0" fontAlgn="ctr"/>
                      <a:r>
                        <a:rPr lang="en-US" sz="1000" b="0" i="0" u="none" strike="noStrike">
                          <a:effectLst/>
                          <a:latin typeface="Arial"/>
                        </a:rPr>
                        <a:t>80,333</a:t>
                      </a:r>
                    </a:p>
                  </a:txBody>
                  <a:tcPr marL="9525" marR="9525" marT="9525" marB="0" anchor="ctr"/>
                </a:tc>
                <a:extLst>
                  <a:ext uri="{0D108BD9-81ED-4DB2-BD59-A6C34878D82A}">
                    <a16:rowId xmlns:a16="http://schemas.microsoft.com/office/drawing/2014/main" xmlns="" val="10003"/>
                  </a:ext>
                </a:extLst>
              </a:tr>
              <a:tr h="164669">
                <a:tc>
                  <a:txBody>
                    <a:bodyPr/>
                    <a:lstStyle/>
                    <a:p>
                      <a:pPr algn="l" fontAlgn="ctr"/>
                      <a:r>
                        <a:rPr lang="en-US" sz="900" b="1" u="none" strike="noStrike" dirty="0">
                          <a:effectLst/>
                        </a:rPr>
                        <a:t>SDG&amp;E</a:t>
                      </a:r>
                      <a:endParaRPr lang="en-US" sz="900" b="1" i="0" u="none" strike="noStrike" dirty="0">
                        <a:solidFill>
                          <a:srgbClr val="000000"/>
                        </a:solidFill>
                        <a:effectLst/>
                        <a:latin typeface="Calibri"/>
                      </a:endParaRPr>
                    </a:p>
                  </a:txBody>
                  <a:tcPr marL="0" marR="0" marT="0" marB="0" anchor="ctr"/>
                </a:tc>
                <a:tc>
                  <a:txBody>
                    <a:bodyPr/>
                    <a:lstStyle/>
                    <a:p>
                      <a:pPr algn="ctr" rtl="0" fontAlgn="ctr"/>
                      <a:r>
                        <a:rPr lang="en-US" sz="1000" b="0" i="0" u="none" strike="noStrike">
                          <a:effectLst/>
                          <a:latin typeface="Arial"/>
                        </a:rPr>
                        <a:t>20,316</a:t>
                      </a:r>
                    </a:p>
                  </a:txBody>
                  <a:tcPr marL="9525" marR="9525" marT="9525" marB="0" anchor="ctr"/>
                </a:tc>
                <a:tc>
                  <a:txBody>
                    <a:bodyPr/>
                    <a:lstStyle/>
                    <a:p>
                      <a:pPr algn="ctr" fontAlgn="ctr"/>
                      <a:r>
                        <a:rPr lang="en-US" sz="1000" b="0" i="0" u="none" strike="noStrike">
                          <a:effectLst/>
                          <a:latin typeface="Arial"/>
                        </a:rPr>
                        <a:t>12,397</a:t>
                      </a:r>
                    </a:p>
                  </a:txBody>
                  <a:tcPr marL="9525" marR="9525" marT="9525" marB="0" anchor="ctr"/>
                </a:tc>
                <a:tc>
                  <a:txBody>
                    <a:bodyPr/>
                    <a:lstStyle/>
                    <a:p>
                      <a:pPr algn="ctr" rtl="0" fontAlgn="ctr"/>
                      <a:r>
                        <a:rPr lang="en-US" sz="1000" b="0" i="0" u="none" strike="noStrike">
                          <a:effectLst/>
                          <a:latin typeface="Arial"/>
                        </a:rPr>
                        <a:t>5,054</a:t>
                      </a:r>
                    </a:p>
                  </a:txBody>
                  <a:tcPr marL="9525" marR="9525" marT="9525" marB="0" anchor="ctr"/>
                </a:tc>
                <a:tc>
                  <a:txBody>
                    <a:bodyPr/>
                    <a:lstStyle/>
                    <a:p>
                      <a:pPr algn="ctr" fontAlgn="ctr"/>
                      <a:r>
                        <a:rPr lang="en-US" sz="1000" b="0" i="0" u="none" strike="noStrike">
                          <a:effectLst/>
                          <a:latin typeface="Arial"/>
                        </a:rPr>
                        <a:t>17,451</a:t>
                      </a:r>
                    </a:p>
                  </a:txBody>
                  <a:tcPr marL="9525" marR="9525" marT="9525" marB="0" anchor="ctr"/>
                </a:tc>
                <a:extLst>
                  <a:ext uri="{0D108BD9-81ED-4DB2-BD59-A6C34878D82A}">
                    <a16:rowId xmlns:a16="http://schemas.microsoft.com/office/drawing/2014/main" xmlns="" val="10004"/>
                  </a:ext>
                </a:extLst>
              </a:tr>
              <a:tr h="164669">
                <a:tc>
                  <a:txBody>
                    <a:bodyPr/>
                    <a:lstStyle/>
                    <a:p>
                      <a:pPr algn="l" fontAlgn="ctr"/>
                      <a:r>
                        <a:rPr lang="en-US" sz="900" b="1" u="none" strike="noStrike" dirty="0">
                          <a:effectLst/>
                        </a:rPr>
                        <a:t>SoCalGas</a:t>
                      </a:r>
                      <a:endParaRPr lang="en-US" sz="900" b="1" i="0" u="none" strike="noStrike" dirty="0">
                        <a:solidFill>
                          <a:srgbClr val="000000"/>
                        </a:solidFill>
                        <a:effectLst/>
                        <a:latin typeface="Calibri"/>
                      </a:endParaRPr>
                    </a:p>
                  </a:txBody>
                  <a:tcPr marL="0" marR="0" marT="0" marB="0" anchor="ctr"/>
                </a:tc>
                <a:tc>
                  <a:txBody>
                    <a:bodyPr/>
                    <a:lstStyle/>
                    <a:p>
                      <a:pPr algn="ctr" rtl="0" fontAlgn="ctr"/>
                      <a:r>
                        <a:rPr lang="en-US" sz="1000" b="0" i="0" u="none" strike="noStrike">
                          <a:effectLst/>
                          <a:latin typeface="Arial"/>
                        </a:rPr>
                        <a:t>110,000</a:t>
                      </a:r>
                    </a:p>
                  </a:txBody>
                  <a:tcPr marL="9525" marR="9525" marT="9525" marB="0" anchor="ctr"/>
                </a:tc>
                <a:tc>
                  <a:txBody>
                    <a:bodyPr/>
                    <a:lstStyle/>
                    <a:p>
                      <a:pPr algn="ctr" fontAlgn="ctr"/>
                      <a:r>
                        <a:rPr lang="en-US" sz="1000" b="0" i="0" u="none" strike="noStrike">
                          <a:effectLst/>
                          <a:latin typeface="Arial"/>
                        </a:rPr>
                        <a:t>36,028</a:t>
                      </a:r>
                    </a:p>
                  </a:txBody>
                  <a:tcPr marL="9525" marR="9525" marT="9525" marB="0" anchor="ctr"/>
                </a:tc>
                <a:tc>
                  <a:txBody>
                    <a:bodyPr/>
                    <a:lstStyle/>
                    <a:p>
                      <a:pPr algn="ctr" rtl="0" fontAlgn="ctr"/>
                      <a:r>
                        <a:rPr lang="en-US" sz="1000" b="0" i="0" u="none" strike="noStrike">
                          <a:effectLst/>
                          <a:latin typeface="Arial"/>
                        </a:rPr>
                        <a:t>53,289</a:t>
                      </a:r>
                    </a:p>
                  </a:txBody>
                  <a:tcPr marL="9525" marR="9525" marT="9525" marB="0" anchor="ctr"/>
                </a:tc>
                <a:tc>
                  <a:txBody>
                    <a:bodyPr/>
                    <a:lstStyle/>
                    <a:p>
                      <a:pPr algn="ctr" fontAlgn="ctr"/>
                      <a:r>
                        <a:rPr lang="en-US" sz="1000" b="0" i="0" u="none" strike="noStrike">
                          <a:effectLst/>
                          <a:latin typeface="Arial"/>
                        </a:rPr>
                        <a:t>89,317</a:t>
                      </a:r>
                    </a:p>
                  </a:txBody>
                  <a:tcPr marL="9525" marR="9525" marT="9525" marB="0" anchor="ctr"/>
                </a:tc>
                <a:extLst>
                  <a:ext uri="{0D108BD9-81ED-4DB2-BD59-A6C34878D82A}">
                    <a16:rowId xmlns:a16="http://schemas.microsoft.com/office/drawing/2014/main" xmlns="" val="10005"/>
                  </a:ext>
                </a:extLst>
              </a:tr>
              <a:tr h="190479">
                <a:tc>
                  <a:txBody>
                    <a:bodyPr/>
                    <a:lstStyle/>
                    <a:p>
                      <a:pPr algn="l" fontAlgn="ctr"/>
                      <a:r>
                        <a:rPr lang="en-US" sz="1000" b="1" u="none" strike="noStrike" dirty="0">
                          <a:effectLst/>
                        </a:rPr>
                        <a:t>Total</a:t>
                      </a:r>
                      <a:endParaRPr lang="en-US" sz="1000" b="1" i="0" u="none" strike="noStrike" dirty="0">
                        <a:solidFill>
                          <a:srgbClr val="000000"/>
                        </a:solidFill>
                        <a:effectLst/>
                        <a:latin typeface="Calibri"/>
                      </a:endParaRPr>
                    </a:p>
                  </a:txBody>
                  <a:tcPr marL="0" marR="0" marT="0" marB="0" anchor="ctr"/>
                </a:tc>
                <a:tc>
                  <a:txBody>
                    <a:bodyPr/>
                    <a:lstStyle/>
                    <a:p>
                      <a:pPr algn="ctr" rtl="0" fontAlgn="ctr"/>
                      <a:r>
                        <a:rPr lang="en-US" sz="1000" b="1" i="0" u="none" strike="noStrike">
                          <a:solidFill>
                            <a:srgbClr val="000000"/>
                          </a:solidFill>
                          <a:effectLst/>
                          <a:latin typeface="Arial"/>
                        </a:rPr>
                        <a:t>274,855</a:t>
                      </a:r>
                    </a:p>
                  </a:txBody>
                  <a:tcPr marL="9525" marR="9525" marT="9525" marB="0" anchor="ctr"/>
                </a:tc>
                <a:tc>
                  <a:txBody>
                    <a:bodyPr/>
                    <a:lstStyle/>
                    <a:p>
                      <a:pPr algn="ctr" rtl="0" fontAlgn="ctr"/>
                      <a:r>
                        <a:rPr lang="en-US" sz="1000" b="1" i="0" u="none" strike="noStrike">
                          <a:solidFill>
                            <a:srgbClr val="000000"/>
                          </a:solidFill>
                          <a:effectLst/>
                          <a:latin typeface="Arial"/>
                        </a:rPr>
                        <a:t>112,945</a:t>
                      </a:r>
                    </a:p>
                  </a:txBody>
                  <a:tcPr marL="9525" marR="9525" marT="9525" marB="0" anchor="ctr"/>
                </a:tc>
                <a:tc>
                  <a:txBody>
                    <a:bodyPr/>
                    <a:lstStyle/>
                    <a:p>
                      <a:pPr algn="ctr" rtl="0" fontAlgn="ctr"/>
                      <a:r>
                        <a:rPr lang="en-US" sz="1000" b="1" i="0" u="none" strike="noStrike">
                          <a:solidFill>
                            <a:srgbClr val="000000"/>
                          </a:solidFill>
                          <a:effectLst/>
                          <a:latin typeface="Arial"/>
                        </a:rPr>
                        <a:t>74,156</a:t>
                      </a:r>
                    </a:p>
                  </a:txBody>
                  <a:tcPr marL="9525" marR="9525" marT="9525" marB="0" anchor="ctr"/>
                </a:tc>
                <a:tc>
                  <a:txBody>
                    <a:bodyPr/>
                    <a:lstStyle/>
                    <a:p>
                      <a:pPr algn="ctr" rtl="0" fontAlgn="ctr"/>
                      <a:r>
                        <a:rPr lang="en-US" sz="1000" b="1" i="0" u="none" strike="noStrike" dirty="0">
                          <a:solidFill>
                            <a:srgbClr val="000000"/>
                          </a:solidFill>
                          <a:effectLst/>
                          <a:latin typeface="Arial"/>
                        </a:rPr>
                        <a:t>269,808</a:t>
                      </a:r>
                    </a:p>
                  </a:txBody>
                  <a:tcPr marL="9525" marR="9525" marT="9525" marB="0" anchor="ctr"/>
                </a:tc>
                <a:extLst>
                  <a:ext uri="{0D108BD9-81ED-4DB2-BD59-A6C34878D82A}">
                    <a16:rowId xmlns:a16="http://schemas.microsoft.com/office/drawing/2014/main" xmlns="" val="10006"/>
                  </a:ext>
                </a:extLst>
              </a:tr>
            </a:tbl>
          </a:graphicData>
        </a:graphic>
      </p:graphicFrame>
      <p:pic>
        <p:nvPicPr>
          <p:cNvPr id="100" name="Picture 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109" y="4686182"/>
            <a:ext cx="1212194" cy="38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9" descr="sce_logo">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519" y="5101901"/>
            <a:ext cx="1066800" cy="38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0" descr="sdlmc2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528" y="5638800"/>
            <a:ext cx="990600" cy="47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 name="TextBox 182"/>
          <p:cNvSpPr txBox="1"/>
          <p:nvPr/>
        </p:nvSpPr>
        <p:spPr>
          <a:xfrm>
            <a:off x="5894683" y="5484956"/>
            <a:ext cx="2889483" cy="1338828"/>
          </a:xfrm>
          <a:prstGeom prst="rect">
            <a:avLst/>
          </a:prstGeom>
          <a:noFill/>
        </p:spPr>
        <p:txBody>
          <a:bodyPr wrap="square" rtlCol="0">
            <a:spAutoFit/>
          </a:bodyPr>
          <a:lstStyle/>
          <a:p>
            <a:r>
              <a:rPr lang="en-US" sz="900" b="1" dirty="0">
                <a:latin typeface="+mj-lt"/>
              </a:rPr>
              <a:t>* </a:t>
            </a:r>
            <a:r>
              <a:rPr lang="en-US" sz="900" dirty="0">
                <a:solidFill>
                  <a:prstClr val="black"/>
                </a:solidFill>
              </a:rPr>
              <a:t>2017 End-of-Year Through December 31, 2017, reported in IOU ESA-CARE Monthly Reports (January 22, 2018).  Final 2017 results will be reported in IOUs’ 2017 Annual Report (May 1, 2018).</a:t>
            </a:r>
          </a:p>
          <a:p>
            <a:r>
              <a:rPr lang="en-US" sz="900" b="1" dirty="0">
                <a:latin typeface="+mj-lt"/>
              </a:rPr>
              <a:t>** **Unspent funds' balances do not reflect the reduction in available dollars from the Resolutions adopted re the IOUs' Conforming Advice Letters and Supplemental filings in December 2017, and show 2009-2016 total unspent funds.</a:t>
            </a:r>
            <a:endParaRPr lang="en-US" sz="900"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901951337"/>
              </p:ext>
            </p:extLst>
          </p:nvPr>
        </p:nvGraphicFramePr>
        <p:xfrm>
          <a:off x="315334" y="1052269"/>
          <a:ext cx="4278362" cy="2803828"/>
        </p:xfrm>
        <a:graphic>
          <a:graphicData uri="http://schemas.openxmlformats.org/drawingml/2006/table">
            <a:tbl>
              <a:tblPr/>
              <a:tblGrid>
                <a:gridCol w="506923">
                  <a:extLst>
                    <a:ext uri="{9D8B030D-6E8A-4147-A177-3AD203B41FA5}">
                      <a16:colId xmlns:a16="http://schemas.microsoft.com/office/drawing/2014/main" xmlns="" val="20000"/>
                    </a:ext>
                  </a:extLst>
                </a:gridCol>
                <a:gridCol w="554278">
                  <a:extLst>
                    <a:ext uri="{9D8B030D-6E8A-4147-A177-3AD203B41FA5}">
                      <a16:colId xmlns:a16="http://schemas.microsoft.com/office/drawing/2014/main" xmlns="" val="20001"/>
                    </a:ext>
                  </a:extLst>
                </a:gridCol>
                <a:gridCol w="3217161">
                  <a:extLst>
                    <a:ext uri="{9D8B030D-6E8A-4147-A177-3AD203B41FA5}">
                      <a16:colId xmlns:a16="http://schemas.microsoft.com/office/drawing/2014/main" xmlns="" val="20002"/>
                    </a:ext>
                  </a:extLst>
                </a:gridCol>
              </a:tblGrid>
              <a:tr h="148258">
                <a:tc gridSpan="3">
                  <a:txBody>
                    <a:bodyPr/>
                    <a:lstStyle/>
                    <a:p>
                      <a:pPr algn="ctr" fontAlgn="b"/>
                      <a:r>
                        <a:rPr lang="en-US" sz="900" b="1" i="0" u="none" strike="noStrike" dirty="0">
                          <a:effectLst/>
                          <a:latin typeface="+mn-lt"/>
                        </a:rPr>
                        <a:t>Tribal Activities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52313">
                <a:tc>
                  <a:txBody>
                    <a:bodyPr/>
                    <a:lstStyle/>
                    <a:p>
                      <a:pPr algn="ctr" fontAlgn="b"/>
                      <a:r>
                        <a:rPr lang="en-US" sz="900" b="1" i="0" u="none" strike="noStrike" dirty="0">
                          <a:effectLst/>
                          <a:latin typeface="+mn-lt"/>
                        </a:rPr>
                        <a:t>IOU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n-US" sz="800" b="1" i="0" u="none" strike="noStrike" dirty="0">
                          <a:effectLst/>
                          <a:latin typeface="+mn-lt"/>
                        </a:rPr>
                        <a:t>Federally-Recognized Tribes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n-US" sz="900" b="1" i="0" u="none" strike="noStrike" dirty="0">
                          <a:effectLst/>
                          <a:latin typeface="+mn-lt"/>
                        </a:rPr>
                        <a:t>Recent Activity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1"/>
                  </a:ext>
                </a:extLst>
              </a:tr>
              <a:tr h="481588">
                <a:tc>
                  <a:txBody>
                    <a:bodyPr/>
                    <a:lstStyle/>
                    <a:p>
                      <a:pPr algn="ctr" fontAlgn="b"/>
                      <a:r>
                        <a:rPr lang="en-US" sz="900" b="1" i="0" u="none" strike="noStrike" dirty="0">
                          <a:solidFill>
                            <a:schemeClr val="tx1"/>
                          </a:solidFill>
                          <a:effectLst/>
                          <a:latin typeface="+mn-lt"/>
                        </a:rPr>
                        <a:t>PG&amp;E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n-US" sz="1000" b="0" i="0" u="none" strike="noStrike" dirty="0">
                          <a:solidFill>
                            <a:schemeClr val="tx1"/>
                          </a:solidFill>
                          <a:effectLst/>
                          <a:latin typeface="+mn-lt"/>
                        </a:rPr>
                        <a:t> 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800" b="0" i="0" u="none" strike="noStrike">
                          <a:effectLst/>
                          <a:latin typeface="Arial"/>
                        </a:rPr>
                        <a:t>Completed initial CARE-ESA penetration assessments of eligible customer households on tribal lands.  Continuing work to design comprehensive contact strategies and integrated program offering. Discussions with CSD re potential leveraging outreach and projects.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80713">
                <a:tc>
                  <a:txBody>
                    <a:bodyPr/>
                    <a:lstStyle/>
                    <a:p>
                      <a:pPr algn="ctr" fontAlgn="b"/>
                      <a:r>
                        <a:rPr lang="en-US" sz="900" b="1" i="0" u="none" strike="noStrike" dirty="0">
                          <a:effectLst/>
                          <a:latin typeface="+mn-lt"/>
                        </a:rPr>
                        <a:t>SCE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n-US" sz="1000" b="0" i="0" u="none" strike="noStrike" dirty="0">
                          <a:solidFill>
                            <a:schemeClr val="tx1"/>
                          </a:solidFill>
                          <a:effectLst/>
                          <a:latin typeface="+mn-lt"/>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800" b="0" i="0" u="none" strike="noStrike" dirty="0">
                          <a:solidFill>
                            <a:schemeClr val="tx1"/>
                          </a:solidFill>
                          <a:effectLst/>
                          <a:latin typeface="Arial"/>
                        </a:rPr>
                        <a:t>42% of tribes within SCE service territory have been completed or offered programs services. SCE continues to work on contacting key members from the respective tribes.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762000">
                <a:tc>
                  <a:txBody>
                    <a:bodyPr/>
                    <a:lstStyle/>
                    <a:p>
                      <a:pPr algn="ctr" fontAlgn="b"/>
                      <a:r>
                        <a:rPr lang="en-US" sz="900" b="1" i="0" u="none" strike="noStrike" dirty="0">
                          <a:effectLst/>
                          <a:latin typeface="+mn-lt"/>
                        </a:rPr>
                        <a:t>SoCalGas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n-US" sz="1000" b="0" i="0" u="none" strike="noStrike" dirty="0">
                          <a:effectLst/>
                          <a:latin typeface="+mn-lt"/>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en-US" sz="800" b="0" i="0" u="none" strike="noStrike" dirty="0">
                          <a:effectLst/>
                          <a:latin typeface="Arial"/>
                        </a:rPr>
                        <a:t>Sponsored Native American Indian Commission Pow Wow in Los Angeles in December. An information booth was at the event with Customer Assistance information. Meetings are scheduled for first quarter of 2018 with the President of the American Indian Chamber of Commerce of California,  SoCal Indian Center and Sherman Indian High School to discuss further involvement and coordination. </a:t>
                      </a:r>
                      <a:br>
                        <a:rPr lang="en-US" sz="800" b="0" i="0" u="none" strike="noStrike" dirty="0">
                          <a:effectLst/>
                          <a:latin typeface="Arial"/>
                        </a:rPr>
                      </a:br>
                      <a:endParaRPr lang="en-US" sz="800" b="0" i="0" u="none" strike="noStrike" dirty="0">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52313">
                <a:tc>
                  <a:txBody>
                    <a:bodyPr/>
                    <a:lstStyle/>
                    <a:p>
                      <a:pPr algn="ctr" fontAlgn="b"/>
                      <a:r>
                        <a:rPr lang="en-US" sz="900" b="1" i="0" u="none" strike="noStrike" dirty="0">
                          <a:effectLst/>
                          <a:latin typeface="+mn-lt"/>
                        </a:rPr>
                        <a:t>SDG&amp;E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n-US" sz="1000" b="0" i="0" u="none" strike="noStrike" dirty="0">
                          <a:solidFill>
                            <a:schemeClr val="tx1"/>
                          </a:solidFill>
                          <a:effectLst/>
                          <a:latin typeface="+mn-lt"/>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800" b="0" i="0" u="none" strike="noStrike" dirty="0">
                          <a:effectLst/>
                          <a:latin typeface="Arial"/>
                        </a:rPr>
                        <a:t>Tribal outreach was conducted at Barona for Men and Woman's Health conference and also three food distributions at Southern California American Indian Resource Center sites.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41882">
                <a:tc>
                  <a:txBody>
                    <a:bodyPr/>
                    <a:lstStyle/>
                    <a:p>
                      <a:pPr algn="ctr" fontAlgn="b"/>
                      <a:r>
                        <a:rPr lang="en-US" sz="900" b="1" i="0" u="none" strike="noStrike" dirty="0">
                          <a:effectLst/>
                          <a:latin typeface="+mn-lt"/>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n-US" sz="1000" b="0" i="0" u="none" strike="noStrike" dirty="0">
                          <a:effectLst/>
                          <a:latin typeface="+mn-lt"/>
                        </a:rPr>
                        <a:t> 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dirty="0">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6"/>
                  </a:ext>
                </a:extLst>
              </a:tr>
            </a:tbl>
          </a:graphicData>
        </a:graphic>
      </p:graphicFrame>
      <p:sp>
        <p:nvSpPr>
          <p:cNvPr id="105" name="Rounded Rectangle 104"/>
          <p:cNvSpPr/>
          <p:nvPr/>
        </p:nvSpPr>
        <p:spPr>
          <a:xfrm>
            <a:off x="316816" y="3926429"/>
            <a:ext cx="4371453" cy="627541"/>
          </a:xfrm>
          <a:prstGeom prst="roundRect">
            <a:avLst/>
          </a:prstGeom>
          <a:solidFill>
            <a:srgbClr val="FCF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74" name="TextBox 173"/>
          <p:cNvSpPr txBox="1"/>
          <p:nvPr/>
        </p:nvSpPr>
        <p:spPr>
          <a:xfrm>
            <a:off x="289107" y="3996486"/>
            <a:ext cx="4406252" cy="784830"/>
          </a:xfrm>
          <a:prstGeom prst="rect">
            <a:avLst/>
          </a:prstGeom>
          <a:noFill/>
        </p:spPr>
        <p:txBody>
          <a:bodyPr wrap="square" rtlCol="0">
            <a:spAutoFit/>
          </a:bodyPr>
          <a:lstStyle/>
          <a:p>
            <a:r>
              <a:rPr lang="en-US" sz="900" b="1" dirty="0">
                <a:latin typeface="+mj-lt"/>
              </a:rPr>
              <a:t>SPOC</a:t>
            </a:r>
            <a:r>
              <a:rPr lang="en-US" sz="900" dirty="0">
                <a:latin typeface="+mj-lt"/>
              </a:rPr>
              <a:t>:  All IOUs have some SPOC facilitation at this time.</a:t>
            </a:r>
          </a:p>
          <a:p>
            <a:r>
              <a:rPr lang="en-US" sz="900" b="1" dirty="0">
                <a:latin typeface="+mj-lt"/>
              </a:rPr>
              <a:t>Common Areas</a:t>
            </a:r>
            <a:r>
              <a:rPr lang="en-US" sz="900" dirty="0">
                <a:latin typeface="+mj-lt"/>
              </a:rPr>
              <a:t>:  </a:t>
            </a:r>
            <a:r>
              <a:rPr lang="en-US" sz="900" dirty="0"/>
              <a:t>IOUs have provided their proposed approaches for MF common area measure implementation to the MFWG for discussion.  Implementation plans  were filed by Tier 2 AL on March 1, 2018. </a:t>
            </a:r>
          </a:p>
          <a:p>
            <a:pPr marL="171450" indent="-171450">
              <a:buFont typeface="Wingdings" panose="05000000000000000000" pitchFamily="2" charset="2"/>
              <a:buChar char="ü"/>
            </a:pPr>
            <a:endParaRPr lang="en-US" sz="900" dirty="0">
              <a:latin typeface="+mj-lt"/>
            </a:endParaRPr>
          </a:p>
        </p:txBody>
      </p:sp>
      <p:sp>
        <p:nvSpPr>
          <p:cNvPr id="176" name="TextBox 175"/>
          <p:cNvSpPr txBox="1"/>
          <p:nvPr/>
        </p:nvSpPr>
        <p:spPr>
          <a:xfrm>
            <a:off x="1374834" y="3795624"/>
            <a:ext cx="2134441" cy="261610"/>
          </a:xfrm>
          <a:prstGeom prst="rect">
            <a:avLst/>
          </a:prstGeom>
          <a:noFill/>
        </p:spPr>
        <p:txBody>
          <a:bodyPr wrap="square" rtlCol="0">
            <a:spAutoFit/>
          </a:bodyPr>
          <a:lstStyle/>
          <a:p>
            <a:pPr algn="ctr"/>
            <a:r>
              <a:rPr lang="en-US" sz="1100" b="1" dirty="0">
                <a:solidFill>
                  <a:srgbClr val="002060"/>
                </a:solidFill>
                <a:latin typeface="+mj-lt"/>
              </a:rPr>
              <a:t>2017 MULTIFAMILY UPDATES</a:t>
            </a:r>
          </a:p>
        </p:txBody>
      </p:sp>
      <p:graphicFrame>
        <p:nvGraphicFramePr>
          <p:cNvPr id="4" name="Table 3"/>
          <p:cNvGraphicFramePr>
            <a:graphicFrameLocks noGrp="1"/>
          </p:cNvGraphicFramePr>
          <p:nvPr>
            <p:extLst>
              <p:ext uri="{D42A27DB-BD31-4B8C-83A1-F6EECF244321}">
                <p14:modId xmlns:p14="http://schemas.microsoft.com/office/powerpoint/2010/main" val="3287183252"/>
              </p:ext>
            </p:extLst>
          </p:nvPr>
        </p:nvGraphicFramePr>
        <p:xfrm>
          <a:off x="5902315" y="4247260"/>
          <a:ext cx="3009901" cy="1237695"/>
        </p:xfrm>
        <a:graphic>
          <a:graphicData uri="http://schemas.openxmlformats.org/drawingml/2006/table">
            <a:tbl>
              <a:tblPr/>
              <a:tblGrid>
                <a:gridCol w="596301">
                  <a:extLst>
                    <a:ext uri="{9D8B030D-6E8A-4147-A177-3AD203B41FA5}">
                      <a16:colId xmlns:a16="http://schemas.microsoft.com/office/drawing/2014/main" xmlns="" val="20000"/>
                    </a:ext>
                  </a:extLst>
                </a:gridCol>
                <a:gridCol w="681487">
                  <a:extLst>
                    <a:ext uri="{9D8B030D-6E8A-4147-A177-3AD203B41FA5}">
                      <a16:colId xmlns:a16="http://schemas.microsoft.com/office/drawing/2014/main" xmlns="" val="20001"/>
                    </a:ext>
                  </a:extLst>
                </a:gridCol>
                <a:gridCol w="870789">
                  <a:extLst>
                    <a:ext uri="{9D8B030D-6E8A-4147-A177-3AD203B41FA5}">
                      <a16:colId xmlns:a16="http://schemas.microsoft.com/office/drawing/2014/main" xmlns="" val="20002"/>
                    </a:ext>
                  </a:extLst>
                </a:gridCol>
                <a:gridCol w="861324">
                  <a:extLst>
                    <a:ext uri="{9D8B030D-6E8A-4147-A177-3AD203B41FA5}">
                      <a16:colId xmlns:a16="http://schemas.microsoft.com/office/drawing/2014/main" xmlns="" val="20003"/>
                    </a:ext>
                  </a:extLst>
                </a:gridCol>
              </a:tblGrid>
              <a:tr h="186886">
                <a:tc gridSpan="4">
                  <a:txBody>
                    <a:bodyPr/>
                    <a:lstStyle/>
                    <a:p>
                      <a:pPr algn="ctr" rtl="0" fontAlgn="ctr"/>
                      <a:r>
                        <a:rPr lang="en-US" sz="1050" b="1" i="0" u="none" strike="noStrike" dirty="0">
                          <a:solidFill>
                            <a:srgbClr val="000000"/>
                          </a:solidFill>
                          <a:effectLst/>
                          <a:latin typeface="Arial"/>
                        </a:rPr>
                        <a:t>2017 EOY ESA Annual Savings</a:t>
                      </a:r>
                    </a:p>
                  </a:txBody>
                  <a:tcPr marL="9525" marR="9525" marT="9525" marB="0" anchor="ctr">
                    <a:lnL w="1270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75063">
                <a:tc>
                  <a:txBody>
                    <a:bodyPr/>
                    <a:lstStyle/>
                    <a:p>
                      <a:pPr algn="ctr" rtl="0" fontAlgn="ctr"/>
                      <a:r>
                        <a:rPr lang="en-US" sz="800" b="1" i="0" u="none" strike="noStrike" dirty="0">
                          <a:solidFill>
                            <a:srgbClr val="000000"/>
                          </a:solidFill>
                          <a:effectLst/>
                          <a:latin typeface="Arial"/>
                        </a:rPr>
                        <a:t>Utility</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sz="800" b="1" i="0" u="none" strike="noStrike" dirty="0">
                          <a:solidFill>
                            <a:srgbClr val="000000"/>
                          </a:solidFill>
                          <a:effectLst/>
                          <a:latin typeface="Arial"/>
                        </a:rPr>
                        <a:t>ESA KWh</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sz="800" b="1" i="0" u="none" strike="noStrike" dirty="0">
                          <a:solidFill>
                            <a:srgbClr val="000000"/>
                          </a:solidFill>
                          <a:effectLst/>
                          <a:latin typeface="Arial"/>
                        </a:rPr>
                        <a:t>ESA KW</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sz="800" b="1" i="0" u="none" strike="noStrike" dirty="0">
                          <a:solidFill>
                            <a:srgbClr val="000000"/>
                          </a:solidFill>
                          <a:effectLst/>
                          <a:latin typeface="Arial"/>
                        </a:rPr>
                        <a:t>ESA Therms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xmlns="" val="10001"/>
                  </a:ext>
                </a:extLst>
              </a:tr>
              <a:tr h="175063">
                <a:tc>
                  <a:txBody>
                    <a:bodyPr/>
                    <a:lstStyle/>
                    <a:p>
                      <a:pPr algn="ctr" rtl="0" fontAlgn="ctr"/>
                      <a:r>
                        <a:rPr lang="en-US" sz="800" b="1" i="0" u="none" strike="noStrike" dirty="0">
                          <a:solidFill>
                            <a:srgbClr val="000000"/>
                          </a:solidFill>
                          <a:effectLst/>
                          <a:latin typeface="Arial"/>
                        </a:rPr>
                        <a:t>PG&amp;E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r" rtl="0" fontAlgn="ctr"/>
                      <a:r>
                        <a:rPr lang="en-US" sz="900" b="0" i="0" u="none" strike="noStrike" dirty="0">
                          <a:effectLst/>
                          <a:latin typeface="Arial"/>
                        </a:rPr>
                        <a:t>55,763,625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sz="900" b="0" i="0" u="none" strike="noStrike" dirty="0">
                          <a:effectLst/>
                          <a:latin typeface="Arial"/>
                        </a:rPr>
                        <a:t> 64,988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sz="800" b="0" i="0" u="none" strike="noStrike" dirty="0">
                          <a:effectLst/>
                          <a:latin typeface="Arial"/>
                        </a:rPr>
                        <a:t> </a:t>
                      </a:r>
                      <a:r>
                        <a:rPr lang="en-US" sz="900" b="0" i="0" u="none" strike="noStrike" dirty="0">
                          <a:effectLst/>
                          <a:latin typeface="Arial"/>
                        </a:rPr>
                        <a:t>1,434,682</a:t>
                      </a:r>
                      <a:r>
                        <a:rPr lang="en-US" sz="800" b="0" i="0" u="none" strike="noStrike" dirty="0">
                          <a:effectLst/>
                          <a:latin typeface="Arial"/>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0002"/>
                  </a:ext>
                </a:extLst>
              </a:tr>
              <a:tr h="175494">
                <a:tc>
                  <a:txBody>
                    <a:bodyPr/>
                    <a:lstStyle/>
                    <a:p>
                      <a:pPr algn="ctr" rtl="0" fontAlgn="ctr"/>
                      <a:r>
                        <a:rPr lang="en-US" sz="800" b="1" i="0" u="none" strike="noStrike" dirty="0">
                          <a:solidFill>
                            <a:srgbClr val="000000"/>
                          </a:solidFill>
                          <a:effectLst/>
                          <a:latin typeface="Arial"/>
                        </a:rPr>
                        <a:t>SCE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r" rtl="0" fontAlgn="ctr"/>
                      <a:r>
                        <a:rPr lang="en-US" sz="900" b="0" i="0" u="none" strike="noStrike" dirty="0">
                          <a:effectLst/>
                          <a:latin typeface="Arial"/>
                        </a:rPr>
                        <a:t>27,744,507</a:t>
                      </a:r>
                      <a:r>
                        <a:rPr lang="en-US" sz="800" b="0" i="0" u="none" strike="noStrike" dirty="0">
                          <a:effectLst/>
                          <a:latin typeface="Arial"/>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sz="900" b="0" i="0" u="none" strike="noStrike" dirty="0">
                          <a:effectLst/>
                          <a:latin typeface="Arial"/>
                        </a:rPr>
                        <a:t>4,353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sz="800" b="0" i="0" u="none" strike="noStrike" dirty="0">
                          <a:effectLst/>
                          <a:latin typeface="Arial"/>
                        </a:rPr>
                        <a:t>  N/A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xmlns="" val="10003"/>
                  </a:ext>
                </a:extLst>
              </a:tr>
              <a:tr h="175063">
                <a:tc>
                  <a:txBody>
                    <a:bodyPr/>
                    <a:lstStyle/>
                    <a:p>
                      <a:pPr algn="ctr" rtl="0" fontAlgn="ctr"/>
                      <a:r>
                        <a:rPr lang="en-US" sz="800" b="1" i="0" u="none" strike="noStrike" dirty="0">
                          <a:solidFill>
                            <a:srgbClr val="000000"/>
                          </a:solidFill>
                          <a:effectLst/>
                          <a:latin typeface="Arial"/>
                        </a:rPr>
                        <a:t>SDG&amp;E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r" rtl="0" fontAlgn="ctr"/>
                      <a:r>
                        <a:rPr lang="en-US" sz="900" b="0" i="0" u="none" strike="noStrike" dirty="0">
                          <a:effectLst/>
                          <a:latin typeface="Arial"/>
                        </a:rPr>
                        <a:t>3,116,887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sz="900" b="0" i="0" u="none" strike="noStrike" dirty="0">
                          <a:effectLst/>
                          <a:latin typeface="Arial"/>
                        </a:rPr>
                        <a:t>337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sz="900" b="0" i="0" u="none" strike="noStrike" dirty="0">
                          <a:effectLst/>
                          <a:latin typeface="Arial"/>
                        </a:rPr>
                        <a:t> 197,116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0004"/>
                  </a:ext>
                </a:extLst>
              </a:tr>
              <a:tr h="175063">
                <a:tc>
                  <a:txBody>
                    <a:bodyPr/>
                    <a:lstStyle/>
                    <a:p>
                      <a:pPr algn="ctr" rtl="0" fontAlgn="ctr"/>
                      <a:r>
                        <a:rPr lang="en-US" sz="800" b="1" i="0" u="none" strike="noStrike" dirty="0">
                          <a:solidFill>
                            <a:srgbClr val="000000"/>
                          </a:solidFill>
                          <a:effectLst/>
                          <a:latin typeface="Arial"/>
                        </a:rPr>
                        <a:t>SoCalGas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r" rtl="0" fontAlgn="ctr"/>
                      <a:r>
                        <a:rPr lang="en-US" sz="800" b="0" i="0" u="none" strike="noStrike">
                          <a:effectLst/>
                          <a:latin typeface="Arial"/>
                        </a:rPr>
                        <a:t>  N/A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sz="800" b="0" i="0" u="none" strike="noStrike">
                          <a:effectLst/>
                          <a:latin typeface="Arial"/>
                        </a:rPr>
                        <a:t>  N/A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sz="900" b="0" i="0" u="none" strike="noStrike" dirty="0">
                          <a:effectLst/>
                          <a:latin typeface="Arial"/>
                        </a:rPr>
                        <a:t> 1,387,604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xmlns="" val="10005"/>
                  </a:ext>
                </a:extLst>
              </a:tr>
              <a:tr h="175063">
                <a:tc>
                  <a:txBody>
                    <a:bodyPr/>
                    <a:lstStyle/>
                    <a:p>
                      <a:pPr algn="ctr" rtl="0" fontAlgn="ctr"/>
                      <a:r>
                        <a:rPr lang="en-US" sz="800" b="1" i="0" u="none" strike="noStrike" dirty="0">
                          <a:solidFill>
                            <a:srgbClr val="000000"/>
                          </a:solidFill>
                          <a:effectLst/>
                          <a:latin typeface="Arial"/>
                        </a:rPr>
                        <a:t>TOTAL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r" rtl="0" fontAlgn="ctr"/>
                      <a:r>
                        <a:rPr lang="en-US" sz="900" b="1" i="0" u="none" strike="noStrike" dirty="0">
                          <a:solidFill>
                            <a:srgbClr val="000000"/>
                          </a:solidFill>
                          <a:effectLst/>
                          <a:latin typeface="Arial"/>
                        </a:rPr>
                        <a:t> 86,625,019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r" rtl="0" fontAlgn="ctr"/>
                      <a:r>
                        <a:rPr lang="en-US" sz="900" b="1" i="0" u="none" strike="noStrike" dirty="0">
                          <a:solidFill>
                            <a:srgbClr val="000000"/>
                          </a:solidFill>
                          <a:effectLst/>
                          <a:latin typeface="Arial"/>
                        </a:rPr>
                        <a:t> 69,678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r" rtl="0" fontAlgn="ctr"/>
                      <a:r>
                        <a:rPr lang="en-US" sz="900" b="1" i="0" u="none" strike="noStrike" dirty="0">
                          <a:solidFill>
                            <a:srgbClr val="000000"/>
                          </a:solidFill>
                          <a:effectLst/>
                          <a:latin typeface="Arial"/>
                        </a:rPr>
                        <a:t> 3,019,402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xmlns="" val="10006"/>
                  </a:ext>
                </a:extLst>
              </a:tr>
            </a:tbl>
          </a:graphicData>
        </a:graphic>
      </p:graphicFrame>
      <p:graphicFrame>
        <p:nvGraphicFramePr>
          <p:cNvPr id="175" name="Chart 174"/>
          <p:cNvGraphicFramePr>
            <a:graphicFrameLocks/>
          </p:cNvGraphicFramePr>
          <p:nvPr>
            <p:extLst>
              <p:ext uri="{D42A27DB-BD31-4B8C-83A1-F6EECF244321}">
                <p14:modId xmlns:p14="http://schemas.microsoft.com/office/powerpoint/2010/main" val="520711128"/>
              </p:ext>
            </p:extLst>
          </p:nvPr>
        </p:nvGraphicFramePr>
        <p:xfrm>
          <a:off x="3573409" y="4461199"/>
          <a:ext cx="2301982" cy="2430922"/>
        </p:xfrm>
        <a:graphic>
          <a:graphicData uri="http://schemas.openxmlformats.org/drawingml/2006/chart">
            <c:chart xmlns:c="http://schemas.openxmlformats.org/drawingml/2006/chart" xmlns:r="http://schemas.openxmlformats.org/officeDocument/2006/relationships" r:id="rId9"/>
          </a:graphicData>
        </a:graphic>
      </p:graphicFrame>
      <p:pic>
        <p:nvPicPr>
          <p:cNvPr id="177" name="Content Placeholder 4"/>
          <p:cNvPicPr>
            <a:picLocks noGrp="1" noChangeAspect="1"/>
          </p:cNvPicPr>
          <p:nvPr>
            <p:ph idx="1"/>
          </p:nvPr>
        </p:nvPicPr>
        <p:blipFill>
          <a:blip r:embed="rId10" cstate="print">
            <a:extLst>
              <a:ext uri="{28A0092B-C50C-407E-A947-70E740481C1C}">
                <a14:useLocalDpi xmlns:a14="http://schemas.microsoft.com/office/drawing/2010/main" val="0"/>
              </a:ext>
            </a:extLst>
          </a:blip>
          <a:stretch>
            <a:fillRect/>
          </a:stretch>
        </p:blipFill>
        <p:spPr>
          <a:xfrm>
            <a:off x="164902" y="6223821"/>
            <a:ext cx="912279" cy="556490"/>
          </a:xfrm>
        </p:spPr>
      </p:pic>
      <p:sp>
        <p:nvSpPr>
          <p:cNvPr id="5" name="Slide Number Placeholder 4">
            <a:extLst>
              <a:ext uri="{FF2B5EF4-FFF2-40B4-BE49-F238E27FC236}">
                <a16:creationId xmlns:a16="http://schemas.microsoft.com/office/drawing/2014/main" xmlns="" id="{D10F8ADA-F1FF-4CCB-8B0A-6BB7AEA5535B}"/>
              </a:ext>
            </a:extLst>
          </p:cNvPr>
          <p:cNvSpPr>
            <a:spLocks noGrp="1"/>
          </p:cNvSpPr>
          <p:nvPr>
            <p:ph type="sldNum" sz="quarter" idx="12"/>
          </p:nvPr>
        </p:nvSpPr>
        <p:spPr/>
        <p:txBody>
          <a:bodyPr/>
          <a:lstStyle/>
          <a:p>
            <a:fld id="{DB6F5F74-756D-4BFF-9F39-53DD698FC919}" type="slidenum">
              <a:rPr lang="en-US" smtClean="0"/>
              <a:t>2</a:t>
            </a:fld>
            <a:endParaRPr lang="en-US" dirty="0"/>
          </a:p>
        </p:txBody>
      </p:sp>
    </p:spTree>
    <p:extLst>
      <p:ext uri="{BB962C8B-B14F-4D97-AF65-F5344CB8AC3E}">
        <p14:creationId xmlns:p14="http://schemas.microsoft.com/office/powerpoint/2010/main" val="2800957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0D21F0-9BD2-4D03-9C46-DD2D71328DCB}"/>
              </a:ext>
            </a:extLst>
          </p:cNvPr>
          <p:cNvSpPr>
            <a:spLocks noGrp="1"/>
          </p:cNvSpPr>
          <p:nvPr>
            <p:ph type="title"/>
          </p:nvPr>
        </p:nvSpPr>
        <p:spPr/>
        <p:txBody>
          <a:bodyPr/>
          <a:lstStyle/>
          <a:p>
            <a:r>
              <a:rPr lang="en-US" dirty="0"/>
              <a:t>Assembly Bill 793</a:t>
            </a:r>
          </a:p>
        </p:txBody>
      </p:sp>
      <p:sp>
        <p:nvSpPr>
          <p:cNvPr id="4" name="Content Placeholder 3">
            <a:extLst>
              <a:ext uri="{FF2B5EF4-FFF2-40B4-BE49-F238E27FC236}">
                <a16:creationId xmlns:a16="http://schemas.microsoft.com/office/drawing/2014/main" xmlns="" id="{2D5E1D95-3045-4725-ABFE-F4603CF831BA}"/>
              </a:ext>
            </a:extLst>
          </p:cNvPr>
          <p:cNvSpPr>
            <a:spLocks noGrp="1"/>
          </p:cNvSpPr>
          <p:nvPr>
            <p:ph sz="half" idx="1"/>
          </p:nvPr>
        </p:nvSpPr>
        <p:spPr>
          <a:xfrm>
            <a:off x="457200" y="1600200"/>
            <a:ext cx="8229600" cy="4525963"/>
          </a:xfrm>
        </p:spPr>
        <p:txBody>
          <a:bodyPr>
            <a:normAutofit fontScale="92500" lnSpcReduction="20000"/>
          </a:bodyPr>
          <a:lstStyle/>
          <a:p>
            <a:r>
              <a:rPr lang="en-US" dirty="0"/>
              <a:t>Enacted October 2015, this bill requires IOUs to:</a:t>
            </a:r>
          </a:p>
          <a:p>
            <a:pPr lvl="1"/>
            <a:r>
              <a:rPr lang="en-US" dirty="0"/>
              <a:t>Provide incentives to residential or small/medium business customers to purchase energy management technology for use in the customer’s home or place of business.</a:t>
            </a:r>
          </a:p>
          <a:p>
            <a:pPr lvl="1"/>
            <a:r>
              <a:rPr lang="en-US" dirty="0"/>
              <a:t>Develop a plan to educate residential customers and small and medium business customers about the incentive program</a:t>
            </a:r>
          </a:p>
          <a:p>
            <a:r>
              <a:rPr lang="en-US" dirty="0"/>
              <a:t>IOU programs and marketing plans were approved in CPUC Resolution E-4820 in April 2017</a:t>
            </a:r>
          </a:p>
          <a:p>
            <a:r>
              <a:rPr lang="en-US" dirty="0"/>
              <a:t>The bill also modifies the definition of “weatherization services for low-income customers” to include energy management technologies</a:t>
            </a:r>
          </a:p>
          <a:p>
            <a:pPr lvl="1"/>
            <a:r>
              <a:rPr lang="en-US" dirty="0"/>
              <a:t>“Energy management technology” may include a product, service, or software that allows a customer to better understand and manage electricity or gas use in the customer’s home</a:t>
            </a:r>
          </a:p>
        </p:txBody>
      </p:sp>
      <p:sp>
        <p:nvSpPr>
          <p:cNvPr id="3" name="Slide Number Placeholder 2">
            <a:extLst>
              <a:ext uri="{FF2B5EF4-FFF2-40B4-BE49-F238E27FC236}">
                <a16:creationId xmlns:a16="http://schemas.microsoft.com/office/drawing/2014/main" xmlns="" id="{F2F53E12-C215-4FC9-BCE1-D0726908A6B0}"/>
              </a:ext>
            </a:extLst>
          </p:cNvPr>
          <p:cNvSpPr>
            <a:spLocks noGrp="1"/>
          </p:cNvSpPr>
          <p:nvPr>
            <p:ph type="sldNum" sz="quarter" idx="12"/>
          </p:nvPr>
        </p:nvSpPr>
        <p:spPr/>
        <p:txBody>
          <a:bodyPr/>
          <a:lstStyle/>
          <a:p>
            <a:fld id="{DB6F5F74-756D-4BFF-9F39-53DD698FC919}" type="slidenum">
              <a:rPr lang="en-US" smtClean="0"/>
              <a:t>20</a:t>
            </a:fld>
            <a:endParaRPr lang="en-US" dirty="0"/>
          </a:p>
        </p:txBody>
      </p:sp>
    </p:spTree>
    <p:extLst>
      <p:ext uri="{BB962C8B-B14F-4D97-AF65-F5344CB8AC3E}">
        <p14:creationId xmlns:p14="http://schemas.microsoft.com/office/powerpoint/2010/main" val="2830012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68DAE-3853-46DD-BA75-1587C21F3586}"/>
              </a:ext>
            </a:extLst>
          </p:cNvPr>
          <p:cNvSpPr>
            <a:spLocks noGrp="1"/>
          </p:cNvSpPr>
          <p:nvPr>
            <p:ph type="title"/>
          </p:nvPr>
        </p:nvSpPr>
        <p:spPr>
          <a:xfrm>
            <a:off x="417399" y="1339850"/>
            <a:ext cx="8408194" cy="558627"/>
          </a:xfrm>
        </p:spPr>
        <p:txBody>
          <a:bodyPr>
            <a:normAutofit/>
          </a:bodyPr>
          <a:lstStyle/>
          <a:p>
            <a:pPr algn="ctr"/>
            <a:r>
              <a:rPr lang="en-US" sz="2025" dirty="0">
                <a:solidFill>
                  <a:schemeClr val="bg1"/>
                </a:solidFill>
              </a:rPr>
              <a:t>SoCal Smart Thermostats and Energy Management Technology Update</a:t>
            </a:r>
          </a:p>
        </p:txBody>
      </p:sp>
      <p:sp>
        <p:nvSpPr>
          <p:cNvPr id="5" name="TextBox 4">
            <a:extLst>
              <a:ext uri="{FF2B5EF4-FFF2-40B4-BE49-F238E27FC236}">
                <a16:creationId xmlns:a16="http://schemas.microsoft.com/office/drawing/2014/main" xmlns="" id="{C61DA151-D30E-4835-A713-92C19B1B245A}"/>
              </a:ext>
            </a:extLst>
          </p:cNvPr>
          <p:cNvSpPr txBox="1"/>
          <p:nvPr/>
        </p:nvSpPr>
        <p:spPr>
          <a:xfrm>
            <a:off x="4125827" y="1905000"/>
            <a:ext cx="4699766" cy="4770537"/>
          </a:xfrm>
          <a:prstGeom prst="rect">
            <a:avLst/>
          </a:prstGeom>
          <a:noFill/>
        </p:spPr>
        <p:txBody>
          <a:bodyPr wrap="square" rtlCol="0">
            <a:spAutoFit/>
          </a:bodyPr>
          <a:lstStyle/>
          <a:p>
            <a:pPr marL="214313" indent="-214313">
              <a:buFont typeface="Arial" panose="020B0604020202020204" pitchFamily="34" charset="0"/>
              <a:buChar char="•"/>
            </a:pPr>
            <a:r>
              <a:rPr lang="en-US" sz="1600" dirty="0"/>
              <a:t>SoCalGas promotes low-cost and no-cost EMTs:</a:t>
            </a:r>
          </a:p>
          <a:p>
            <a:pPr marL="557213" lvl="1" indent="-214313">
              <a:buFont typeface="Arial" panose="020B0604020202020204" pitchFamily="34" charset="0"/>
              <a:buChar char="•"/>
            </a:pPr>
            <a:r>
              <a:rPr lang="en-US" sz="1600" dirty="0"/>
              <a:t>Customers with online </a:t>
            </a:r>
            <a:r>
              <a:rPr lang="en-US" sz="1600" dirty="0" err="1"/>
              <a:t>MyAccount</a:t>
            </a:r>
            <a:r>
              <a:rPr lang="en-US" sz="1600" dirty="0"/>
              <a:t> access can navigate to “Ways to Save” online tools  </a:t>
            </a:r>
          </a:p>
          <a:p>
            <a:pPr marL="557213" lvl="1" indent="-214313">
              <a:buFont typeface="Arial" panose="020B0604020202020204" pitchFamily="34" charset="0"/>
              <a:buChar char="•"/>
            </a:pPr>
            <a:r>
              <a:rPr lang="en-US" sz="1600" dirty="0"/>
              <a:t>Promotes Bill Tracker Alerts through outreach with Community Based Organizations (CBOs)</a:t>
            </a:r>
          </a:p>
          <a:p>
            <a:pPr marL="557213" lvl="1" indent="-214313">
              <a:buFont typeface="Arial" panose="020B0604020202020204" pitchFamily="34" charset="0"/>
              <a:buChar char="•"/>
            </a:pPr>
            <a:r>
              <a:rPr lang="en-US" sz="1600" dirty="0"/>
              <a:t>Conducts targeted outreach in DACs to promote </a:t>
            </a:r>
            <a:r>
              <a:rPr lang="en-US" sz="1600" dirty="0" err="1"/>
              <a:t>MyAccount</a:t>
            </a:r>
            <a:r>
              <a:rPr lang="en-US" sz="1600" dirty="0"/>
              <a:t> online access</a:t>
            </a:r>
          </a:p>
          <a:p>
            <a:pPr marL="214313" indent="-214313">
              <a:buFont typeface="Arial" panose="020B0604020202020204" pitchFamily="34" charset="0"/>
              <a:buChar char="•"/>
            </a:pPr>
            <a:r>
              <a:rPr lang="en-US" sz="1600" dirty="0"/>
              <a:t>Offers joint Smart Thermostat program in conjunction with SCE</a:t>
            </a:r>
          </a:p>
          <a:p>
            <a:pPr marL="214313" indent="-214313">
              <a:buFont typeface="Arial" panose="020B0604020202020204" pitchFamily="34" charset="0"/>
              <a:buChar char="•"/>
            </a:pPr>
            <a:r>
              <a:rPr lang="en-US" sz="1600" dirty="0"/>
              <a:t>Promotes Stand Alone $50 SoCalGas-Only Rebate for Smart Thermostats for both single-family and multi-family customers</a:t>
            </a:r>
          </a:p>
          <a:p>
            <a:pPr marL="214313" indent="-214313">
              <a:buFont typeface="Arial" panose="020B0604020202020204" pitchFamily="34" charset="0"/>
              <a:buChar char="•"/>
            </a:pPr>
            <a:r>
              <a:rPr lang="en-US" sz="1600" dirty="0"/>
              <a:t>Launched an EMT marketplace at </a:t>
            </a:r>
            <a:r>
              <a:rPr lang="en-US" sz="1600" dirty="0">
                <a:hlinkClick r:id="rId3"/>
              </a:rPr>
              <a:t>marketplace.socalgas.com</a:t>
            </a:r>
            <a:r>
              <a:rPr lang="en-US" sz="1600" dirty="0"/>
              <a:t> </a:t>
            </a:r>
          </a:p>
          <a:p>
            <a:pPr marL="214313" indent="-214313">
              <a:buFont typeface="Arial" panose="020B0604020202020204" pitchFamily="34" charset="0"/>
              <a:buChar char="•"/>
            </a:pPr>
            <a:r>
              <a:rPr lang="en-US" sz="1600" dirty="0"/>
              <a:t>To avoid disconnection, CSRs provide </a:t>
            </a:r>
            <a:r>
              <a:rPr lang="en-US" sz="1600" dirty="0" err="1"/>
              <a:t>MyAccount</a:t>
            </a:r>
            <a:r>
              <a:rPr lang="en-US" sz="1600" dirty="0"/>
              <a:t> and Bill Tracker Alert information during informal billing inquiries for resolution</a:t>
            </a:r>
          </a:p>
          <a:p>
            <a:pPr marL="214313" indent="-214313">
              <a:buFont typeface="Arial" panose="020B0604020202020204" pitchFamily="34" charset="0"/>
              <a:buChar char="•"/>
            </a:pPr>
            <a:r>
              <a:rPr lang="en-US" sz="1600" dirty="0"/>
              <a:t>Requested to pilot Smart Thermostats in ESA Weatherization in AL 5256</a:t>
            </a:r>
          </a:p>
        </p:txBody>
      </p:sp>
      <p:sp>
        <p:nvSpPr>
          <p:cNvPr id="6" name="Title 1">
            <a:extLst>
              <a:ext uri="{FF2B5EF4-FFF2-40B4-BE49-F238E27FC236}">
                <a16:creationId xmlns:a16="http://schemas.microsoft.com/office/drawing/2014/main" xmlns="" id="{B28CEDC5-062A-4682-ADF7-9C7C1638AC8A}"/>
              </a:ext>
            </a:extLst>
          </p:cNvPr>
          <p:cNvSpPr txBox="1">
            <a:spLocks/>
          </p:cNvSpPr>
          <p:nvPr/>
        </p:nvSpPr>
        <p:spPr>
          <a:xfrm>
            <a:off x="304801" y="781224"/>
            <a:ext cx="8610600" cy="7448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a:t>SoCalGas</a:t>
            </a:r>
          </a:p>
        </p:txBody>
      </p:sp>
      <p:pic>
        <p:nvPicPr>
          <p:cNvPr id="7" name="Content Placeholder 4">
            <a:extLst>
              <a:ext uri="{FF2B5EF4-FFF2-40B4-BE49-F238E27FC236}">
                <a16:creationId xmlns:a16="http://schemas.microsoft.com/office/drawing/2014/main" xmlns="" id="{F1121808-79BE-46B6-9B2E-4F27852539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660" y="5989706"/>
            <a:ext cx="912279" cy="556490"/>
          </a:xfrm>
          <a:prstGeom prst="rect">
            <a:avLst/>
          </a:prstGeom>
        </p:spPr>
      </p:pic>
      <p:sp>
        <p:nvSpPr>
          <p:cNvPr id="8" name="Slide Number Placeholder 2">
            <a:extLst>
              <a:ext uri="{FF2B5EF4-FFF2-40B4-BE49-F238E27FC236}">
                <a16:creationId xmlns:a16="http://schemas.microsoft.com/office/drawing/2014/main" xmlns="" id="{79414E2E-013A-4BA1-ADFC-91D8EF267BB1}"/>
              </a:ext>
            </a:extLst>
          </p:cNvPr>
          <p:cNvSpPr>
            <a:spLocks noGrp="1"/>
          </p:cNvSpPr>
          <p:nvPr>
            <p:ph type="sldNum" sz="quarter" idx="12"/>
          </p:nvPr>
        </p:nvSpPr>
        <p:spPr>
          <a:xfrm>
            <a:off x="6553200" y="6356350"/>
            <a:ext cx="2133600" cy="365125"/>
          </a:xfrm>
        </p:spPr>
        <p:txBody>
          <a:bodyPr/>
          <a:lstStyle/>
          <a:p>
            <a:fld id="{DB6F5F74-756D-4BFF-9F39-53DD698FC919}" type="slidenum">
              <a:rPr lang="en-US" smtClean="0"/>
              <a:t>21</a:t>
            </a:fld>
            <a:endParaRPr lang="en-US" dirty="0"/>
          </a:p>
        </p:txBody>
      </p:sp>
      <p:pic>
        <p:nvPicPr>
          <p:cNvPr id="9" name="Picture 8" descr="cid:image006.jpg@01D341AA.57B4F880">
            <a:extLst>
              <a:ext uri="{FF2B5EF4-FFF2-40B4-BE49-F238E27FC236}">
                <a16:creationId xmlns:a16="http://schemas.microsoft.com/office/drawing/2014/main" xmlns="" id="{ABE11B7D-CC8C-4D3A-991F-7B21C1B7BF6F}"/>
              </a:ext>
            </a:extLst>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75726" y="2186324"/>
            <a:ext cx="3950101" cy="3244850"/>
          </a:xfrm>
          <a:prstGeom prst="rect">
            <a:avLst/>
          </a:prstGeom>
          <a:noFill/>
          <a:ln>
            <a:noFill/>
          </a:ln>
        </p:spPr>
      </p:pic>
    </p:spTree>
    <p:extLst>
      <p:ext uri="{BB962C8B-B14F-4D97-AF65-F5344CB8AC3E}">
        <p14:creationId xmlns:p14="http://schemas.microsoft.com/office/powerpoint/2010/main" val="1818661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xmlns="" id="{B8A0677C-1895-49B0-BFA3-1B3860FD3E3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7399" y="1828801"/>
            <a:ext cx="3753946" cy="3634948"/>
          </a:xfrm>
          <a:prstGeom prst="rect">
            <a:avLst/>
          </a:prstGeom>
          <a:noFill/>
        </p:spPr>
      </p:pic>
      <p:sp>
        <p:nvSpPr>
          <p:cNvPr id="2" name="Title 1">
            <a:extLst>
              <a:ext uri="{FF2B5EF4-FFF2-40B4-BE49-F238E27FC236}">
                <a16:creationId xmlns:a16="http://schemas.microsoft.com/office/drawing/2014/main" xmlns="" id="{5D468DAE-3853-46DD-BA75-1587C21F3586}"/>
              </a:ext>
            </a:extLst>
          </p:cNvPr>
          <p:cNvSpPr>
            <a:spLocks noGrp="1"/>
          </p:cNvSpPr>
          <p:nvPr>
            <p:ph type="title"/>
          </p:nvPr>
        </p:nvSpPr>
        <p:spPr>
          <a:xfrm>
            <a:off x="417399" y="304800"/>
            <a:ext cx="8408194" cy="558627"/>
          </a:xfrm>
        </p:spPr>
        <p:txBody>
          <a:bodyPr>
            <a:noAutofit/>
          </a:bodyPr>
          <a:lstStyle/>
          <a:p>
            <a:pPr algn="ctr"/>
            <a:r>
              <a:rPr lang="en-US" sz="3000" b="1" dirty="0"/>
              <a:t>SCE</a:t>
            </a:r>
          </a:p>
        </p:txBody>
      </p:sp>
      <p:sp>
        <p:nvSpPr>
          <p:cNvPr id="5" name="TextBox 4">
            <a:extLst>
              <a:ext uri="{FF2B5EF4-FFF2-40B4-BE49-F238E27FC236}">
                <a16:creationId xmlns:a16="http://schemas.microsoft.com/office/drawing/2014/main" xmlns="" id="{20E25C01-EF19-4A7F-BD1A-0A7CE194D731}"/>
              </a:ext>
            </a:extLst>
          </p:cNvPr>
          <p:cNvSpPr txBox="1"/>
          <p:nvPr/>
        </p:nvSpPr>
        <p:spPr>
          <a:xfrm>
            <a:off x="4125826" y="914400"/>
            <a:ext cx="4789573" cy="5755422"/>
          </a:xfrm>
          <a:prstGeom prst="rect">
            <a:avLst/>
          </a:prstGeom>
          <a:noFill/>
        </p:spPr>
        <p:txBody>
          <a:bodyPr wrap="square" rtlCol="0">
            <a:spAutoFit/>
          </a:bodyPr>
          <a:lstStyle/>
          <a:p>
            <a:pPr marL="214313" indent="-214313">
              <a:buFont typeface="Arial" panose="020B0604020202020204" pitchFamily="34" charset="0"/>
              <a:buChar char="•"/>
            </a:pPr>
            <a:r>
              <a:rPr lang="en-US" sz="1600" dirty="0">
                <a:solidFill>
                  <a:prstClr val="black"/>
                </a:solidFill>
              </a:rPr>
              <a:t>Launched SCE Marketplace (</a:t>
            </a:r>
            <a:r>
              <a:rPr lang="en-US" sz="1600" dirty="0">
                <a:solidFill>
                  <a:prstClr val="black"/>
                </a:solidFill>
                <a:hlinkClick r:id="rId4"/>
              </a:rPr>
              <a:t>www.marketplace.sce.com</a:t>
            </a:r>
            <a:r>
              <a:rPr lang="en-US" sz="1600" dirty="0">
                <a:solidFill>
                  <a:prstClr val="black"/>
                </a:solidFill>
              </a:rPr>
              <a:t>) featuring EMT products, services, and information</a:t>
            </a:r>
          </a:p>
          <a:p>
            <a:pPr marL="214313" indent="-214313">
              <a:buFont typeface="Arial" panose="020B0604020202020204" pitchFamily="34" charset="0"/>
              <a:buChar char="•"/>
            </a:pPr>
            <a:r>
              <a:rPr lang="en-US" sz="1600" dirty="0">
                <a:solidFill>
                  <a:prstClr val="black"/>
                </a:solidFill>
              </a:rPr>
              <a:t>Continue to feature EMT products, services, and information on the SCE Energy Management Center landing page (</a:t>
            </a:r>
            <a:r>
              <a:rPr lang="en-US" sz="1600" dirty="0">
                <a:solidFill>
                  <a:prstClr val="black"/>
                </a:solidFill>
                <a:hlinkClick r:id="rId5"/>
              </a:rPr>
              <a:t>www.sce.com/EMC</a:t>
            </a:r>
            <a:r>
              <a:rPr lang="en-US" sz="1600" dirty="0">
                <a:solidFill>
                  <a:prstClr val="black"/>
                </a:solidFill>
              </a:rPr>
              <a:t>) </a:t>
            </a:r>
          </a:p>
          <a:p>
            <a:pPr marL="214313" indent="-214313">
              <a:buFont typeface="Arial" panose="020B0604020202020204" pitchFamily="34" charset="0"/>
              <a:buChar char="•"/>
            </a:pPr>
            <a:r>
              <a:rPr lang="en-US" sz="1600" dirty="0">
                <a:solidFill>
                  <a:prstClr val="black"/>
                </a:solidFill>
              </a:rPr>
              <a:t>Promote EMTs through an integrated marketing campaign featuring digital banner ads, social media, and email communication, heavily targeted DAC and LI communities.</a:t>
            </a:r>
          </a:p>
          <a:p>
            <a:pPr marL="214313" indent="-214313">
              <a:buFont typeface="Arial" panose="020B0604020202020204" pitchFamily="34" charset="0"/>
              <a:buChar char="•"/>
            </a:pPr>
            <a:r>
              <a:rPr lang="en-US" sz="1600" dirty="0">
                <a:solidFill>
                  <a:prstClr val="black"/>
                </a:solidFill>
              </a:rPr>
              <a:t>Promote DR program using smart thermostats in conjunction with SoCal Gas</a:t>
            </a:r>
          </a:p>
          <a:p>
            <a:pPr marL="671513" lvl="1" indent="-214313">
              <a:buFont typeface="Arial" panose="020B0604020202020204" pitchFamily="34" charset="0"/>
              <a:buChar char="•"/>
            </a:pPr>
            <a:r>
              <a:rPr lang="en-US" sz="1600" dirty="0">
                <a:solidFill>
                  <a:prstClr val="black"/>
                </a:solidFill>
              </a:rPr>
              <a:t>Technology partners include Nest, Energy Hub, </a:t>
            </a:r>
            <a:r>
              <a:rPr lang="en-US" sz="1600" dirty="0" err="1">
                <a:solidFill>
                  <a:prstClr val="black"/>
                </a:solidFill>
              </a:rPr>
              <a:t>Ecofactor</a:t>
            </a:r>
            <a:r>
              <a:rPr lang="en-US" sz="1600" dirty="0">
                <a:solidFill>
                  <a:prstClr val="black"/>
                </a:solidFill>
              </a:rPr>
              <a:t>, Honeywell, Zen Energy (alarm.com, </a:t>
            </a:r>
            <a:r>
              <a:rPr lang="en-US" sz="1600" dirty="0" err="1">
                <a:solidFill>
                  <a:prstClr val="black"/>
                </a:solidFill>
              </a:rPr>
              <a:t>ecobee</a:t>
            </a:r>
            <a:r>
              <a:rPr lang="en-US" sz="1600" dirty="0">
                <a:solidFill>
                  <a:prstClr val="black"/>
                </a:solidFill>
              </a:rPr>
              <a:t>, Lux, Radio Thermostat, </a:t>
            </a:r>
            <a:r>
              <a:rPr lang="en-US" sz="1600" dirty="0" err="1">
                <a:solidFill>
                  <a:prstClr val="black"/>
                </a:solidFill>
              </a:rPr>
              <a:t>Sensi</a:t>
            </a:r>
            <a:r>
              <a:rPr lang="en-US" sz="1600" dirty="0">
                <a:solidFill>
                  <a:prstClr val="black"/>
                </a:solidFill>
              </a:rPr>
              <a:t>)</a:t>
            </a:r>
          </a:p>
          <a:p>
            <a:pPr marL="671513" lvl="1" indent="-214313">
              <a:buFont typeface="Arial" panose="020B0604020202020204" pitchFamily="34" charset="0"/>
              <a:buChar char="•"/>
            </a:pPr>
            <a:r>
              <a:rPr lang="en-US" sz="1600" dirty="0">
                <a:solidFill>
                  <a:prstClr val="black"/>
                </a:solidFill>
              </a:rPr>
              <a:t>Deploy training teams to visit retailers including Best Buy, The Home Depot, Lowe’s in support of EMT home automation products, and target retailers in DAC and LI communities</a:t>
            </a:r>
          </a:p>
          <a:p>
            <a:pPr marL="214313" indent="-214313">
              <a:buFont typeface="Arial" panose="020B0604020202020204" pitchFamily="34" charset="0"/>
              <a:buChar char="•"/>
            </a:pPr>
            <a:r>
              <a:rPr lang="en-US" sz="1600" dirty="0">
                <a:solidFill>
                  <a:prstClr val="black"/>
                </a:solidFill>
              </a:rPr>
              <a:t>Prominently feature and promote smart thermostat rebates on </a:t>
            </a:r>
            <a:r>
              <a:rPr lang="en-US" sz="1600" dirty="0">
                <a:solidFill>
                  <a:prstClr val="black"/>
                </a:solidFill>
                <a:hlinkClick r:id="rId6"/>
              </a:rPr>
              <a:t>www.sce.com/rebates</a:t>
            </a:r>
            <a:endParaRPr lang="en-US" sz="1600" dirty="0">
              <a:solidFill>
                <a:prstClr val="black"/>
              </a:solidFill>
            </a:endParaRPr>
          </a:p>
          <a:p>
            <a:pPr marL="214313" indent="-214313">
              <a:buFont typeface="Arial" panose="020B0604020202020204" pitchFamily="34" charset="0"/>
              <a:buChar char="•"/>
            </a:pPr>
            <a:r>
              <a:rPr lang="en-US" sz="1600" dirty="0">
                <a:solidFill>
                  <a:prstClr val="black"/>
                </a:solidFill>
              </a:rPr>
              <a:t>Deliver bill </a:t>
            </a:r>
            <a:r>
              <a:rPr lang="en-US" sz="1600" dirty="0" err="1">
                <a:solidFill>
                  <a:prstClr val="black"/>
                </a:solidFill>
              </a:rPr>
              <a:t>onserts</a:t>
            </a:r>
            <a:r>
              <a:rPr lang="en-US" sz="1600" dirty="0">
                <a:solidFill>
                  <a:prstClr val="black"/>
                </a:solidFill>
              </a:rPr>
              <a:t> (over 4 million customers) featuring EMT products i.e. smart thermostats</a:t>
            </a:r>
          </a:p>
        </p:txBody>
      </p:sp>
    </p:spTree>
    <p:extLst>
      <p:ext uri="{BB962C8B-B14F-4D97-AF65-F5344CB8AC3E}">
        <p14:creationId xmlns:p14="http://schemas.microsoft.com/office/powerpoint/2010/main" val="2363219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68DAE-3853-46DD-BA75-1587C21F3586}"/>
              </a:ext>
            </a:extLst>
          </p:cNvPr>
          <p:cNvSpPr>
            <a:spLocks noGrp="1"/>
          </p:cNvSpPr>
          <p:nvPr>
            <p:ph type="title"/>
          </p:nvPr>
        </p:nvSpPr>
        <p:spPr>
          <a:xfrm>
            <a:off x="399388" y="533400"/>
            <a:ext cx="8408194" cy="558627"/>
          </a:xfrm>
        </p:spPr>
        <p:txBody>
          <a:bodyPr>
            <a:noAutofit/>
          </a:bodyPr>
          <a:lstStyle/>
          <a:p>
            <a:pPr algn="ctr"/>
            <a:r>
              <a:rPr lang="en-US" sz="3000" b="1" dirty="0"/>
              <a:t>SDG&amp;E</a:t>
            </a:r>
          </a:p>
        </p:txBody>
      </p:sp>
      <p:sp>
        <p:nvSpPr>
          <p:cNvPr id="6" name="TextBox 5">
            <a:extLst>
              <a:ext uri="{FF2B5EF4-FFF2-40B4-BE49-F238E27FC236}">
                <a16:creationId xmlns:a16="http://schemas.microsoft.com/office/drawing/2014/main" xmlns="" id="{D1D4DE37-B17A-4FF6-A0B7-85FE06A2C399}"/>
              </a:ext>
            </a:extLst>
          </p:cNvPr>
          <p:cNvSpPr txBox="1"/>
          <p:nvPr/>
        </p:nvSpPr>
        <p:spPr>
          <a:xfrm>
            <a:off x="4495800" y="1676400"/>
            <a:ext cx="4474914" cy="4278094"/>
          </a:xfrm>
          <a:prstGeom prst="rect">
            <a:avLst/>
          </a:prstGeom>
          <a:noFill/>
        </p:spPr>
        <p:txBody>
          <a:bodyPr wrap="square" rtlCol="0">
            <a:spAutoFit/>
          </a:bodyPr>
          <a:lstStyle/>
          <a:p>
            <a:pPr marL="214313" indent="-214313">
              <a:buFont typeface="Arial" panose="020B0604020202020204" pitchFamily="34" charset="0"/>
              <a:buChar char="•"/>
            </a:pPr>
            <a:r>
              <a:rPr lang="en-US" sz="1600" dirty="0"/>
              <a:t>SDG&amp;E promotes low cost/no cost EMTs, including Home Energy Check-Ups and Bill Forecast/Usage Alerts</a:t>
            </a:r>
          </a:p>
          <a:p>
            <a:pPr marL="214313" indent="-214313">
              <a:buFont typeface="Arial" panose="020B0604020202020204" pitchFamily="34" charset="0"/>
              <a:buChar char="•"/>
            </a:pPr>
            <a:r>
              <a:rPr lang="en-US" sz="1600" dirty="0"/>
              <a:t>Approximately 40,000 monthly CARE email promotions include a secondary message promoting My Account</a:t>
            </a:r>
          </a:p>
          <a:p>
            <a:pPr marL="214313" indent="-214313">
              <a:buFont typeface="Arial" panose="020B0604020202020204" pitchFamily="34" charset="0"/>
              <a:buChar char="•"/>
            </a:pPr>
            <a:r>
              <a:rPr lang="en-US" sz="1600" dirty="0"/>
              <a:t>ESA Energy Education module (post education through ESA contractors to customers being treated) includes enrollment in My Account and reviewing energy usage with customers</a:t>
            </a:r>
          </a:p>
          <a:p>
            <a:pPr marL="214313" indent="-214313">
              <a:buFont typeface="Arial" panose="020B0604020202020204" pitchFamily="34" charset="0"/>
              <a:buChar char="•"/>
            </a:pPr>
            <a:r>
              <a:rPr lang="en-US" sz="1600" dirty="0"/>
              <a:t>SDG&amp;E provides $50 rebate on smart thermostat purchases</a:t>
            </a:r>
          </a:p>
          <a:p>
            <a:pPr marL="214313" indent="-214313">
              <a:buFont typeface="Arial" panose="020B0604020202020204" pitchFamily="34" charset="0"/>
              <a:buChar char="•"/>
            </a:pPr>
            <a:r>
              <a:rPr lang="en-US" sz="1600" dirty="0"/>
              <a:t>SDG&amp;E is working to update and expand its online Marketplace (</a:t>
            </a:r>
            <a:r>
              <a:rPr lang="en-US" sz="1600" dirty="0">
                <a:hlinkClick r:id="rId3"/>
              </a:rPr>
              <a:t>www.marketplace.sdge.com</a:t>
            </a:r>
            <a:r>
              <a:rPr lang="en-US" sz="1600" dirty="0"/>
              <a:t>) to accommodate more EMT offerings</a:t>
            </a:r>
          </a:p>
          <a:p>
            <a:pPr marL="342900" lvl="1"/>
            <a:endParaRPr lang="en-US" sz="1600" dirty="0"/>
          </a:p>
        </p:txBody>
      </p:sp>
      <p:pic>
        <p:nvPicPr>
          <p:cNvPr id="5" name="Picture 4">
            <a:extLst>
              <a:ext uri="{FF2B5EF4-FFF2-40B4-BE49-F238E27FC236}">
                <a16:creationId xmlns:a16="http://schemas.microsoft.com/office/drawing/2014/main" xmlns="" id="{E2B6FB86-6B5E-47FA-BCBE-3591151B17EB}"/>
              </a:ext>
            </a:extLst>
          </p:cNvPr>
          <p:cNvPicPr/>
          <p:nvPr/>
        </p:nvPicPr>
        <p:blipFill>
          <a:blip r:embed="rId4">
            <a:extLst>
              <a:ext uri="{28A0092B-C50C-407E-A947-70E740481C1C}">
                <a14:useLocalDpi xmlns:a14="http://schemas.microsoft.com/office/drawing/2010/main" val="0"/>
              </a:ext>
            </a:extLst>
          </a:blip>
          <a:stretch>
            <a:fillRect/>
          </a:stretch>
        </p:blipFill>
        <p:spPr>
          <a:xfrm>
            <a:off x="399388" y="1650935"/>
            <a:ext cx="4020212" cy="4966741"/>
          </a:xfrm>
          <a:prstGeom prst="rect">
            <a:avLst/>
          </a:prstGeom>
        </p:spPr>
      </p:pic>
    </p:spTree>
    <p:extLst>
      <p:ext uri="{BB962C8B-B14F-4D97-AF65-F5344CB8AC3E}">
        <p14:creationId xmlns:p14="http://schemas.microsoft.com/office/powerpoint/2010/main" val="2474088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CE37EC8-A68B-493A-B5A1-D90AA88F600A}"/>
              </a:ext>
            </a:extLst>
          </p:cNvPr>
          <p:cNvPicPr>
            <a:picLocks noChangeAspect="1"/>
          </p:cNvPicPr>
          <p:nvPr/>
        </p:nvPicPr>
        <p:blipFill>
          <a:blip r:embed="rId2"/>
          <a:stretch>
            <a:fillRect/>
          </a:stretch>
        </p:blipFill>
        <p:spPr>
          <a:xfrm>
            <a:off x="152400" y="1600200"/>
            <a:ext cx="4419600" cy="3886200"/>
          </a:xfrm>
          <a:prstGeom prst="rect">
            <a:avLst/>
          </a:prstGeom>
        </p:spPr>
      </p:pic>
      <p:sp>
        <p:nvSpPr>
          <p:cNvPr id="2" name="Title 1">
            <a:extLst>
              <a:ext uri="{FF2B5EF4-FFF2-40B4-BE49-F238E27FC236}">
                <a16:creationId xmlns:a16="http://schemas.microsoft.com/office/drawing/2014/main" xmlns="" id="{5D468DAE-3853-46DD-BA75-1587C21F3586}"/>
              </a:ext>
            </a:extLst>
          </p:cNvPr>
          <p:cNvSpPr>
            <a:spLocks noGrp="1"/>
          </p:cNvSpPr>
          <p:nvPr>
            <p:ph type="title"/>
          </p:nvPr>
        </p:nvSpPr>
        <p:spPr>
          <a:xfrm>
            <a:off x="291703" y="228600"/>
            <a:ext cx="8408194" cy="558627"/>
          </a:xfrm>
        </p:spPr>
        <p:txBody>
          <a:bodyPr>
            <a:noAutofit/>
          </a:bodyPr>
          <a:lstStyle/>
          <a:p>
            <a:r>
              <a:rPr lang="en-US" sz="3000" b="1" dirty="0"/>
              <a:t>PG&amp;E</a:t>
            </a:r>
          </a:p>
        </p:txBody>
      </p:sp>
      <p:sp>
        <p:nvSpPr>
          <p:cNvPr id="7" name="TextBox 6">
            <a:extLst>
              <a:ext uri="{FF2B5EF4-FFF2-40B4-BE49-F238E27FC236}">
                <a16:creationId xmlns:a16="http://schemas.microsoft.com/office/drawing/2014/main" xmlns="" id="{56CDB3FA-E27E-4809-A3C6-785218B2C896}"/>
              </a:ext>
            </a:extLst>
          </p:cNvPr>
          <p:cNvSpPr txBox="1"/>
          <p:nvPr/>
        </p:nvSpPr>
        <p:spPr>
          <a:xfrm>
            <a:off x="4572000" y="914400"/>
            <a:ext cx="4474914" cy="5755422"/>
          </a:xfrm>
          <a:prstGeom prst="rect">
            <a:avLst/>
          </a:prstGeom>
          <a:noFill/>
        </p:spPr>
        <p:txBody>
          <a:bodyPr wrap="square" rtlCol="0">
            <a:spAutoFit/>
          </a:bodyPr>
          <a:lstStyle/>
          <a:p>
            <a:pPr marL="214313" indent="-214313">
              <a:buFont typeface="Arial" panose="020B0604020202020204" pitchFamily="34" charset="0"/>
              <a:buChar char="•"/>
            </a:pPr>
            <a:r>
              <a:rPr lang="en-US" altLang="en-US" sz="1600" dirty="0"/>
              <a:t>ESA Enhanced Energy Education (provided by ESA contractors to customers being treated) includes enrollment and education in </a:t>
            </a:r>
            <a:r>
              <a:rPr lang="en-US" altLang="en-US" sz="1600" dirty="0" err="1"/>
              <a:t>YourAccount</a:t>
            </a:r>
            <a:r>
              <a:rPr lang="en-US" altLang="en-US" sz="1600" dirty="0"/>
              <a:t> and </a:t>
            </a:r>
            <a:r>
              <a:rPr lang="en-US" altLang="en-US" sz="1600" dirty="0" err="1"/>
              <a:t>YourAlerts</a:t>
            </a:r>
            <a:r>
              <a:rPr lang="en-US" altLang="en-US" sz="1600" dirty="0"/>
              <a:t>. </a:t>
            </a:r>
          </a:p>
          <a:p>
            <a:pPr marL="214313" indent="-214313">
              <a:buFont typeface="Arial" panose="020B0604020202020204" pitchFamily="34" charset="0"/>
              <a:buChar char="•"/>
            </a:pPr>
            <a:r>
              <a:rPr lang="en-US" altLang="en-US" sz="1600" dirty="0"/>
              <a:t>PG&amp;E proposed an ESA Smart Thermostat Time of Use Pilot on March 1, 2018, targeted at low income customers with air conditioners in the Central Valley</a:t>
            </a:r>
          </a:p>
          <a:p>
            <a:pPr marL="214313" indent="-214313">
              <a:buFont typeface="Arial" panose="020B0604020202020204" pitchFamily="34" charset="0"/>
              <a:buChar char="•"/>
            </a:pPr>
            <a:r>
              <a:rPr lang="en-US" altLang="en-US" sz="1600" dirty="0"/>
              <a:t>PG&amp;E promotes low-cost/no-cost EMTs--such as Energy Alerts, High Bill Alerts, and a Home Energy Checkup--to all residential customers</a:t>
            </a:r>
          </a:p>
          <a:p>
            <a:pPr marL="214313" indent="-214313">
              <a:buFont typeface="Arial" panose="020B0604020202020204" pitchFamily="34" charset="0"/>
              <a:buChar char="•"/>
            </a:pPr>
            <a:r>
              <a:rPr lang="en-US" altLang="en-US" sz="1600" dirty="0"/>
              <a:t>PG&amp;E offers a remote energy analysis for each customer using Share My Data and provides customized recommendations to reduce energy usage.</a:t>
            </a:r>
          </a:p>
          <a:p>
            <a:pPr marL="214313" lvl="0" indent="-214313" fontAlgn="base">
              <a:spcBef>
                <a:spcPct val="0"/>
              </a:spcBef>
              <a:spcAft>
                <a:spcPct val="0"/>
              </a:spcAft>
              <a:buFont typeface="Arial" panose="020B0604020202020204" pitchFamily="34" charset="0"/>
              <a:buChar char="•"/>
            </a:pPr>
            <a:r>
              <a:rPr lang="en-US" altLang="en-US" sz="1600" dirty="0"/>
              <a:t>EMT products are now listed online on the Marketplace (</a:t>
            </a:r>
            <a:r>
              <a:rPr lang="en-US" altLang="en-US" sz="1600" dirty="0">
                <a:hlinkClick r:id="rId3"/>
              </a:rPr>
              <a:t>marketplace.pge.com</a:t>
            </a:r>
            <a:r>
              <a:rPr lang="en-US" altLang="en-US" sz="1600" dirty="0"/>
              <a:t>), Connected Home and Smart Thermostats.</a:t>
            </a:r>
          </a:p>
          <a:p>
            <a:pPr marL="214313" lvl="0" indent="-214313" fontAlgn="base">
              <a:spcBef>
                <a:spcPct val="0"/>
              </a:spcBef>
              <a:spcAft>
                <a:spcPct val="0"/>
              </a:spcAft>
              <a:buFont typeface="Arial" panose="020B0604020202020204" pitchFamily="34" charset="0"/>
              <a:buChar char="•"/>
            </a:pPr>
            <a:r>
              <a:rPr lang="en-US" altLang="en-US" sz="1600" dirty="0"/>
              <a:t>A $50 EE rebate is offered for the purchase of Smart Thermostats</a:t>
            </a:r>
          </a:p>
          <a:p>
            <a:pPr marL="214313" lvl="0" indent="-214313" fontAlgn="base">
              <a:spcBef>
                <a:spcPct val="0"/>
              </a:spcBef>
              <a:spcAft>
                <a:spcPct val="0"/>
              </a:spcAft>
              <a:buFont typeface="Arial" panose="020B0604020202020204" pitchFamily="34" charset="0"/>
              <a:buChar char="•"/>
            </a:pPr>
            <a:r>
              <a:rPr lang="en-US" altLang="en-US" sz="1600" dirty="0"/>
              <a:t>Working in conjunction with SDG&amp;E on integration of Share My Data vendors onto the Marketplace.</a:t>
            </a:r>
            <a:endParaRPr lang="en-US" sz="1600" dirty="0"/>
          </a:p>
        </p:txBody>
      </p:sp>
      <p:pic>
        <p:nvPicPr>
          <p:cNvPr id="5"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964" y="5865845"/>
            <a:ext cx="1672436" cy="61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3799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0" name="Picture 499"/>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308682" y="2889495"/>
            <a:ext cx="1066678" cy="1072066"/>
          </a:xfrm>
          <a:prstGeom prst="rect">
            <a:avLst/>
          </a:prstGeom>
        </p:spPr>
      </p:pic>
      <p:sp>
        <p:nvSpPr>
          <p:cNvPr id="501" name="Freeform 500"/>
          <p:cNvSpPr/>
          <p:nvPr/>
        </p:nvSpPr>
        <p:spPr>
          <a:xfrm>
            <a:off x="6616753" y="2443646"/>
            <a:ext cx="2434281" cy="2391128"/>
          </a:xfrm>
          <a:custGeom>
            <a:avLst/>
            <a:gdLst>
              <a:gd name="connsiteX0" fmla="*/ 1228283 w 2434281"/>
              <a:gd name="connsiteY0" fmla="*/ 542925 h 2391128"/>
              <a:gd name="connsiteX1" fmla="*/ 1233045 w 2434281"/>
              <a:gd name="connsiteY1" fmla="*/ 433387 h 2391128"/>
              <a:gd name="connsiteX2" fmla="*/ 1275908 w 2434281"/>
              <a:gd name="connsiteY2" fmla="*/ 319087 h 2391128"/>
              <a:gd name="connsiteX3" fmla="*/ 1342583 w 2434281"/>
              <a:gd name="connsiteY3" fmla="*/ 233362 h 2391128"/>
              <a:gd name="connsiteX4" fmla="*/ 1433070 w 2434281"/>
              <a:gd name="connsiteY4" fmla="*/ 171450 h 2391128"/>
              <a:gd name="connsiteX5" fmla="*/ 1552133 w 2434281"/>
              <a:gd name="connsiteY5" fmla="*/ 133350 h 2391128"/>
              <a:gd name="connsiteX6" fmla="*/ 1680720 w 2434281"/>
              <a:gd name="connsiteY6" fmla="*/ 133350 h 2391128"/>
              <a:gd name="connsiteX7" fmla="*/ 1780733 w 2434281"/>
              <a:gd name="connsiteY7" fmla="*/ 152400 h 2391128"/>
              <a:gd name="connsiteX8" fmla="*/ 1914083 w 2434281"/>
              <a:gd name="connsiteY8" fmla="*/ 209550 h 2391128"/>
              <a:gd name="connsiteX9" fmla="*/ 2066483 w 2434281"/>
              <a:gd name="connsiteY9" fmla="*/ 323850 h 2391128"/>
              <a:gd name="connsiteX10" fmla="*/ 2199833 w 2434281"/>
              <a:gd name="connsiteY10" fmla="*/ 476250 h 2391128"/>
              <a:gd name="connsiteX11" fmla="*/ 2328420 w 2434281"/>
              <a:gd name="connsiteY11" fmla="*/ 685800 h 2391128"/>
              <a:gd name="connsiteX12" fmla="*/ 2404620 w 2434281"/>
              <a:gd name="connsiteY12" fmla="*/ 909637 h 2391128"/>
              <a:gd name="connsiteX13" fmla="*/ 2433195 w 2434281"/>
              <a:gd name="connsiteY13" fmla="*/ 1119187 h 2391128"/>
              <a:gd name="connsiteX14" fmla="*/ 2423670 w 2434281"/>
              <a:gd name="connsiteY14" fmla="*/ 1319212 h 2391128"/>
              <a:gd name="connsiteX15" fmla="*/ 2380808 w 2434281"/>
              <a:gd name="connsiteY15" fmla="*/ 1543050 h 2391128"/>
              <a:gd name="connsiteX16" fmla="*/ 2285558 w 2434281"/>
              <a:gd name="connsiteY16" fmla="*/ 1766887 h 2391128"/>
              <a:gd name="connsiteX17" fmla="*/ 2123633 w 2434281"/>
              <a:gd name="connsiteY17" fmla="*/ 1995487 h 2391128"/>
              <a:gd name="connsiteX18" fmla="*/ 1852170 w 2434281"/>
              <a:gd name="connsiteY18" fmla="*/ 2219325 h 2391128"/>
              <a:gd name="connsiteX19" fmla="*/ 1642620 w 2434281"/>
              <a:gd name="connsiteY19" fmla="*/ 2314575 h 2391128"/>
              <a:gd name="connsiteX20" fmla="*/ 1542608 w 2434281"/>
              <a:gd name="connsiteY20" fmla="*/ 2343150 h 2391128"/>
              <a:gd name="connsiteX21" fmla="*/ 1418783 w 2434281"/>
              <a:gd name="connsiteY21" fmla="*/ 2366962 h 2391128"/>
              <a:gd name="connsiteX22" fmla="*/ 1204470 w 2434281"/>
              <a:gd name="connsiteY22" fmla="*/ 2390775 h 2391128"/>
              <a:gd name="connsiteX23" fmla="*/ 923483 w 2434281"/>
              <a:gd name="connsiteY23" fmla="*/ 2347912 h 2391128"/>
              <a:gd name="connsiteX24" fmla="*/ 661545 w 2434281"/>
              <a:gd name="connsiteY24" fmla="*/ 2252662 h 2391128"/>
              <a:gd name="connsiteX25" fmla="*/ 490095 w 2434281"/>
              <a:gd name="connsiteY25" fmla="*/ 2147887 h 2391128"/>
              <a:gd name="connsiteX26" fmla="*/ 328170 w 2434281"/>
              <a:gd name="connsiteY26" fmla="*/ 2000250 h 2391128"/>
              <a:gd name="connsiteX27" fmla="*/ 171008 w 2434281"/>
              <a:gd name="connsiteY27" fmla="*/ 1804987 h 2391128"/>
              <a:gd name="connsiteX28" fmla="*/ 61470 w 2434281"/>
              <a:gd name="connsiteY28" fmla="*/ 1571625 h 2391128"/>
              <a:gd name="connsiteX29" fmla="*/ 9083 w 2434281"/>
              <a:gd name="connsiteY29" fmla="*/ 1343025 h 2391128"/>
              <a:gd name="connsiteX30" fmla="*/ 9083 w 2434281"/>
              <a:gd name="connsiteY30" fmla="*/ 1042987 h 2391128"/>
              <a:gd name="connsiteX31" fmla="*/ 99570 w 2434281"/>
              <a:gd name="connsiteY31" fmla="*/ 704850 h 2391128"/>
              <a:gd name="connsiteX32" fmla="*/ 323408 w 2434281"/>
              <a:gd name="connsiteY32" fmla="*/ 385762 h 2391128"/>
              <a:gd name="connsiteX33" fmla="*/ 585345 w 2434281"/>
              <a:gd name="connsiteY33" fmla="*/ 176212 h 2391128"/>
              <a:gd name="connsiteX34" fmla="*/ 871095 w 2434281"/>
              <a:gd name="connsiteY34" fmla="*/ 47625 h 2391128"/>
              <a:gd name="connsiteX35" fmla="*/ 1156845 w 2434281"/>
              <a:gd name="connsiteY35" fmla="*/ 4762 h 2391128"/>
              <a:gd name="connsiteX36" fmla="*/ 1156845 w 2434281"/>
              <a:gd name="connsiteY36" fmla="*/ 4762 h 2391128"/>
              <a:gd name="connsiteX37" fmla="*/ 1209233 w 2434281"/>
              <a:gd name="connsiteY37" fmla="*/ 0 h 239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34281" h="2391128">
                <a:moveTo>
                  <a:pt x="1228283" y="542925"/>
                </a:moveTo>
                <a:cubicBezTo>
                  <a:pt x="1226695" y="506809"/>
                  <a:pt x="1225107" y="470693"/>
                  <a:pt x="1233045" y="433387"/>
                </a:cubicBezTo>
                <a:cubicBezTo>
                  <a:pt x="1240983" y="396081"/>
                  <a:pt x="1257652" y="352425"/>
                  <a:pt x="1275908" y="319087"/>
                </a:cubicBezTo>
                <a:cubicBezTo>
                  <a:pt x="1294164" y="285749"/>
                  <a:pt x="1316389" y="257968"/>
                  <a:pt x="1342583" y="233362"/>
                </a:cubicBezTo>
                <a:cubicBezTo>
                  <a:pt x="1368777" y="208756"/>
                  <a:pt x="1398145" y="188119"/>
                  <a:pt x="1433070" y="171450"/>
                </a:cubicBezTo>
                <a:cubicBezTo>
                  <a:pt x="1467995" y="154781"/>
                  <a:pt x="1510858" y="139700"/>
                  <a:pt x="1552133" y="133350"/>
                </a:cubicBezTo>
                <a:cubicBezTo>
                  <a:pt x="1593408" y="127000"/>
                  <a:pt x="1642620" y="130175"/>
                  <a:pt x="1680720" y="133350"/>
                </a:cubicBezTo>
                <a:cubicBezTo>
                  <a:pt x="1718820" y="136525"/>
                  <a:pt x="1741839" y="139700"/>
                  <a:pt x="1780733" y="152400"/>
                </a:cubicBezTo>
                <a:cubicBezTo>
                  <a:pt x="1819627" y="165100"/>
                  <a:pt x="1866458" y="180975"/>
                  <a:pt x="1914083" y="209550"/>
                </a:cubicBezTo>
                <a:cubicBezTo>
                  <a:pt x="1961708" y="238125"/>
                  <a:pt x="2018858" y="279400"/>
                  <a:pt x="2066483" y="323850"/>
                </a:cubicBezTo>
                <a:cubicBezTo>
                  <a:pt x="2114108" y="368300"/>
                  <a:pt x="2156177" y="415925"/>
                  <a:pt x="2199833" y="476250"/>
                </a:cubicBezTo>
                <a:cubicBezTo>
                  <a:pt x="2243489" y="536575"/>
                  <a:pt x="2294289" y="613569"/>
                  <a:pt x="2328420" y="685800"/>
                </a:cubicBezTo>
                <a:cubicBezTo>
                  <a:pt x="2362551" y="758031"/>
                  <a:pt x="2387158" y="837406"/>
                  <a:pt x="2404620" y="909637"/>
                </a:cubicBezTo>
                <a:cubicBezTo>
                  <a:pt x="2422082" y="981868"/>
                  <a:pt x="2430020" y="1050925"/>
                  <a:pt x="2433195" y="1119187"/>
                </a:cubicBezTo>
                <a:cubicBezTo>
                  <a:pt x="2436370" y="1187449"/>
                  <a:pt x="2432401" y="1248568"/>
                  <a:pt x="2423670" y="1319212"/>
                </a:cubicBezTo>
                <a:cubicBezTo>
                  <a:pt x="2414939" y="1389856"/>
                  <a:pt x="2403827" y="1468438"/>
                  <a:pt x="2380808" y="1543050"/>
                </a:cubicBezTo>
                <a:cubicBezTo>
                  <a:pt x="2357789" y="1617663"/>
                  <a:pt x="2328421" y="1691481"/>
                  <a:pt x="2285558" y="1766887"/>
                </a:cubicBezTo>
                <a:cubicBezTo>
                  <a:pt x="2242696" y="1842293"/>
                  <a:pt x="2195864" y="1920081"/>
                  <a:pt x="2123633" y="1995487"/>
                </a:cubicBezTo>
                <a:cubicBezTo>
                  <a:pt x="2051402" y="2070893"/>
                  <a:pt x="1932339" y="2166144"/>
                  <a:pt x="1852170" y="2219325"/>
                </a:cubicBezTo>
                <a:cubicBezTo>
                  <a:pt x="1772001" y="2272506"/>
                  <a:pt x="1694213" y="2293938"/>
                  <a:pt x="1642620" y="2314575"/>
                </a:cubicBezTo>
                <a:cubicBezTo>
                  <a:pt x="1591027" y="2335212"/>
                  <a:pt x="1579914" y="2334419"/>
                  <a:pt x="1542608" y="2343150"/>
                </a:cubicBezTo>
                <a:cubicBezTo>
                  <a:pt x="1505302" y="2351881"/>
                  <a:pt x="1475139" y="2359025"/>
                  <a:pt x="1418783" y="2366962"/>
                </a:cubicBezTo>
                <a:cubicBezTo>
                  <a:pt x="1362427" y="2374900"/>
                  <a:pt x="1287020" y="2393950"/>
                  <a:pt x="1204470" y="2390775"/>
                </a:cubicBezTo>
                <a:cubicBezTo>
                  <a:pt x="1121920" y="2387600"/>
                  <a:pt x="1013970" y="2370931"/>
                  <a:pt x="923483" y="2347912"/>
                </a:cubicBezTo>
                <a:cubicBezTo>
                  <a:pt x="832996" y="2324893"/>
                  <a:pt x="733776" y="2285999"/>
                  <a:pt x="661545" y="2252662"/>
                </a:cubicBezTo>
                <a:cubicBezTo>
                  <a:pt x="589314" y="2219325"/>
                  <a:pt x="545657" y="2189956"/>
                  <a:pt x="490095" y="2147887"/>
                </a:cubicBezTo>
                <a:cubicBezTo>
                  <a:pt x="434533" y="2105818"/>
                  <a:pt x="381351" y="2057400"/>
                  <a:pt x="328170" y="2000250"/>
                </a:cubicBezTo>
                <a:cubicBezTo>
                  <a:pt x="274989" y="1943100"/>
                  <a:pt x="215458" y="1876424"/>
                  <a:pt x="171008" y="1804987"/>
                </a:cubicBezTo>
                <a:cubicBezTo>
                  <a:pt x="126558" y="1733550"/>
                  <a:pt x="88457" y="1648619"/>
                  <a:pt x="61470" y="1571625"/>
                </a:cubicBezTo>
                <a:cubicBezTo>
                  <a:pt x="34482" y="1494631"/>
                  <a:pt x="17814" y="1431131"/>
                  <a:pt x="9083" y="1343025"/>
                </a:cubicBezTo>
                <a:cubicBezTo>
                  <a:pt x="352" y="1254919"/>
                  <a:pt x="-5998" y="1149349"/>
                  <a:pt x="9083" y="1042987"/>
                </a:cubicBezTo>
                <a:cubicBezTo>
                  <a:pt x="24164" y="936625"/>
                  <a:pt x="47182" y="814388"/>
                  <a:pt x="99570" y="704850"/>
                </a:cubicBezTo>
                <a:cubicBezTo>
                  <a:pt x="151957" y="595313"/>
                  <a:pt x="242446" y="473868"/>
                  <a:pt x="323408" y="385762"/>
                </a:cubicBezTo>
                <a:cubicBezTo>
                  <a:pt x="404370" y="297656"/>
                  <a:pt x="494064" y="232568"/>
                  <a:pt x="585345" y="176212"/>
                </a:cubicBezTo>
                <a:cubicBezTo>
                  <a:pt x="676626" y="119856"/>
                  <a:pt x="775845" y="76200"/>
                  <a:pt x="871095" y="47625"/>
                </a:cubicBezTo>
                <a:cubicBezTo>
                  <a:pt x="966345" y="19050"/>
                  <a:pt x="1156845" y="4762"/>
                  <a:pt x="1156845" y="4762"/>
                </a:cubicBezTo>
                <a:lnTo>
                  <a:pt x="1156845" y="4762"/>
                </a:lnTo>
                <a:lnTo>
                  <a:pt x="1209233" y="0"/>
                </a:lnTo>
              </a:path>
            </a:pathLst>
          </a:custGeom>
          <a:noFill/>
          <a:ln w="19050">
            <a:gradFill>
              <a:gsLst>
                <a:gs pos="0">
                  <a:schemeClr val="bg1">
                    <a:lumMod val="85000"/>
                  </a:schemeClr>
                </a:gs>
                <a:gs pos="50000">
                  <a:schemeClr val="accent1">
                    <a:tint val="44500"/>
                    <a:satMod val="160000"/>
                  </a:schemeClr>
                </a:gs>
                <a:gs pos="100000">
                  <a:schemeClr val="accent1">
                    <a:tint val="23500"/>
                    <a:satMod val="160000"/>
                  </a:schemeClr>
                </a:gs>
              </a:gsLst>
              <a:lin ang="5400000" scaled="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502" name="Rectangle 501"/>
          <p:cNvSpPr/>
          <p:nvPr/>
        </p:nvSpPr>
        <p:spPr>
          <a:xfrm>
            <a:off x="7989048" y="3865681"/>
            <a:ext cx="76200" cy="304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505" name="Rectangle 504"/>
          <p:cNvSpPr/>
          <p:nvPr/>
        </p:nvSpPr>
        <p:spPr>
          <a:xfrm>
            <a:off x="7627887" y="3865681"/>
            <a:ext cx="76200" cy="304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503" name="Rectangle 502"/>
          <p:cNvSpPr/>
          <p:nvPr/>
        </p:nvSpPr>
        <p:spPr>
          <a:xfrm>
            <a:off x="7168120" y="4156400"/>
            <a:ext cx="76200" cy="304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07" name="TextBox 106"/>
          <p:cNvSpPr txBox="1"/>
          <p:nvPr/>
        </p:nvSpPr>
        <p:spPr>
          <a:xfrm>
            <a:off x="273144" y="156189"/>
            <a:ext cx="6447357" cy="553998"/>
          </a:xfrm>
          <a:prstGeom prst="rect">
            <a:avLst/>
          </a:prstGeom>
          <a:noFill/>
        </p:spPr>
        <p:txBody>
          <a:bodyPr wrap="square" rtlCol="0">
            <a:spAutoFit/>
          </a:bodyPr>
          <a:lstStyle/>
          <a:p>
            <a:r>
              <a:rPr lang="en-US" sz="3000" b="1" dirty="0">
                <a:solidFill>
                  <a:prstClr val="black"/>
                </a:solidFill>
                <a:latin typeface="+mj-lt"/>
              </a:rPr>
              <a:t>CARE Program</a:t>
            </a:r>
            <a:endParaRPr lang="en-US" sz="3000" b="1" dirty="0">
              <a:solidFill>
                <a:srgbClr val="FF0000"/>
              </a:solidFill>
              <a:latin typeface="+mj-lt"/>
            </a:endParaRPr>
          </a:p>
        </p:txBody>
      </p:sp>
      <p:sp>
        <p:nvSpPr>
          <p:cNvPr id="108" name="TextBox 107"/>
          <p:cNvSpPr txBox="1"/>
          <p:nvPr/>
        </p:nvSpPr>
        <p:spPr>
          <a:xfrm>
            <a:off x="304800" y="630199"/>
            <a:ext cx="8839200" cy="461665"/>
          </a:xfrm>
          <a:prstGeom prst="rect">
            <a:avLst/>
          </a:prstGeom>
          <a:noFill/>
        </p:spPr>
        <p:txBody>
          <a:bodyPr wrap="square" rtlCol="0">
            <a:spAutoFit/>
          </a:bodyPr>
          <a:lstStyle/>
          <a:p>
            <a:r>
              <a:rPr lang="en-US" sz="1200" b="1" dirty="0">
                <a:solidFill>
                  <a:srgbClr val="7030A0"/>
                </a:solidFill>
                <a:latin typeface="+mj-lt"/>
                <a:cs typeface="Arial" panose="020B0604020202020204" pitchFamily="34" charset="0"/>
              </a:rPr>
              <a:t>PU Code Section 739.1(a) requires the CPUC to establish a program of assistance to low-income electric and gas customers with annual household incomes that are no greater than 200 percent of the federal poverty guideline levels</a:t>
            </a:r>
            <a:r>
              <a:rPr lang="en-US" sz="1200" b="1" dirty="0">
                <a:solidFill>
                  <a:srgbClr val="7030A0"/>
                </a:solidFill>
                <a:latin typeface="+mj-lt"/>
              </a:rPr>
              <a:t>. </a:t>
            </a:r>
            <a:endParaRPr lang="en-US" sz="1200" b="1" dirty="0">
              <a:solidFill>
                <a:srgbClr val="7030A0"/>
              </a:solidFill>
              <a:latin typeface="+mj-lt"/>
              <a:cs typeface="Arial" panose="020B0604020202020204" pitchFamily="34" charset="0"/>
            </a:endParaRPr>
          </a:p>
        </p:txBody>
      </p:sp>
      <p:sp>
        <p:nvSpPr>
          <p:cNvPr id="109" name="Teardrop 108"/>
          <p:cNvSpPr>
            <a:spLocks noChangeAspect="1"/>
          </p:cNvSpPr>
          <p:nvPr/>
        </p:nvSpPr>
        <p:spPr>
          <a:xfrm rot="8100000">
            <a:off x="6747248" y="273610"/>
            <a:ext cx="240079" cy="240640"/>
          </a:xfrm>
          <a:prstGeom prst="teardrop">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10" name="Oval 109"/>
          <p:cNvSpPr/>
          <p:nvPr/>
        </p:nvSpPr>
        <p:spPr>
          <a:xfrm>
            <a:off x="6800888" y="496884"/>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11" name="Oval 110"/>
          <p:cNvSpPr/>
          <p:nvPr/>
        </p:nvSpPr>
        <p:spPr>
          <a:xfrm>
            <a:off x="6800888" y="519890"/>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12" name="Oval 111"/>
          <p:cNvSpPr/>
          <p:nvPr/>
        </p:nvSpPr>
        <p:spPr>
          <a:xfrm>
            <a:off x="6800888" y="542750"/>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13" name="Oval 112"/>
          <p:cNvSpPr/>
          <p:nvPr/>
        </p:nvSpPr>
        <p:spPr>
          <a:xfrm>
            <a:off x="6822234" y="560159"/>
            <a:ext cx="90104"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14" name="Flowchart: Manual Operation 113"/>
          <p:cNvSpPr>
            <a:spLocks noChangeAspect="1"/>
          </p:cNvSpPr>
          <p:nvPr/>
        </p:nvSpPr>
        <p:spPr>
          <a:xfrm rot="1455965">
            <a:off x="6830846" y="341592"/>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15" name="Right Triangle 114"/>
          <p:cNvSpPr>
            <a:spLocks noChangeAspect="1"/>
          </p:cNvSpPr>
          <p:nvPr/>
        </p:nvSpPr>
        <p:spPr>
          <a:xfrm rot="601084" flipV="1">
            <a:off x="6849455" y="454850"/>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16" name="Flowchart: Manual Operation 115"/>
          <p:cNvSpPr>
            <a:spLocks noChangeAspect="1"/>
          </p:cNvSpPr>
          <p:nvPr/>
        </p:nvSpPr>
        <p:spPr>
          <a:xfrm rot="1455965">
            <a:off x="6841495" y="400992"/>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17" name="Teardrop 116"/>
          <p:cNvSpPr>
            <a:spLocks noChangeAspect="1"/>
          </p:cNvSpPr>
          <p:nvPr/>
        </p:nvSpPr>
        <p:spPr>
          <a:xfrm rot="8100000">
            <a:off x="7049425" y="273609"/>
            <a:ext cx="240079" cy="240640"/>
          </a:xfrm>
          <a:prstGeom prst="teardrop">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18" name="Oval 117"/>
          <p:cNvSpPr/>
          <p:nvPr/>
        </p:nvSpPr>
        <p:spPr>
          <a:xfrm>
            <a:off x="7103065" y="496883"/>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19" name="Oval 118"/>
          <p:cNvSpPr/>
          <p:nvPr/>
        </p:nvSpPr>
        <p:spPr>
          <a:xfrm>
            <a:off x="7103065" y="519889"/>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20" name="Oval 119"/>
          <p:cNvSpPr/>
          <p:nvPr/>
        </p:nvSpPr>
        <p:spPr>
          <a:xfrm>
            <a:off x="7103065" y="542749"/>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21" name="Oval 120"/>
          <p:cNvSpPr/>
          <p:nvPr/>
        </p:nvSpPr>
        <p:spPr>
          <a:xfrm>
            <a:off x="7124411" y="560158"/>
            <a:ext cx="90104"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22" name="Flowchart: Manual Operation 121"/>
          <p:cNvSpPr>
            <a:spLocks noChangeAspect="1"/>
          </p:cNvSpPr>
          <p:nvPr/>
        </p:nvSpPr>
        <p:spPr>
          <a:xfrm rot="1455965">
            <a:off x="7133023" y="341591"/>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23" name="Right Triangle 122"/>
          <p:cNvSpPr>
            <a:spLocks noChangeAspect="1"/>
          </p:cNvSpPr>
          <p:nvPr/>
        </p:nvSpPr>
        <p:spPr>
          <a:xfrm rot="601084" flipV="1">
            <a:off x="7151632" y="454849"/>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24" name="Flowchart: Manual Operation 123"/>
          <p:cNvSpPr>
            <a:spLocks noChangeAspect="1"/>
          </p:cNvSpPr>
          <p:nvPr/>
        </p:nvSpPr>
        <p:spPr>
          <a:xfrm rot="1455965">
            <a:off x="7143672" y="400991"/>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25" name="Teardrop 124"/>
          <p:cNvSpPr>
            <a:spLocks noChangeAspect="1"/>
          </p:cNvSpPr>
          <p:nvPr/>
        </p:nvSpPr>
        <p:spPr>
          <a:xfrm rot="8100000">
            <a:off x="7353626" y="275383"/>
            <a:ext cx="240079" cy="240640"/>
          </a:xfrm>
          <a:prstGeom prst="teardrop">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26" name="Oval 125"/>
          <p:cNvSpPr/>
          <p:nvPr/>
        </p:nvSpPr>
        <p:spPr>
          <a:xfrm>
            <a:off x="7407266" y="498657"/>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27" name="Oval 126"/>
          <p:cNvSpPr/>
          <p:nvPr/>
        </p:nvSpPr>
        <p:spPr>
          <a:xfrm>
            <a:off x="7407266" y="521663"/>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28" name="Oval 127"/>
          <p:cNvSpPr/>
          <p:nvPr/>
        </p:nvSpPr>
        <p:spPr>
          <a:xfrm>
            <a:off x="7407266" y="544523"/>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29" name="Oval 128"/>
          <p:cNvSpPr/>
          <p:nvPr/>
        </p:nvSpPr>
        <p:spPr>
          <a:xfrm>
            <a:off x="7428612" y="561932"/>
            <a:ext cx="90104"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30" name="Flowchart: Manual Operation 129"/>
          <p:cNvSpPr>
            <a:spLocks noChangeAspect="1"/>
          </p:cNvSpPr>
          <p:nvPr/>
        </p:nvSpPr>
        <p:spPr>
          <a:xfrm rot="1455965">
            <a:off x="7437224" y="343365"/>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31" name="Right Triangle 130"/>
          <p:cNvSpPr>
            <a:spLocks noChangeAspect="1"/>
          </p:cNvSpPr>
          <p:nvPr/>
        </p:nvSpPr>
        <p:spPr>
          <a:xfrm rot="601084" flipV="1">
            <a:off x="7455833" y="456623"/>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32" name="Flowchart: Manual Operation 131"/>
          <p:cNvSpPr>
            <a:spLocks noChangeAspect="1"/>
          </p:cNvSpPr>
          <p:nvPr/>
        </p:nvSpPr>
        <p:spPr>
          <a:xfrm rot="1455965">
            <a:off x="7447873" y="402765"/>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33" name="Teardrop 132"/>
          <p:cNvSpPr>
            <a:spLocks noChangeAspect="1"/>
          </p:cNvSpPr>
          <p:nvPr/>
        </p:nvSpPr>
        <p:spPr>
          <a:xfrm rot="8100000">
            <a:off x="7651435" y="275381"/>
            <a:ext cx="240079" cy="240640"/>
          </a:xfrm>
          <a:prstGeom prst="teardrop">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34" name="Oval 133"/>
          <p:cNvSpPr/>
          <p:nvPr/>
        </p:nvSpPr>
        <p:spPr>
          <a:xfrm>
            <a:off x="7705075" y="498655"/>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35" name="Oval 134"/>
          <p:cNvSpPr/>
          <p:nvPr/>
        </p:nvSpPr>
        <p:spPr>
          <a:xfrm>
            <a:off x="7705075" y="521661"/>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36" name="Oval 135"/>
          <p:cNvSpPr/>
          <p:nvPr/>
        </p:nvSpPr>
        <p:spPr>
          <a:xfrm>
            <a:off x="7705075" y="544521"/>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37" name="Oval 136"/>
          <p:cNvSpPr/>
          <p:nvPr/>
        </p:nvSpPr>
        <p:spPr>
          <a:xfrm>
            <a:off x="7726421" y="561930"/>
            <a:ext cx="90104"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38" name="Flowchart: Manual Operation 137"/>
          <p:cNvSpPr>
            <a:spLocks noChangeAspect="1"/>
          </p:cNvSpPr>
          <p:nvPr/>
        </p:nvSpPr>
        <p:spPr>
          <a:xfrm rot="1455965">
            <a:off x="7735033" y="343363"/>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39" name="Right Triangle 138"/>
          <p:cNvSpPr>
            <a:spLocks noChangeAspect="1"/>
          </p:cNvSpPr>
          <p:nvPr/>
        </p:nvSpPr>
        <p:spPr>
          <a:xfrm rot="601084" flipV="1">
            <a:off x="7753642" y="456621"/>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40" name="Flowchart: Manual Operation 139"/>
          <p:cNvSpPr>
            <a:spLocks noChangeAspect="1"/>
          </p:cNvSpPr>
          <p:nvPr/>
        </p:nvSpPr>
        <p:spPr>
          <a:xfrm rot="1455965">
            <a:off x="7745682" y="402763"/>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41" name="Teardrop 140"/>
          <p:cNvSpPr>
            <a:spLocks noChangeAspect="1"/>
          </p:cNvSpPr>
          <p:nvPr/>
        </p:nvSpPr>
        <p:spPr>
          <a:xfrm rot="8100000">
            <a:off x="7959479" y="275462"/>
            <a:ext cx="240079" cy="240640"/>
          </a:xfrm>
          <a:prstGeom prst="teardrop">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42" name="Oval 141"/>
          <p:cNvSpPr/>
          <p:nvPr/>
        </p:nvSpPr>
        <p:spPr>
          <a:xfrm>
            <a:off x="8013119" y="498736"/>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43" name="Oval 142"/>
          <p:cNvSpPr/>
          <p:nvPr/>
        </p:nvSpPr>
        <p:spPr>
          <a:xfrm>
            <a:off x="8013119" y="521742"/>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44" name="Oval 143"/>
          <p:cNvSpPr/>
          <p:nvPr/>
        </p:nvSpPr>
        <p:spPr>
          <a:xfrm>
            <a:off x="8013119" y="544602"/>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45" name="Oval 144"/>
          <p:cNvSpPr/>
          <p:nvPr/>
        </p:nvSpPr>
        <p:spPr>
          <a:xfrm>
            <a:off x="8034465" y="562011"/>
            <a:ext cx="90104"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46" name="Flowchart: Manual Operation 145"/>
          <p:cNvSpPr>
            <a:spLocks noChangeAspect="1"/>
          </p:cNvSpPr>
          <p:nvPr/>
        </p:nvSpPr>
        <p:spPr>
          <a:xfrm rot="1455965">
            <a:off x="8043077"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47" name="Right Triangle 146"/>
          <p:cNvSpPr>
            <a:spLocks noChangeAspect="1"/>
          </p:cNvSpPr>
          <p:nvPr/>
        </p:nvSpPr>
        <p:spPr>
          <a:xfrm rot="601084" flipV="1">
            <a:off x="8061686" y="456702"/>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48" name="Flowchart: Manual Operation 147"/>
          <p:cNvSpPr>
            <a:spLocks noChangeAspect="1"/>
          </p:cNvSpPr>
          <p:nvPr/>
        </p:nvSpPr>
        <p:spPr>
          <a:xfrm rot="1455965">
            <a:off x="8053726" y="402844"/>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49" name="Teardrop 148"/>
          <p:cNvSpPr>
            <a:spLocks noChangeAspect="1"/>
          </p:cNvSpPr>
          <p:nvPr/>
        </p:nvSpPr>
        <p:spPr>
          <a:xfrm rot="8100000">
            <a:off x="8260609" y="275462"/>
            <a:ext cx="240079" cy="240640"/>
          </a:xfrm>
          <a:prstGeom prst="teardrop">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50" name="Oval 149"/>
          <p:cNvSpPr/>
          <p:nvPr/>
        </p:nvSpPr>
        <p:spPr>
          <a:xfrm>
            <a:off x="8314249" y="498736"/>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51" name="Oval 150"/>
          <p:cNvSpPr/>
          <p:nvPr/>
        </p:nvSpPr>
        <p:spPr>
          <a:xfrm>
            <a:off x="8314249" y="521742"/>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52" name="Oval 151"/>
          <p:cNvSpPr/>
          <p:nvPr/>
        </p:nvSpPr>
        <p:spPr>
          <a:xfrm>
            <a:off x="8314249" y="544602"/>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53" name="Oval 152"/>
          <p:cNvSpPr/>
          <p:nvPr/>
        </p:nvSpPr>
        <p:spPr>
          <a:xfrm>
            <a:off x="8335595" y="562011"/>
            <a:ext cx="90104"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54" name="Flowchart: Manual Operation 153"/>
          <p:cNvSpPr>
            <a:spLocks noChangeAspect="1"/>
          </p:cNvSpPr>
          <p:nvPr/>
        </p:nvSpPr>
        <p:spPr>
          <a:xfrm rot="1455965">
            <a:off x="8344207"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55" name="Right Triangle 154"/>
          <p:cNvSpPr>
            <a:spLocks noChangeAspect="1"/>
          </p:cNvSpPr>
          <p:nvPr/>
        </p:nvSpPr>
        <p:spPr>
          <a:xfrm rot="601084" flipV="1">
            <a:off x="8362816" y="456702"/>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56" name="Flowchart: Manual Operation 155"/>
          <p:cNvSpPr>
            <a:spLocks noChangeAspect="1"/>
          </p:cNvSpPr>
          <p:nvPr/>
        </p:nvSpPr>
        <p:spPr>
          <a:xfrm rot="1455965">
            <a:off x="8354856" y="402844"/>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57" name="Teardrop 156"/>
          <p:cNvSpPr>
            <a:spLocks noChangeAspect="1"/>
          </p:cNvSpPr>
          <p:nvPr/>
        </p:nvSpPr>
        <p:spPr>
          <a:xfrm rot="8100000">
            <a:off x="8571821" y="275462"/>
            <a:ext cx="240079" cy="240640"/>
          </a:xfrm>
          <a:prstGeom prst="teardrop">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58" name="Oval 157"/>
          <p:cNvSpPr/>
          <p:nvPr/>
        </p:nvSpPr>
        <p:spPr>
          <a:xfrm>
            <a:off x="8625461" y="498736"/>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59" name="Oval 158"/>
          <p:cNvSpPr/>
          <p:nvPr/>
        </p:nvSpPr>
        <p:spPr>
          <a:xfrm>
            <a:off x="8625461" y="521742"/>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60" name="Oval 159"/>
          <p:cNvSpPr/>
          <p:nvPr/>
        </p:nvSpPr>
        <p:spPr>
          <a:xfrm>
            <a:off x="8625461" y="544602"/>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61" name="Oval 160"/>
          <p:cNvSpPr/>
          <p:nvPr/>
        </p:nvSpPr>
        <p:spPr>
          <a:xfrm>
            <a:off x="8646807" y="562011"/>
            <a:ext cx="90104"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62" name="Flowchart: Manual Operation 161"/>
          <p:cNvSpPr>
            <a:spLocks noChangeAspect="1"/>
          </p:cNvSpPr>
          <p:nvPr/>
        </p:nvSpPr>
        <p:spPr>
          <a:xfrm rot="1455965">
            <a:off x="8655419"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63" name="Right Triangle 162"/>
          <p:cNvSpPr>
            <a:spLocks noChangeAspect="1"/>
          </p:cNvSpPr>
          <p:nvPr/>
        </p:nvSpPr>
        <p:spPr>
          <a:xfrm rot="601084" flipV="1">
            <a:off x="8674028" y="456702"/>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64" name="Flowchart: Manual Operation 163"/>
          <p:cNvSpPr>
            <a:spLocks noChangeAspect="1"/>
          </p:cNvSpPr>
          <p:nvPr/>
        </p:nvSpPr>
        <p:spPr>
          <a:xfrm rot="1455965">
            <a:off x="8666068" y="402844"/>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65" name="Teardrop 164"/>
          <p:cNvSpPr>
            <a:spLocks noChangeAspect="1"/>
          </p:cNvSpPr>
          <p:nvPr/>
        </p:nvSpPr>
        <p:spPr>
          <a:xfrm rot="8100000">
            <a:off x="6433476" y="275462"/>
            <a:ext cx="240079" cy="240640"/>
          </a:xfrm>
          <a:prstGeom prst="teardrop">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66" name="Oval 165"/>
          <p:cNvSpPr/>
          <p:nvPr/>
        </p:nvSpPr>
        <p:spPr>
          <a:xfrm>
            <a:off x="6487116" y="498736"/>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67" name="Oval 166"/>
          <p:cNvSpPr/>
          <p:nvPr/>
        </p:nvSpPr>
        <p:spPr>
          <a:xfrm>
            <a:off x="6487116" y="521742"/>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68" name="Oval 167"/>
          <p:cNvSpPr/>
          <p:nvPr/>
        </p:nvSpPr>
        <p:spPr>
          <a:xfrm>
            <a:off x="6487116" y="544602"/>
            <a:ext cx="132796"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69" name="Oval 168"/>
          <p:cNvSpPr/>
          <p:nvPr/>
        </p:nvSpPr>
        <p:spPr>
          <a:xfrm>
            <a:off x="6508462" y="562011"/>
            <a:ext cx="90104"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70" name="Flowchart: Manual Operation 169"/>
          <p:cNvSpPr>
            <a:spLocks noChangeAspect="1"/>
          </p:cNvSpPr>
          <p:nvPr/>
        </p:nvSpPr>
        <p:spPr>
          <a:xfrm rot="1455965">
            <a:off x="6517074"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71" name="Right Triangle 170"/>
          <p:cNvSpPr>
            <a:spLocks noChangeAspect="1"/>
          </p:cNvSpPr>
          <p:nvPr/>
        </p:nvSpPr>
        <p:spPr>
          <a:xfrm rot="601084" flipV="1">
            <a:off x="6535683" y="456702"/>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172" name="Flowchart: Manual Operation 171"/>
          <p:cNvSpPr>
            <a:spLocks noChangeAspect="1"/>
          </p:cNvSpPr>
          <p:nvPr/>
        </p:nvSpPr>
        <p:spPr>
          <a:xfrm rot="1455965">
            <a:off x="6527723" y="402844"/>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498" name="TextBox 497"/>
          <p:cNvSpPr txBox="1"/>
          <p:nvPr/>
        </p:nvSpPr>
        <p:spPr>
          <a:xfrm>
            <a:off x="914400" y="1143000"/>
            <a:ext cx="3862166" cy="369332"/>
          </a:xfrm>
          <a:prstGeom prst="rect">
            <a:avLst/>
          </a:prstGeom>
          <a:noFill/>
        </p:spPr>
        <p:txBody>
          <a:bodyPr wrap="square" rtlCol="0">
            <a:spAutoFit/>
          </a:bodyPr>
          <a:lstStyle/>
          <a:p>
            <a:pPr algn="ctr"/>
            <a:r>
              <a:rPr lang="en-US" b="1" dirty="0">
                <a:solidFill>
                  <a:srgbClr val="FF9900"/>
                </a:solidFill>
                <a:latin typeface="+mj-lt"/>
              </a:rPr>
              <a:t>2017 End-of-Year* Program Updates</a:t>
            </a:r>
          </a:p>
        </p:txBody>
      </p:sp>
      <p:graphicFrame>
        <p:nvGraphicFramePr>
          <p:cNvPr id="101" name="Table 100"/>
          <p:cNvGraphicFramePr>
            <a:graphicFrameLocks noGrp="1"/>
          </p:cNvGraphicFramePr>
          <p:nvPr>
            <p:extLst>
              <p:ext uri="{D42A27DB-BD31-4B8C-83A1-F6EECF244321}">
                <p14:modId xmlns:p14="http://schemas.microsoft.com/office/powerpoint/2010/main" val="108936792"/>
              </p:ext>
            </p:extLst>
          </p:nvPr>
        </p:nvGraphicFramePr>
        <p:xfrm>
          <a:off x="685800" y="1676400"/>
          <a:ext cx="4648200" cy="1267295"/>
        </p:xfrm>
        <a:graphic>
          <a:graphicData uri="http://schemas.openxmlformats.org/drawingml/2006/table">
            <a:tbl>
              <a:tblPr>
                <a:tableStyleId>{3C2FFA5D-87B4-456A-9821-1D502468CF0F}</a:tableStyleId>
              </a:tblPr>
              <a:tblGrid>
                <a:gridCol w="60960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1143000">
                  <a:extLst>
                    <a:ext uri="{9D8B030D-6E8A-4147-A177-3AD203B41FA5}">
                      <a16:colId xmlns:a16="http://schemas.microsoft.com/office/drawing/2014/main" xmlns="" val="20002"/>
                    </a:ext>
                  </a:extLst>
                </a:gridCol>
                <a:gridCol w="609600">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20004"/>
                    </a:ext>
                  </a:extLst>
                </a:gridCol>
              </a:tblGrid>
              <a:tr h="200688">
                <a:tc gridSpan="5">
                  <a:txBody>
                    <a:bodyPr/>
                    <a:lstStyle/>
                    <a:p>
                      <a:pPr algn="ctr" fontAlgn="ctr"/>
                      <a:r>
                        <a:rPr lang="en-US" sz="1200" b="1" kern="1200" baseline="0" dirty="0">
                          <a:solidFill>
                            <a:schemeClr val="tx1"/>
                          </a:solidFill>
                          <a:effectLst/>
                          <a:latin typeface="+mn-lt"/>
                          <a:ea typeface="+mn-ea"/>
                          <a:cs typeface="+mn-cs"/>
                        </a:rPr>
                        <a:t>Authorized 2017 CARE Program Budgets and EOY Expenditures</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85502">
                <a:tc>
                  <a:txBody>
                    <a:bodyPr/>
                    <a:lstStyle/>
                    <a:p>
                      <a:pPr algn="ctr" fontAlgn="ctr"/>
                      <a:r>
                        <a:rPr lang="en-US" sz="1100" b="1" u="none" strike="noStrike" dirty="0">
                          <a:effectLst/>
                        </a:rPr>
                        <a:t> </a:t>
                      </a:r>
                      <a:endParaRPr lang="en-US" sz="1100" b="1" i="0" u="none" strike="noStrike" dirty="0">
                        <a:solidFill>
                          <a:srgbClr val="000000"/>
                        </a:solidFill>
                        <a:effectLst/>
                        <a:latin typeface="Calibri"/>
                      </a:endParaRPr>
                    </a:p>
                  </a:txBody>
                  <a:tcPr marL="0" marR="0" marT="0" marB="0" anchor="ctr"/>
                </a:tc>
                <a:tc>
                  <a:txBody>
                    <a:bodyPr/>
                    <a:lstStyle/>
                    <a:p>
                      <a:pPr algn="ctr" fontAlgn="ctr"/>
                      <a:r>
                        <a:rPr lang="en-US" sz="1100" b="1" u="none" strike="noStrike" dirty="0">
                          <a:effectLst/>
                        </a:rPr>
                        <a:t>2017 Budget</a:t>
                      </a:r>
                      <a:endParaRPr lang="en-US" sz="1100" b="1" i="0" u="none" strike="noStrike" dirty="0">
                        <a:solidFill>
                          <a:srgbClr val="000000"/>
                        </a:solidFill>
                        <a:effectLst/>
                        <a:latin typeface="Calibri"/>
                      </a:endParaRPr>
                    </a:p>
                  </a:txBody>
                  <a:tcPr marL="0" marR="0" marT="0" marB="0" anchor="ctr"/>
                </a:tc>
                <a:tc>
                  <a:txBody>
                    <a:bodyPr/>
                    <a:lstStyle/>
                    <a:p>
                      <a:pPr algn="ctr" fontAlgn="ctr"/>
                      <a:r>
                        <a:rPr lang="en-US" sz="1100" b="1" u="none" strike="noStrike" dirty="0">
                          <a:effectLst/>
                        </a:rPr>
                        <a:t>YTD</a:t>
                      </a:r>
                      <a:r>
                        <a:rPr lang="en-US" sz="1100" b="1" u="none" strike="noStrike" baseline="0" dirty="0">
                          <a:effectLst/>
                        </a:rPr>
                        <a:t> Expenditures</a:t>
                      </a:r>
                      <a:endParaRPr lang="en-US" sz="1100" b="1" i="0" u="none" strike="noStrike" dirty="0">
                        <a:solidFill>
                          <a:srgbClr val="000000"/>
                        </a:solidFill>
                        <a:effectLst/>
                        <a:latin typeface="Calibri"/>
                      </a:endParaRPr>
                    </a:p>
                  </a:txBody>
                  <a:tcPr marL="0" marR="0" marT="0" marB="0" anchor="ctr"/>
                </a:tc>
                <a:tc>
                  <a:txBody>
                    <a:bodyPr/>
                    <a:lstStyle/>
                    <a:p>
                      <a:pPr algn="ctr" fontAlgn="ctr"/>
                      <a:r>
                        <a:rPr lang="en-US" sz="1100" b="1" i="0" u="none" strike="noStrike" dirty="0">
                          <a:solidFill>
                            <a:srgbClr val="000000"/>
                          </a:solidFill>
                          <a:effectLst/>
                          <a:latin typeface="Calibri"/>
                        </a:rPr>
                        <a:t>%</a:t>
                      </a:r>
                    </a:p>
                  </a:txBody>
                  <a:tcPr marL="0" marR="0" marT="0" marB="0" anchor="ctr"/>
                </a:tc>
                <a:tc>
                  <a:txBody>
                    <a:bodyPr/>
                    <a:lstStyle/>
                    <a:p>
                      <a:pPr algn="ctr" fontAlgn="ctr"/>
                      <a:r>
                        <a:rPr lang="en-US" sz="1100" b="1" i="0" u="none" strike="noStrike" dirty="0">
                          <a:solidFill>
                            <a:srgbClr val="000000"/>
                          </a:solidFill>
                          <a:effectLst/>
                          <a:latin typeface="Calibri"/>
                        </a:rPr>
                        <a:t>YTD Rate Discounts</a:t>
                      </a:r>
                    </a:p>
                  </a:txBody>
                  <a:tcPr marL="0" marR="0" marT="0" marB="0" anchor="ctr"/>
                </a:tc>
                <a:extLst>
                  <a:ext uri="{0D108BD9-81ED-4DB2-BD59-A6C34878D82A}">
                    <a16:rowId xmlns:a16="http://schemas.microsoft.com/office/drawing/2014/main" xmlns="" val="10001"/>
                  </a:ext>
                </a:extLst>
              </a:tr>
              <a:tr h="174077">
                <a:tc>
                  <a:txBody>
                    <a:bodyPr/>
                    <a:lstStyle/>
                    <a:p>
                      <a:pPr algn="l" fontAlgn="ctr"/>
                      <a:r>
                        <a:rPr lang="en-US" sz="1100" b="1" u="none" strike="noStrike" dirty="0">
                          <a:effectLst/>
                        </a:rPr>
                        <a:t>PG&amp;E</a:t>
                      </a:r>
                      <a:endParaRPr lang="en-US" sz="1100" b="1" i="0" u="none" strike="noStrike" dirty="0">
                        <a:solidFill>
                          <a:srgbClr val="000000"/>
                        </a:solidFill>
                        <a:effectLst/>
                        <a:latin typeface="Calibri"/>
                      </a:endParaRPr>
                    </a:p>
                  </a:txBody>
                  <a:tcPr marL="0" marR="0" marT="0" marB="0" anchor="ctr"/>
                </a:tc>
                <a:tc>
                  <a:txBody>
                    <a:bodyPr/>
                    <a:lstStyle/>
                    <a:p>
                      <a:pPr algn="ctr" rtl="0" fontAlgn="ctr"/>
                      <a:r>
                        <a:rPr lang="en-US" sz="1050" b="0" i="0" u="none" strike="noStrike" dirty="0">
                          <a:effectLst/>
                          <a:latin typeface="Arial"/>
                        </a:rPr>
                        <a:t>$18,060,001</a:t>
                      </a:r>
                    </a:p>
                  </a:txBody>
                  <a:tcPr marL="9525" marR="9525" marT="9525" marB="0" anchor="ctr"/>
                </a:tc>
                <a:tc>
                  <a:txBody>
                    <a:bodyPr/>
                    <a:lstStyle/>
                    <a:p>
                      <a:pPr algn="ctr" fontAlgn="ctr"/>
                      <a:r>
                        <a:rPr lang="en-US" sz="1050" b="0" i="0" u="none" strike="noStrike">
                          <a:effectLst/>
                          <a:latin typeface="Arial"/>
                        </a:rPr>
                        <a:t>$13,168,911</a:t>
                      </a:r>
                    </a:p>
                  </a:txBody>
                  <a:tcPr marL="9525" marR="9525" marT="9525" marB="0" anchor="ctr"/>
                </a:tc>
                <a:tc>
                  <a:txBody>
                    <a:bodyPr/>
                    <a:lstStyle/>
                    <a:p>
                      <a:pPr algn="ctr" fontAlgn="b"/>
                      <a:r>
                        <a:rPr lang="en-US" sz="1050" b="0" i="0" u="none" strike="noStrike">
                          <a:effectLst/>
                          <a:latin typeface="Arial"/>
                        </a:rPr>
                        <a:t>73%</a:t>
                      </a:r>
                    </a:p>
                  </a:txBody>
                  <a:tcPr marL="9525" marR="9525" marT="9525" marB="0" anchor="b"/>
                </a:tc>
                <a:tc>
                  <a:txBody>
                    <a:bodyPr/>
                    <a:lstStyle/>
                    <a:p>
                      <a:pPr algn="ctr" fontAlgn="ctr"/>
                      <a:r>
                        <a:rPr lang="en-US" sz="1050" b="0" i="0" u="none" strike="noStrike">
                          <a:effectLst/>
                          <a:latin typeface="Arial"/>
                        </a:rPr>
                        <a:t>$643,538,184</a:t>
                      </a:r>
                    </a:p>
                  </a:txBody>
                  <a:tcPr marL="9525" marR="9525" marT="9525" marB="0" anchor="ctr"/>
                </a:tc>
                <a:extLst>
                  <a:ext uri="{0D108BD9-81ED-4DB2-BD59-A6C34878D82A}">
                    <a16:rowId xmlns:a16="http://schemas.microsoft.com/office/drawing/2014/main" xmlns="" val="10002"/>
                  </a:ext>
                </a:extLst>
              </a:tr>
              <a:tr h="125533">
                <a:tc>
                  <a:txBody>
                    <a:bodyPr/>
                    <a:lstStyle/>
                    <a:p>
                      <a:pPr algn="l" fontAlgn="ctr"/>
                      <a:r>
                        <a:rPr lang="en-US" sz="1100" b="1" u="none" strike="noStrike" dirty="0">
                          <a:effectLst/>
                        </a:rPr>
                        <a:t>SCE</a:t>
                      </a:r>
                      <a:endParaRPr lang="en-US" sz="1100" b="1" i="0" u="none" strike="noStrike" dirty="0">
                        <a:solidFill>
                          <a:srgbClr val="000000"/>
                        </a:solidFill>
                        <a:effectLst/>
                        <a:latin typeface="Calibri"/>
                      </a:endParaRPr>
                    </a:p>
                  </a:txBody>
                  <a:tcPr marL="0" marR="0" marT="0" marB="0" anchor="ctr"/>
                </a:tc>
                <a:tc>
                  <a:txBody>
                    <a:bodyPr/>
                    <a:lstStyle/>
                    <a:p>
                      <a:pPr algn="ctr" rtl="0" fontAlgn="ctr"/>
                      <a:r>
                        <a:rPr lang="en-US" sz="1050" b="0" i="0" u="none" strike="noStrike" dirty="0">
                          <a:effectLst/>
                          <a:latin typeface="Arial"/>
                        </a:rPr>
                        <a:t>$9,981,652 </a:t>
                      </a:r>
                    </a:p>
                  </a:txBody>
                  <a:tcPr marL="9525" marR="9525" marT="9525" marB="0" anchor="ctr"/>
                </a:tc>
                <a:tc>
                  <a:txBody>
                    <a:bodyPr/>
                    <a:lstStyle/>
                    <a:p>
                      <a:pPr algn="ctr" rtl="0" fontAlgn="ctr"/>
                      <a:r>
                        <a:rPr lang="en-US" sz="1050" b="0" i="0" u="none" strike="noStrike">
                          <a:effectLst/>
                          <a:latin typeface="Arial"/>
                        </a:rPr>
                        <a:t>$6,706,298 </a:t>
                      </a:r>
                    </a:p>
                  </a:txBody>
                  <a:tcPr marL="9525" marR="9525" marT="9525" marB="0" anchor="ctr"/>
                </a:tc>
                <a:tc>
                  <a:txBody>
                    <a:bodyPr/>
                    <a:lstStyle/>
                    <a:p>
                      <a:pPr algn="ctr" fontAlgn="b"/>
                      <a:r>
                        <a:rPr lang="en-US" sz="1050" b="0" i="0" u="none" strike="noStrike">
                          <a:effectLst/>
                          <a:latin typeface="Arial"/>
                        </a:rPr>
                        <a:t>67%</a:t>
                      </a:r>
                    </a:p>
                  </a:txBody>
                  <a:tcPr marL="9525" marR="9525" marT="9525" marB="0" anchor="b"/>
                </a:tc>
                <a:tc>
                  <a:txBody>
                    <a:bodyPr/>
                    <a:lstStyle/>
                    <a:p>
                      <a:pPr algn="ctr" rtl="0" fontAlgn="ctr"/>
                      <a:r>
                        <a:rPr lang="en-US" sz="1050" b="0" i="0" u="none" strike="noStrike">
                          <a:effectLst/>
                          <a:latin typeface="Arial"/>
                        </a:rPr>
                        <a:t>$375,043,839 </a:t>
                      </a:r>
                    </a:p>
                  </a:txBody>
                  <a:tcPr marL="9525" marR="9525" marT="9525" marB="0" anchor="ctr"/>
                </a:tc>
                <a:extLst>
                  <a:ext uri="{0D108BD9-81ED-4DB2-BD59-A6C34878D82A}">
                    <a16:rowId xmlns:a16="http://schemas.microsoft.com/office/drawing/2014/main" xmlns="" val="10003"/>
                  </a:ext>
                </a:extLst>
              </a:tr>
              <a:tr h="174077">
                <a:tc>
                  <a:txBody>
                    <a:bodyPr/>
                    <a:lstStyle/>
                    <a:p>
                      <a:pPr algn="l" fontAlgn="ctr"/>
                      <a:r>
                        <a:rPr lang="en-US" sz="1100" b="1" u="none" strike="noStrike" dirty="0">
                          <a:effectLst/>
                        </a:rPr>
                        <a:t>SDG&amp;E</a:t>
                      </a:r>
                      <a:endParaRPr lang="en-US" sz="1100" b="1" i="0" u="none" strike="noStrike" dirty="0">
                        <a:solidFill>
                          <a:srgbClr val="000000"/>
                        </a:solidFill>
                        <a:effectLst/>
                        <a:latin typeface="Calibri"/>
                      </a:endParaRPr>
                    </a:p>
                  </a:txBody>
                  <a:tcPr marL="0" marR="0" marT="0" marB="0" anchor="ctr"/>
                </a:tc>
                <a:tc>
                  <a:txBody>
                    <a:bodyPr/>
                    <a:lstStyle/>
                    <a:p>
                      <a:pPr algn="ctr" rtl="0" fontAlgn="ctr"/>
                      <a:r>
                        <a:rPr lang="en-US" sz="1050" b="0" i="0" u="none" strike="noStrike" dirty="0">
                          <a:effectLst/>
                          <a:latin typeface="Arial"/>
                        </a:rPr>
                        <a:t>$6,911,207</a:t>
                      </a:r>
                    </a:p>
                  </a:txBody>
                  <a:tcPr marL="9525" marR="9525" marT="9525" marB="0" anchor="ctr"/>
                </a:tc>
                <a:tc>
                  <a:txBody>
                    <a:bodyPr/>
                    <a:lstStyle/>
                    <a:p>
                      <a:pPr algn="ctr" fontAlgn="ctr"/>
                      <a:r>
                        <a:rPr lang="en-US" sz="1050" b="0" i="0" u="none" strike="noStrike" dirty="0">
                          <a:effectLst/>
                          <a:latin typeface="Arial"/>
                        </a:rPr>
                        <a:t>$5,923,625</a:t>
                      </a:r>
                    </a:p>
                  </a:txBody>
                  <a:tcPr marL="9525" marR="9525" marT="9525" marB="0" anchor="ctr"/>
                </a:tc>
                <a:tc>
                  <a:txBody>
                    <a:bodyPr/>
                    <a:lstStyle/>
                    <a:p>
                      <a:pPr algn="ctr" fontAlgn="b"/>
                      <a:r>
                        <a:rPr lang="en-US" sz="1050" b="0" i="0" u="none" strike="noStrike">
                          <a:effectLst/>
                          <a:latin typeface="Arial"/>
                        </a:rPr>
                        <a:t>86%</a:t>
                      </a:r>
                    </a:p>
                  </a:txBody>
                  <a:tcPr marL="9525" marR="9525" marT="9525" marB="0" anchor="b"/>
                </a:tc>
                <a:tc>
                  <a:txBody>
                    <a:bodyPr/>
                    <a:lstStyle/>
                    <a:p>
                      <a:pPr algn="ctr" fontAlgn="ctr"/>
                      <a:r>
                        <a:rPr lang="en-US" sz="1050" b="0" i="0" u="none" strike="noStrike">
                          <a:effectLst/>
                          <a:latin typeface="Arial"/>
                        </a:rPr>
                        <a:t>$114,029,348</a:t>
                      </a:r>
                    </a:p>
                  </a:txBody>
                  <a:tcPr marL="9525" marR="9525" marT="9525" marB="0" anchor="ctr"/>
                </a:tc>
                <a:extLst>
                  <a:ext uri="{0D108BD9-81ED-4DB2-BD59-A6C34878D82A}">
                    <a16:rowId xmlns:a16="http://schemas.microsoft.com/office/drawing/2014/main" xmlns="" val="10004"/>
                  </a:ext>
                </a:extLst>
              </a:tr>
              <a:tr h="186241">
                <a:tc>
                  <a:txBody>
                    <a:bodyPr/>
                    <a:lstStyle/>
                    <a:p>
                      <a:pPr algn="l" fontAlgn="ctr"/>
                      <a:r>
                        <a:rPr lang="en-US" sz="1100" b="1" u="none" strike="noStrike" dirty="0">
                          <a:effectLst/>
                        </a:rPr>
                        <a:t>SoCalGas</a:t>
                      </a:r>
                      <a:endParaRPr lang="en-US" sz="1100" b="1" i="0" u="none" strike="noStrike" dirty="0">
                        <a:solidFill>
                          <a:srgbClr val="000000"/>
                        </a:solidFill>
                        <a:effectLst/>
                        <a:latin typeface="Calibri"/>
                      </a:endParaRPr>
                    </a:p>
                  </a:txBody>
                  <a:tcPr marL="0" marR="0" marT="0" marB="0" anchor="ctr"/>
                </a:tc>
                <a:tc>
                  <a:txBody>
                    <a:bodyPr/>
                    <a:lstStyle/>
                    <a:p>
                      <a:pPr algn="ctr" rtl="0" fontAlgn="ctr"/>
                      <a:r>
                        <a:rPr lang="en-US" sz="1050" b="0" i="0" u="none" strike="noStrike">
                          <a:effectLst/>
                          <a:latin typeface="Arial"/>
                        </a:rPr>
                        <a:t>$8,938,505</a:t>
                      </a:r>
                    </a:p>
                  </a:txBody>
                  <a:tcPr marL="9525" marR="9525" marT="9525" marB="0" anchor="ctr"/>
                </a:tc>
                <a:tc>
                  <a:txBody>
                    <a:bodyPr/>
                    <a:lstStyle/>
                    <a:p>
                      <a:pPr algn="ctr" fontAlgn="ctr"/>
                      <a:r>
                        <a:rPr lang="en-US" sz="1050" b="0" i="0" u="none" strike="noStrike" dirty="0">
                          <a:effectLst/>
                          <a:latin typeface="Arial"/>
                        </a:rPr>
                        <a:t>$8,530,791</a:t>
                      </a:r>
                    </a:p>
                  </a:txBody>
                  <a:tcPr marL="9525" marR="9525" marT="9525" marB="0" anchor="ctr"/>
                </a:tc>
                <a:tc>
                  <a:txBody>
                    <a:bodyPr/>
                    <a:lstStyle/>
                    <a:p>
                      <a:pPr algn="ctr" fontAlgn="b"/>
                      <a:r>
                        <a:rPr lang="en-US" sz="1050" b="0" i="0" u="none" strike="noStrike" dirty="0">
                          <a:effectLst/>
                          <a:latin typeface="Arial"/>
                        </a:rPr>
                        <a:t>95%</a:t>
                      </a:r>
                    </a:p>
                  </a:txBody>
                  <a:tcPr marL="9525" marR="9525" marT="9525" marB="0" anchor="b"/>
                </a:tc>
                <a:tc>
                  <a:txBody>
                    <a:bodyPr/>
                    <a:lstStyle/>
                    <a:p>
                      <a:pPr algn="ctr" fontAlgn="ctr"/>
                      <a:r>
                        <a:rPr lang="en-US" sz="1050" b="0" i="0" u="none" strike="noStrike" dirty="0">
                          <a:effectLst/>
                          <a:latin typeface="Arial"/>
                        </a:rPr>
                        <a:t>$107,960,958</a:t>
                      </a:r>
                    </a:p>
                  </a:txBody>
                  <a:tcPr marL="9525" marR="9525" marT="9525" marB="0" anchor="ctr"/>
                </a:tc>
                <a:extLst>
                  <a:ext uri="{0D108BD9-81ED-4DB2-BD59-A6C34878D82A}">
                    <a16:rowId xmlns:a16="http://schemas.microsoft.com/office/drawing/2014/main" xmlns="" val="10005"/>
                  </a:ext>
                </a:extLst>
              </a:tr>
              <a:tr h="174077">
                <a:tc>
                  <a:txBody>
                    <a:bodyPr/>
                    <a:lstStyle/>
                    <a:p>
                      <a:pPr algn="l" fontAlgn="ctr"/>
                      <a:r>
                        <a:rPr lang="en-US" sz="1100" b="1" u="none" strike="noStrike" dirty="0">
                          <a:effectLst/>
                        </a:rPr>
                        <a:t>Total</a:t>
                      </a:r>
                      <a:endParaRPr lang="en-US" sz="1100" b="1" i="0" u="none" strike="noStrike" dirty="0">
                        <a:solidFill>
                          <a:srgbClr val="000000"/>
                        </a:solidFill>
                        <a:effectLst/>
                        <a:latin typeface="Calibri"/>
                      </a:endParaRPr>
                    </a:p>
                  </a:txBody>
                  <a:tcPr marL="0" marR="0" marT="0" marB="0" anchor="ctr"/>
                </a:tc>
                <a:tc>
                  <a:txBody>
                    <a:bodyPr/>
                    <a:lstStyle/>
                    <a:p>
                      <a:pPr algn="ctr" rtl="0" fontAlgn="ctr"/>
                      <a:r>
                        <a:rPr lang="en-US" sz="1100" b="1" i="0" u="none" strike="noStrike">
                          <a:solidFill>
                            <a:srgbClr val="000000"/>
                          </a:solidFill>
                          <a:effectLst/>
                          <a:latin typeface="Arial"/>
                        </a:rPr>
                        <a:t>$43,891,365</a:t>
                      </a:r>
                    </a:p>
                  </a:txBody>
                  <a:tcPr marL="9525" marR="9525" marT="9525" marB="0" anchor="ctr"/>
                </a:tc>
                <a:tc>
                  <a:txBody>
                    <a:bodyPr/>
                    <a:lstStyle/>
                    <a:p>
                      <a:pPr algn="ctr" rtl="0" fontAlgn="ctr"/>
                      <a:r>
                        <a:rPr lang="en-US" sz="1100" b="1" i="0" u="none" strike="noStrike">
                          <a:solidFill>
                            <a:srgbClr val="000000"/>
                          </a:solidFill>
                          <a:effectLst/>
                          <a:latin typeface="Arial"/>
                        </a:rPr>
                        <a:t>$34,329,625</a:t>
                      </a:r>
                    </a:p>
                  </a:txBody>
                  <a:tcPr marL="9525" marR="9525" marT="9525" marB="0" anchor="ctr"/>
                </a:tc>
                <a:tc>
                  <a:txBody>
                    <a:bodyPr/>
                    <a:lstStyle/>
                    <a:p>
                      <a:pPr algn="l" fontAlgn="b"/>
                      <a:r>
                        <a:rPr lang="en-US" sz="1100" b="1" i="0" u="none" strike="noStrike" dirty="0">
                          <a:effectLst/>
                          <a:latin typeface="Arial"/>
                        </a:rPr>
                        <a:t> </a:t>
                      </a:r>
                    </a:p>
                  </a:txBody>
                  <a:tcPr marL="9525" marR="9525" marT="9525" marB="0" anchor="b"/>
                </a:tc>
                <a:tc>
                  <a:txBody>
                    <a:bodyPr/>
                    <a:lstStyle/>
                    <a:p>
                      <a:pPr algn="ctr" rtl="0" fontAlgn="ctr"/>
                      <a:r>
                        <a:rPr lang="en-US" sz="1100" b="1" i="0" u="none" strike="noStrike" dirty="0">
                          <a:solidFill>
                            <a:srgbClr val="000000"/>
                          </a:solidFill>
                          <a:effectLst/>
                          <a:latin typeface="Arial"/>
                        </a:rPr>
                        <a:t>$1,240,572,329</a:t>
                      </a:r>
                    </a:p>
                  </a:txBody>
                  <a:tcPr marL="9525" marR="9525" marT="9525" marB="0" anchor="ctr"/>
                </a:tc>
                <a:extLst>
                  <a:ext uri="{0D108BD9-81ED-4DB2-BD59-A6C34878D82A}">
                    <a16:rowId xmlns:a16="http://schemas.microsoft.com/office/drawing/2014/main" xmlns="" val="10006"/>
                  </a:ext>
                </a:extLst>
              </a:tr>
            </a:tbl>
          </a:graphicData>
        </a:graphic>
      </p:graphicFrame>
      <p:graphicFrame>
        <p:nvGraphicFramePr>
          <p:cNvPr id="102" name="Table 101"/>
          <p:cNvGraphicFramePr>
            <a:graphicFrameLocks noGrp="1"/>
          </p:cNvGraphicFramePr>
          <p:nvPr>
            <p:extLst>
              <p:ext uri="{D42A27DB-BD31-4B8C-83A1-F6EECF244321}">
                <p14:modId xmlns:p14="http://schemas.microsoft.com/office/powerpoint/2010/main" val="1200254348"/>
              </p:ext>
            </p:extLst>
          </p:nvPr>
        </p:nvGraphicFramePr>
        <p:xfrm>
          <a:off x="2438400" y="3352800"/>
          <a:ext cx="3276600" cy="1201177"/>
        </p:xfrm>
        <a:graphic>
          <a:graphicData uri="http://schemas.openxmlformats.org/drawingml/2006/table">
            <a:tbl>
              <a:tblPr>
                <a:tableStyleId>{3C2FFA5D-87B4-456A-9821-1D502468CF0F}</a:tableStyleId>
              </a:tblPr>
              <a:tblGrid>
                <a:gridCol w="551115">
                  <a:extLst>
                    <a:ext uri="{9D8B030D-6E8A-4147-A177-3AD203B41FA5}">
                      <a16:colId xmlns:a16="http://schemas.microsoft.com/office/drawing/2014/main" xmlns="" val="20000"/>
                    </a:ext>
                  </a:extLst>
                </a:gridCol>
                <a:gridCol w="896685">
                  <a:extLst>
                    <a:ext uri="{9D8B030D-6E8A-4147-A177-3AD203B41FA5}">
                      <a16:colId xmlns:a16="http://schemas.microsoft.com/office/drawing/2014/main" xmlns="" val="20001"/>
                    </a:ext>
                  </a:extLst>
                </a:gridCol>
                <a:gridCol w="914400">
                  <a:extLst>
                    <a:ext uri="{9D8B030D-6E8A-4147-A177-3AD203B41FA5}">
                      <a16:colId xmlns:a16="http://schemas.microsoft.com/office/drawing/2014/main" xmlns="" val="20002"/>
                    </a:ext>
                  </a:extLst>
                </a:gridCol>
                <a:gridCol w="914400">
                  <a:extLst>
                    <a:ext uri="{9D8B030D-6E8A-4147-A177-3AD203B41FA5}">
                      <a16:colId xmlns:a16="http://schemas.microsoft.com/office/drawing/2014/main" xmlns="" val="20003"/>
                    </a:ext>
                  </a:extLst>
                </a:gridCol>
              </a:tblGrid>
              <a:tr h="187717">
                <a:tc gridSpan="4">
                  <a:txBody>
                    <a:bodyPr/>
                    <a:lstStyle/>
                    <a:p>
                      <a:pPr marL="0" marR="0" algn="ctr" defTabSz="914400" rtl="0" eaLnBrk="1" fontAlgn="ctr" latinLnBrk="0" hangingPunct="1">
                        <a:spcBef>
                          <a:spcPts val="0"/>
                        </a:spcBef>
                        <a:spcAft>
                          <a:spcPts val="0"/>
                        </a:spcAft>
                      </a:pPr>
                      <a:r>
                        <a:rPr lang="en-US" sz="1200" b="1" kern="1200" dirty="0">
                          <a:solidFill>
                            <a:schemeClr val="tx1"/>
                          </a:solidFill>
                          <a:effectLst/>
                          <a:latin typeface="+mn-lt"/>
                          <a:ea typeface="+mn-ea"/>
                          <a:cs typeface="+mn-cs"/>
                        </a:rPr>
                        <a:t>2017 EOY CARE Enrollment</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and Penetration</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64669">
                <a:tc>
                  <a:txBody>
                    <a:bodyPr/>
                    <a:lstStyle/>
                    <a:p>
                      <a:pPr algn="ctr" fontAlgn="ctr"/>
                      <a:r>
                        <a:rPr lang="en-US" sz="1100" b="1" u="none" strike="noStrike" dirty="0">
                          <a:effectLst/>
                        </a:rPr>
                        <a:t> </a:t>
                      </a:r>
                      <a:endParaRPr lang="en-US" sz="1100" b="1" i="0" u="none" strike="noStrike" dirty="0">
                        <a:solidFill>
                          <a:srgbClr val="000000"/>
                        </a:solidFill>
                        <a:effectLst/>
                        <a:latin typeface="Calibri"/>
                      </a:endParaRPr>
                    </a:p>
                  </a:txBody>
                  <a:tcPr marL="0" marR="0" marT="0" marB="0" anchor="ctr"/>
                </a:tc>
                <a:tc>
                  <a:txBody>
                    <a:bodyPr/>
                    <a:lstStyle/>
                    <a:p>
                      <a:pPr algn="ctr" fontAlgn="ctr"/>
                      <a:r>
                        <a:rPr lang="en-US" sz="1100" b="1" u="none" strike="noStrike" dirty="0">
                          <a:effectLst/>
                        </a:rPr>
                        <a:t>Customers Enrolled</a:t>
                      </a:r>
                      <a:endParaRPr lang="en-US" sz="1100" b="1" i="0" u="none" strike="noStrike" dirty="0">
                        <a:solidFill>
                          <a:srgbClr val="000000"/>
                        </a:solidFill>
                        <a:effectLst/>
                        <a:latin typeface="Calibri"/>
                      </a:endParaRPr>
                    </a:p>
                  </a:txBody>
                  <a:tcPr marL="0" marR="0" marT="0" marB="0" anchor="ctr"/>
                </a:tc>
                <a:tc>
                  <a:txBody>
                    <a:bodyPr/>
                    <a:lstStyle/>
                    <a:p>
                      <a:pPr algn="ctr" fontAlgn="ctr"/>
                      <a:r>
                        <a:rPr lang="en-US" sz="1100" b="1" i="0" u="none" strike="noStrike" dirty="0">
                          <a:solidFill>
                            <a:schemeClr val="dk1"/>
                          </a:solidFill>
                          <a:effectLst/>
                          <a:latin typeface="+mn-lt"/>
                        </a:rPr>
                        <a:t>Estimated</a:t>
                      </a:r>
                      <a:r>
                        <a:rPr lang="en-US" sz="1100" b="1" i="0" u="none" strike="noStrike" baseline="0" dirty="0">
                          <a:solidFill>
                            <a:schemeClr val="dk1"/>
                          </a:solidFill>
                          <a:effectLst/>
                          <a:latin typeface="+mn-lt"/>
                        </a:rPr>
                        <a:t> Eligible</a:t>
                      </a:r>
                      <a:endParaRPr lang="en-US" sz="1100" b="1" i="0" u="none" strike="noStrike" dirty="0">
                        <a:solidFill>
                          <a:srgbClr val="000000"/>
                        </a:solidFill>
                        <a:effectLst/>
                        <a:latin typeface="Calibri"/>
                      </a:endParaRPr>
                    </a:p>
                  </a:txBody>
                  <a:tcPr marL="0" marR="0" marT="0" marB="0" anchor="ctr"/>
                </a:tc>
                <a:tc>
                  <a:txBody>
                    <a:bodyPr/>
                    <a:lstStyle/>
                    <a:p>
                      <a:pPr algn="ctr" fontAlgn="ctr"/>
                      <a:r>
                        <a:rPr lang="en-US" sz="1100" b="1" i="0" u="none" strike="noStrike" dirty="0">
                          <a:solidFill>
                            <a:schemeClr val="dk1"/>
                          </a:solidFill>
                          <a:effectLst/>
                          <a:latin typeface="+mn-lt"/>
                        </a:rPr>
                        <a:t>Penetration Rate</a:t>
                      </a:r>
                      <a:endParaRPr lang="en-US" sz="1100" b="1" i="0" u="none" strike="noStrike" dirty="0">
                        <a:solidFill>
                          <a:srgbClr val="000000"/>
                        </a:solidFill>
                        <a:effectLst/>
                        <a:latin typeface="Calibri"/>
                      </a:endParaRPr>
                    </a:p>
                  </a:txBody>
                  <a:tcPr marL="0" marR="0" marT="0" marB="0" anchor="ctr"/>
                </a:tc>
                <a:extLst>
                  <a:ext uri="{0D108BD9-81ED-4DB2-BD59-A6C34878D82A}">
                    <a16:rowId xmlns:a16="http://schemas.microsoft.com/office/drawing/2014/main" xmlns="" val="10001"/>
                  </a:ext>
                </a:extLst>
              </a:tr>
              <a:tr h="164669">
                <a:tc>
                  <a:txBody>
                    <a:bodyPr/>
                    <a:lstStyle/>
                    <a:p>
                      <a:pPr algn="l" fontAlgn="ctr"/>
                      <a:r>
                        <a:rPr lang="en-US" sz="1100" b="1" u="none" strike="noStrike" dirty="0">
                          <a:effectLst/>
                        </a:rPr>
                        <a:t>PG&amp;E</a:t>
                      </a:r>
                      <a:endParaRPr lang="en-US" sz="1100" b="1" i="0" u="none" strike="noStrike" dirty="0">
                        <a:solidFill>
                          <a:srgbClr val="000000"/>
                        </a:solidFill>
                        <a:effectLst/>
                        <a:latin typeface="Calibri"/>
                      </a:endParaRPr>
                    </a:p>
                  </a:txBody>
                  <a:tcPr marL="0" marR="0" marT="0" marB="0" anchor="ctr"/>
                </a:tc>
                <a:tc>
                  <a:txBody>
                    <a:bodyPr/>
                    <a:lstStyle/>
                    <a:p>
                      <a:pPr algn="r" fontAlgn="b"/>
                      <a:r>
                        <a:rPr lang="en-US" sz="1050" b="0" i="0" u="none" strike="noStrike" dirty="0">
                          <a:effectLst/>
                          <a:latin typeface="Arial"/>
                        </a:rPr>
                        <a:t>1,406,396</a:t>
                      </a:r>
                    </a:p>
                  </a:txBody>
                  <a:tcPr marL="9525" marR="9525" marT="9525" marB="0" anchor="b"/>
                </a:tc>
                <a:tc>
                  <a:txBody>
                    <a:bodyPr/>
                    <a:lstStyle/>
                    <a:p>
                      <a:pPr algn="r" fontAlgn="b"/>
                      <a:r>
                        <a:rPr lang="en-US" sz="1050" b="0" i="0" u="none" strike="noStrike">
                          <a:effectLst/>
                          <a:latin typeface="Arial"/>
                        </a:rPr>
                        <a:t>1,588,016</a:t>
                      </a:r>
                    </a:p>
                  </a:txBody>
                  <a:tcPr marL="9525" marR="9525" marT="9525" marB="0" anchor="b"/>
                </a:tc>
                <a:tc>
                  <a:txBody>
                    <a:bodyPr/>
                    <a:lstStyle/>
                    <a:p>
                      <a:pPr algn="ctr" fontAlgn="ctr"/>
                      <a:r>
                        <a:rPr lang="en-US" sz="1050" b="0" i="0" u="none" strike="noStrike">
                          <a:effectLst/>
                          <a:latin typeface="Arial"/>
                        </a:rPr>
                        <a:t>89%</a:t>
                      </a:r>
                    </a:p>
                  </a:txBody>
                  <a:tcPr marL="9525" marR="9525" marT="9525" marB="0" anchor="ctr"/>
                </a:tc>
                <a:extLst>
                  <a:ext uri="{0D108BD9-81ED-4DB2-BD59-A6C34878D82A}">
                    <a16:rowId xmlns:a16="http://schemas.microsoft.com/office/drawing/2014/main" xmlns="" val="10002"/>
                  </a:ext>
                </a:extLst>
              </a:tr>
              <a:tr h="164669">
                <a:tc>
                  <a:txBody>
                    <a:bodyPr/>
                    <a:lstStyle/>
                    <a:p>
                      <a:pPr algn="l" fontAlgn="ctr"/>
                      <a:r>
                        <a:rPr lang="en-US" sz="1100" b="1" u="none" strike="noStrike" dirty="0">
                          <a:effectLst/>
                        </a:rPr>
                        <a:t>SCE</a:t>
                      </a:r>
                      <a:endParaRPr lang="en-US" sz="1100" b="1" i="0" u="none" strike="noStrike" dirty="0">
                        <a:solidFill>
                          <a:srgbClr val="000000"/>
                        </a:solidFill>
                        <a:effectLst/>
                        <a:latin typeface="Calibri"/>
                      </a:endParaRPr>
                    </a:p>
                  </a:txBody>
                  <a:tcPr marL="0" marR="0" marT="0" marB="0" anchor="ctr"/>
                </a:tc>
                <a:tc>
                  <a:txBody>
                    <a:bodyPr/>
                    <a:lstStyle/>
                    <a:p>
                      <a:pPr algn="ctr" rtl="0" fontAlgn="ctr"/>
                      <a:r>
                        <a:rPr lang="en-US" sz="1050" b="0" i="0" u="none" strike="noStrike" dirty="0">
                          <a:effectLst/>
                          <a:latin typeface="Arial"/>
                        </a:rPr>
                        <a:t>       1,222,526 </a:t>
                      </a:r>
                    </a:p>
                  </a:txBody>
                  <a:tcPr marL="9525" marR="9525" marT="9525" marB="0" anchor="ctr"/>
                </a:tc>
                <a:tc>
                  <a:txBody>
                    <a:bodyPr/>
                    <a:lstStyle/>
                    <a:p>
                      <a:pPr algn="ctr" rtl="0" fontAlgn="ctr"/>
                      <a:r>
                        <a:rPr lang="en-US" sz="1050" b="0" i="0" u="none" strike="noStrike">
                          <a:effectLst/>
                          <a:latin typeface="Arial"/>
                        </a:rPr>
                        <a:t>      1,457,787 </a:t>
                      </a:r>
                    </a:p>
                  </a:txBody>
                  <a:tcPr marL="9525" marR="9525" marT="9525" marB="0" anchor="ctr"/>
                </a:tc>
                <a:tc>
                  <a:txBody>
                    <a:bodyPr/>
                    <a:lstStyle/>
                    <a:p>
                      <a:pPr algn="ctr" fontAlgn="ctr"/>
                      <a:r>
                        <a:rPr lang="en-US" sz="1050" b="0" i="0" u="none" strike="noStrike">
                          <a:effectLst/>
                          <a:latin typeface="Arial"/>
                        </a:rPr>
                        <a:t>84%</a:t>
                      </a:r>
                    </a:p>
                  </a:txBody>
                  <a:tcPr marL="9525" marR="9525" marT="9525" marB="0" anchor="ctr"/>
                </a:tc>
                <a:extLst>
                  <a:ext uri="{0D108BD9-81ED-4DB2-BD59-A6C34878D82A}">
                    <a16:rowId xmlns:a16="http://schemas.microsoft.com/office/drawing/2014/main" xmlns="" val="10003"/>
                  </a:ext>
                </a:extLst>
              </a:tr>
              <a:tr h="164669">
                <a:tc>
                  <a:txBody>
                    <a:bodyPr/>
                    <a:lstStyle/>
                    <a:p>
                      <a:pPr algn="l" fontAlgn="ctr"/>
                      <a:r>
                        <a:rPr lang="en-US" sz="1100" b="1" u="none" strike="noStrike" dirty="0">
                          <a:effectLst/>
                        </a:rPr>
                        <a:t>SDG&amp;E</a:t>
                      </a:r>
                      <a:endParaRPr lang="en-US" sz="1100" b="1" i="0" u="none" strike="noStrike" dirty="0">
                        <a:solidFill>
                          <a:srgbClr val="000000"/>
                        </a:solidFill>
                        <a:effectLst/>
                        <a:latin typeface="Calibri"/>
                      </a:endParaRPr>
                    </a:p>
                  </a:txBody>
                  <a:tcPr marL="0" marR="0" marT="0" marB="0" anchor="ctr"/>
                </a:tc>
                <a:tc>
                  <a:txBody>
                    <a:bodyPr/>
                    <a:lstStyle/>
                    <a:p>
                      <a:pPr algn="ctr" rtl="0" fontAlgn="ctr"/>
                      <a:r>
                        <a:rPr lang="en-US" sz="1050" b="0" i="0" u="none" strike="noStrike" dirty="0">
                          <a:effectLst/>
                          <a:latin typeface="Arial"/>
                        </a:rPr>
                        <a:t>          282,228 </a:t>
                      </a:r>
                    </a:p>
                  </a:txBody>
                  <a:tcPr marL="9525" marR="9525" marT="9525" marB="0" anchor="ctr"/>
                </a:tc>
                <a:tc>
                  <a:txBody>
                    <a:bodyPr/>
                    <a:lstStyle/>
                    <a:p>
                      <a:pPr algn="ctr" fontAlgn="ctr"/>
                      <a:r>
                        <a:rPr lang="en-US" sz="1050" b="0" i="0" u="none" strike="noStrike" dirty="0">
                          <a:effectLst/>
                          <a:latin typeface="Arial"/>
                        </a:rPr>
                        <a:t>         329,763 </a:t>
                      </a:r>
                    </a:p>
                  </a:txBody>
                  <a:tcPr marL="9525" marR="9525" marT="9525" marB="0" anchor="ctr"/>
                </a:tc>
                <a:tc>
                  <a:txBody>
                    <a:bodyPr/>
                    <a:lstStyle/>
                    <a:p>
                      <a:pPr algn="ctr" fontAlgn="ctr"/>
                      <a:r>
                        <a:rPr lang="en-US" sz="1050" b="0" i="0" u="none" strike="noStrike">
                          <a:effectLst/>
                          <a:latin typeface="Arial"/>
                        </a:rPr>
                        <a:t>86%</a:t>
                      </a:r>
                    </a:p>
                  </a:txBody>
                  <a:tcPr marL="9525" marR="9525" marT="9525" marB="0" anchor="ctr"/>
                </a:tc>
                <a:extLst>
                  <a:ext uri="{0D108BD9-81ED-4DB2-BD59-A6C34878D82A}">
                    <a16:rowId xmlns:a16="http://schemas.microsoft.com/office/drawing/2014/main" xmlns="" val="10004"/>
                  </a:ext>
                </a:extLst>
              </a:tr>
              <a:tr h="164669">
                <a:tc>
                  <a:txBody>
                    <a:bodyPr/>
                    <a:lstStyle/>
                    <a:p>
                      <a:pPr algn="l" fontAlgn="ctr"/>
                      <a:r>
                        <a:rPr lang="en-US" sz="1100" b="1" u="none" strike="noStrike" dirty="0">
                          <a:effectLst/>
                        </a:rPr>
                        <a:t>SoCalGas</a:t>
                      </a:r>
                      <a:endParaRPr lang="en-US" sz="1100" b="1" i="0" u="none" strike="noStrike" dirty="0">
                        <a:solidFill>
                          <a:srgbClr val="000000"/>
                        </a:solidFill>
                        <a:effectLst/>
                        <a:latin typeface="Calibri"/>
                      </a:endParaRPr>
                    </a:p>
                  </a:txBody>
                  <a:tcPr marL="0" marR="0" marT="0" marB="0" anchor="ctr"/>
                </a:tc>
                <a:tc>
                  <a:txBody>
                    <a:bodyPr/>
                    <a:lstStyle/>
                    <a:p>
                      <a:pPr algn="r" fontAlgn="b"/>
                      <a:r>
                        <a:rPr lang="en-US" sz="1050" b="0" i="0" u="none" strike="noStrike">
                          <a:effectLst/>
                          <a:latin typeface="Arial"/>
                        </a:rPr>
                        <a:t>1,564,126</a:t>
                      </a:r>
                    </a:p>
                  </a:txBody>
                  <a:tcPr marL="9525" marR="9525" marT="9525" marB="0" anchor="b"/>
                </a:tc>
                <a:tc>
                  <a:txBody>
                    <a:bodyPr/>
                    <a:lstStyle/>
                    <a:p>
                      <a:pPr algn="r" fontAlgn="b"/>
                      <a:r>
                        <a:rPr lang="en-US" sz="1050" b="0" i="0" u="none" strike="noStrike" dirty="0">
                          <a:effectLst/>
                          <a:latin typeface="Arial"/>
                        </a:rPr>
                        <a:t>1,819,451</a:t>
                      </a:r>
                    </a:p>
                  </a:txBody>
                  <a:tcPr marL="9525" marR="9525" marT="9525" marB="0" anchor="b"/>
                </a:tc>
                <a:tc>
                  <a:txBody>
                    <a:bodyPr/>
                    <a:lstStyle/>
                    <a:p>
                      <a:pPr algn="ctr" fontAlgn="ctr"/>
                      <a:r>
                        <a:rPr lang="en-US" sz="1050" b="0" i="0" u="none" strike="noStrike" dirty="0">
                          <a:effectLst/>
                          <a:latin typeface="Arial"/>
                        </a:rPr>
                        <a:t>86%</a:t>
                      </a:r>
                    </a:p>
                  </a:txBody>
                  <a:tcPr marL="9525" marR="9525" marT="9525" marB="0" anchor="ctr"/>
                </a:tc>
                <a:extLst>
                  <a:ext uri="{0D108BD9-81ED-4DB2-BD59-A6C34878D82A}">
                    <a16:rowId xmlns:a16="http://schemas.microsoft.com/office/drawing/2014/main" xmlns="" val="10005"/>
                  </a:ext>
                </a:extLst>
              </a:tr>
            </a:tbl>
          </a:graphicData>
        </a:graphic>
      </p:graphicFrame>
      <p:pic>
        <p:nvPicPr>
          <p:cNvPr id="100" name="Picture 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4038600"/>
            <a:ext cx="1212194" cy="38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9" descr="sce_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572000"/>
            <a:ext cx="1066800" cy="38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0" descr="sdlmc2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5181600"/>
            <a:ext cx="990600" cy="47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 name="TextBox 182"/>
          <p:cNvSpPr txBox="1"/>
          <p:nvPr/>
        </p:nvSpPr>
        <p:spPr>
          <a:xfrm>
            <a:off x="5867400" y="5334000"/>
            <a:ext cx="2653122" cy="861774"/>
          </a:xfrm>
          <a:prstGeom prst="rect">
            <a:avLst/>
          </a:prstGeom>
          <a:noFill/>
        </p:spPr>
        <p:txBody>
          <a:bodyPr wrap="square" rtlCol="0">
            <a:spAutoFit/>
          </a:bodyPr>
          <a:lstStyle/>
          <a:p>
            <a:r>
              <a:rPr lang="en-US" sz="1000" b="1" dirty="0">
                <a:solidFill>
                  <a:prstClr val="black"/>
                </a:solidFill>
                <a:latin typeface="+mj-lt"/>
              </a:rPr>
              <a:t>* 2017 End-of-Year (EOY) Through December 31, 2017, reported in IOU ESA-CARE Monthly Reports (January 22, 2018).  Final 2017 results will be reported in IOUs’ 2017 Annual Report (May 1, 2018).</a:t>
            </a:r>
          </a:p>
        </p:txBody>
      </p:sp>
      <p:graphicFrame>
        <p:nvGraphicFramePr>
          <p:cNvPr id="96" name="Table 95"/>
          <p:cNvGraphicFramePr>
            <a:graphicFrameLocks noGrp="1"/>
          </p:cNvGraphicFramePr>
          <p:nvPr>
            <p:extLst>
              <p:ext uri="{D42A27DB-BD31-4B8C-83A1-F6EECF244321}">
                <p14:modId xmlns:p14="http://schemas.microsoft.com/office/powerpoint/2010/main" val="3742862659"/>
              </p:ext>
            </p:extLst>
          </p:nvPr>
        </p:nvGraphicFramePr>
        <p:xfrm>
          <a:off x="2971800" y="4953000"/>
          <a:ext cx="2286000" cy="1059180"/>
        </p:xfrm>
        <a:graphic>
          <a:graphicData uri="http://schemas.openxmlformats.org/drawingml/2006/table">
            <a:tbl>
              <a:tblPr>
                <a:tableStyleId>{3C2FFA5D-87B4-456A-9821-1D502468CF0F}</a:tableStyleId>
              </a:tblPr>
              <a:tblGrid>
                <a:gridCol w="929857">
                  <a:extLst>
                    <a:ext uri="{9D8B030D-6E8A-4147-A177-3AD203B41FA5}">
                      <a16:colId xmlns:a16="http://schemas.microsoft.com/office/drawing/2014/main" xmlns="" val="20000"/>
                    </a:ext>
                  </a:extLst>
                </a:gridCol>
                <a:gridCol w="1356143">
                  <a:extLst>
                    <a:ext uri="{9D8B030D-6E8A-4147-A177-3AD203B41FA5}">
                      <a16:colId xmlns:a16="http://schemas.microsoft.com/office/drawing/2014/main" xmlns="" val="20001"/>
                    </a:ext>
                  </a:extLst>
                </a:gridCol>
              </a:tblGrid>
              <a:tr h="187717">
                <a:tc gridSpan="2">
                  <a:txBody>
                    <a:bodyPr/>
                    <a:lstStyle/>
                    <a:p>
                      <a:pPr marL="0" marR="0" algn="ctr" defTabSz="914400" rtl="0" eaLnBrk="1" fontAlgn="ctr" latinLnBrk="0" hangingPunct="1">
                        <a:spcBef>
                          <a:spcPts val="0"/>
                        </a:spcBef>
                        <a:spcAft>
                          <a:spcPts val="0"/>
                        </a:spcAft>
                      </a:pPr>
                      <a:r>
                        <a:rPr lang="en-US" sz="1200" b="1" kern="1200" dirty="0">
                          <a:solidFill>
                            <a:schemeClr val="tx1"/>
                          </a:solidFill>
                          <a:effectLst/>
                          <a:latin typeface="+mn-lt"/>
                          <a:ea typeface="+mn-ea"/>
                          <a:cs typeface="+mn-cs"/>
                        </a:rPr>
                        <a:t>2017 EOY CARE New Enrollments</a:t>
                      </a:r>
                    </a:p>
                  </a:txBody>
                  <a:tcPr marL="0" marR="0" marT="0" marB="0" anchor="ctr"/>
                </a:tc>
                <a:tc hMerge="1">
                  <a:txBody>
                    <a:bodyPr/>
                    <a:lstStyle/>
                    <a:p>
                      <a:endParaRPr lang="en-US"/>
                    </a:p>
                  </a:txBody>
                  <a:tcPr/>
                </a:tc>
                <a:extLst>
                  <a:ext uri="{0D108BD9-81ED-4DB2-BD59-A6C34878D82A}">
                    <a16:rowId xmlns:a16="http://schemas.microsoft.com/office/drawing/2014/main" xmlns="" val="10000"/>
                  </a:ext>
                </a:extLst>
              </a:tr>
              <a:tr h="193283">
                <a:tc>
                  <a:txBody>
                    <a:bodyPr/>
                    <a:lstStyle/>
                    <a:p>
                      <a:pPr algn="ctr" fontAlgn="ctr"/>
                      <a:r>
                        <a:rPr lang="en-US" sz="1100" b="1" u="none" strike="noStrike" dirty="0">
                          <a:effectLst/>
                        </a:rPr>
                        <a:t> </a:t>
                      </a:r>
                      <a:endParaRPr lang="en-US" sz="1100" b="1" i="0" u="none" strike="noStrike" dirty="0">
                        <a:solidFill>
                          <a:srgbClr val="000000"/>
                        </a:solidFill>
                        <a:effectLst/>
                        <a:latin typeface="Calibri"/>
                      </a:endParaRPr>
                    </a:p>
                  </a:txBody>
                  <a:tcPr marL="0" marR="0" marT="0" marB="0" anchor="ctr"/>
                </a:tc>
                <a:tc>
                  <a:txBody>
                    <a:bodyPr/>
                    <a:lstStyle/>
                    <a:p>
                      <a:pPr algn="ctr" fontAlgn="ctr"/>
                      <a:r>
                        <a:rPr lang="en-US" sz="1100" b="1" u="none" strike="noStrike" dirty="0">
                          <a:effectLst/>
                        </a:rPr>
                        <a:t>Newly Enrolled</a:t>
                      </a:r>
                      <a:endParaRPr lang="en-US" sz="1100" b="1" i="0" u="none" strike="noStrike" dirty="0">
                        <a:solidFill>
                          <a:srgbClr val="000000"/>
                        </a:solidFill>
                        <a:effectLst/>
                        <a:latin typeface="Calibri"/>
                      </a:endParaRPr>
                    </a:p>
                  </a:txBody>
                  <a:tcPr marL="0" marR="0" marT="0" marB="0" anchor="ctr"/>
                </a:tc>
                <a:extLst>
                  <a:ext uri="{0D108BD9-81ED-4DB2-BD59-A6C34878D82A}">
                    <a16:rowId xmlns:a16="http://schemas.microsoft.com/office/drawing/2014/main" xmlns="" val="10001"/>
                  </a:ext>
                </a:extLst>
              </a:tr>
              <a:tr h="164669">
                <a:tc>
                  <a:txBody>
                    <a:bodyPr/>
                    <a:lstStyle/>
                    <a:p>
                      <a:pPr algn="l" fontAlgn="ctr"/>
                      <a:r>
                        <a:rPr lang="en-US" sz="1100" b="1" u="none" strike="noStrike" dirty="0">
                          <a:effectLst/>
                        </a:rPr>
                        <a:t>PG&amp;E</a:t>
                      </a:r>
                      <a:endParaRPr lang="en-US" sz="1100" b="1" i="0" u="none" strike="noStrike" dirty="0">
                        <a:solidFill>
                          <a:srgbClr val="000000"/>
                        </a:solidFill>
                        <a:effectLst/>
                        <a:latin typeface="Calibri"/>
                      </a:endParaRPr>
                    </a:p>
                  </a:txBody>
                  <a:tcPr marL="0" marR="0" marT="0" marB="0" anchor="ctr"/>
                </a:tc>
                <a:tc>
                  <a:txBody>
                    <a:bodyPr/>
                    <a:lstStyle/>
                    <a:p>
                      <a:pPr algn="ctr" rtl="0" fontAlgn="ctr"/>
                      <a:r>
                        <a:rPr lang="en-US" sz="1050" b="0" i="0" u="none" strike="noStrike" dirty="0">
                          <a:effectLst/>
                          <a:latin typeface="Calibri"/>
                        </a:rPr>
                        <a:t>250,003 </a:t>
                      </a:r>
                    </a:p>
                  </a:txBody>
                  <a:tcPr marL="9525" marR="9525" marT="9525" marB="0" anchor="ctr"/>
                </a:tc>
                <a:extLst>
                  <a:ext uri="{0D108BD9-81ED-4DB2-BD59-A6C34878D82A}">
                    <a16:rowId xmlns:a16="http://schemas.microsoft.com/office/drawing/2014/main" xmlns="" val="10002"/>
                  </a:ext>
                </a:extLst>
              </a:tr>
              <a:tr h="164669">
                <a:tc>
                  <a:txBody>
                    <a:bodyPr/>
                    <a:lstStyle/>
                    <a:p>
                      <a:pPr algn="l" fontAlgn="ctr"/>
                      <a:r>
                        <a:rPr lang="en-US" sz="1100" b="1" u="none" strike="noStrike" dirty="0">
                          <a:effectLst/>
                        </a:rPr>
                        <a:t>SCE</a:t>
                      </a:r>
                      <a:endParaRPr lang="en-US" sz="1100" b="1" i="0" u="none" strike="noStrike" dirty="0">
                        <a:solidFill>
                          <a:srgbClr val="000000"/>
                        </a:solidFill>
                        <a:effectLst/>
                        <a:latin typeface="Calibri"/>
                      </a:endParaRPr>
                    </a:p>
                  </a:txBody>
                  <a:tcPr marL="0" marR="0" marT="0" marB="0" anchor="ctr"/>
                </a:tc>
                <a:tc>
                  <a:txBody>
                    <a:bodyPr/>
                    <a:lstStyle/>
                    <a:p>
                      <a:pPr algn="ctr" fontAlgn="t"/>
                      <a:r>
                        <a:rPr lang="en-US" sz="1050" b="0" i="0" u="none" strike="noStrike" dirty="0">
                          <a:solidFill>
                            <a:schemeClr val="tx1"/>
                          </a:solidFill>
                          <a:effectLst/>
                          <a:latin typeface="Calibri"/>
                        </a:rPr>
                        <a:t>291,508 </a:t>
                      </a:r>
                    </a:p>
                  </a:txBody>
                  <a:tcPr marL="9525" marR="9525" marT="9525" marB="0"/>
                </a:tc>
                <a:extLst>
                  <a:ext uri="{0D108BD9-81ED-4DB2-BD59-A6C34878D82A}">
                    <a16:rowId xmlns:a16="http://schemas.microsoft.com/office/drawing/2014/main" xmlns="" val="10003"/>
                  </a:ext>
                </a:extLst>
              </a:tr>
              <a:tr h="164669">
                <a:tc>
                  <a:txBody>
                    <a:bodyPr/>
                    <a:lstStyle/>
                    <a:p>
                      <a:pPr algn="l" fontAlgn="ctr"/>
                      <a:r>
                        <a:rPr lang="en-US" sz="1100" b="1" u="none" strike="noStrike" dirty="0">
                          <a:effectLst/>
                        </a:rPr>
                        <a:t>SDG&amp;E</a:t>
                      </a:r>
                      <a:endParaRPr lang="en-US" sz="1100" b="1" i="0" u="none" strike="noStrike" dirty="0">
                        <a:solidFill>
                          <a:srgbClr val="000000"/>
                        </a:solidFill>
                        <a:effectLst/>
                        <a:latin typeface="Calibri"/>
                      </a:endParaRPr>
                    </a:p>
                  </a:txBody>
                  <a:tcPr marL="0" marR="0" marT="0" marB="0" anchor="ctr"/>
                </a:tc>
                <a:tc>
                  <a:txBody>
                    <a:bodyPr/>
                    <a:lstStyle/>
                    <a:p>
                      <a:pPr algn="ctr" fontAlgn="t"/>
                      <a:r>
                        <a:rPr lang="en-US" sz="1050" b="0" i="0" u="none" strike="noStrike" dirty="0">
                          <a:effectLst/>
                          <a:latin typeface="Calibri"/>
                        </a:rPr>
                        <a:t>70,746 </a:t>
                      </a:r>
                    </a:p>
                  </a:txBody>
                  <a:tcPr marL="9525" marR="9525" marT="9525" marB="0"/>
                </a:tc>
                <a:extLst>
                  <a:ext uri="{0D108BD9-81ED-4DB2-BD59-A6C34878D82A}">
                    <a16:rowId xmlns:a16="http://schemas.microsoft.com/office/drawing/2014/main" xmlns="" val="10004"/>
                  </a:ext>
                </a:extLst>
              </a:tr>
              <a:tr h="164669">
                <a:tc>
                  <a:txBody>
                    <a:bodyPr/>
                    <a:lstStyle/>
                    <a:p>
                      <a:pPr algn="l" fontAlgn="ctr"/>
                      <a:r>
                        <a:rPr lang="en-US" sz="1100" b="1" u="none" strike="noStrike" dirty="0">
                          <a:effectLst/>
                        </a:rPr>
                        <a:t>SoCalGas</a:t>
                      </a:r>
                      <a:endParaRPr lang="en-US" sz="1100" b="1" i="0" u="none" strike="noStrike" dirty="0">
                        <a:solidFill>
                          <a:srgbClr val="000000"/>
                        </a:solidFill>
                        <a:effectLst/>
                        <a:latin typeface="Calibri"/>
                      </a:endParaRPr>
                    </a:p>
                  </a:txBody>
                  <a:tcPr marL="0" marR="0" marT="0" marB="0" anchor="ctr"/>
                </a:tc>
                <a:tc>
                  <a:txBody>
                    <a:bodyPr/>
                    <a:lstStyle/>
                    <a:p>
                      <a:pPr algn="ctr" rtl="0" fontAlgn="ctr"/>
                      <a:r>
                        <a:rPr lang="en-US" sz="1050" b="0" i="0" u="none" strike="noStrike" dirty="0">
                          <a:effectLst/>
                          <a:latin typeface="Calibri"/>
                        </a:rPr>
                        <a:t>270,642 </a:t>
                      </a:r>
                    </a:p>
                  </a:txBody>
                  <a:tcPr marL="9525" marR="9525" marT="9525" marB="0" anchor="ctr"/>
                </a:tc>
                <a:extLst>
                  <a:ext uri="{0D108BD9-81ED-4DB2-BD59-A6C34878D82A}">
                    <a16:rowId xmlns:a16="http://schemas.microsoft.com/office/drawing/2014/main" xmlns="" val="10005"/>
                  </a:ext>
                </a:extLst>
              </a:tr>
            </a:tbl>
          </a:graphicData>
        </a:graphic>
      </p:graphicFrame>
      <p:pic>
        <p:nvPicPr>
          <p:cNvPr id="82" name="Content Placeholder 4"/>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229660" y="5989706"/>
            <a:ext cx="912279" cy="556490"/>
          </a:xfrm>
        </p:spPr>
      </p:pic>
      <p:sp>
        <p:nvSpPr>
          <p:cNvPr id="2" name="Slide Number Placeholder 1">
            <a:extLst>
              <a:ext uri="{FF2B5EF4-FFF2-40B4-BE49-F238E27FC236}">
                <a16:creationId xmlns:a16="http://schemas.microsoft.com/office/drawing/2014/main" xmlns="" id="{E9A7381D-13D9-443E-8D54-3CF2399C2B22}"/>
              </a:ext>
            </a:extLst>
          </p:cNvPr>
          <p:cNvSpPr>
            <a:spLocks noGrp="1"/>
          </p:cNvSpPr>
          <p:nvPr>
            <p:ph type="sldNum" sz="quarter" idx="12"/>
          </p:nvPr>
        </p:nvSpPr>
        <p:spPr/>
        <p:txBody>
          <a:bodyPr/>
          <a:lstStyle/>
          <a:p>
            <a:fld id="{DB6F5F74-756D-4BFF-9F39-53DD698FC919}" type="slidenum">
              <a:rPr lang="en-US" smtClean="0"/>
              <a:t>3</a:t>
            </a:fld>
            <a:endParaRPr lang="en-US" dirty="0"/>
          </a:p>
        </p:txBody>
      </p:sp>
    </p:spTree>
    <p:extLst>
      <p:ext uri="{BB962C8B-B14F-4D97-AF65-F5344CB8AC3E}">
        <p14:creationId xmlns:p14="http://schemas.microsoft.com/office/powerpoint/2010/main" val="1483752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a:bodyPr>
          <a:lstStyle/>
          <a:p>
            <a:r>
              <a:rPr lang="en-US" altLang="en-US" sz="3000" b="1" dirty="0"/>
              <a:t>SoCalGas </a:t>
            </a:r>
            <a:br>
              <a:rPr lang="en-US" altLang="en-US" sz="3000" b="1" dirty="0"/>
            </a:br>
            <a:r>
              <a:rPr lang="en-US" altLang="en-US" sz="3000" b="1" dirty="0"/>
              <a:t>ESA Intensified Efforts </a:t>
            </a:r>
            <a:br>
              <a:rPr lang="en-US" altLang="en-US" sz="3000" b="1" dirty="0"/>
            </a:br>
            <a:r>
              <a:rPr lang="en-US" altLang="en-US" sz="3000" b="1" dirty="0"/>
              <a:t>for Aliso Canyon Emergency</a:t>
            </a:r>
            <a:endParaRPr lang="en-US" sz="3000" b="1" dirty="0"/>
          </a:p>
        </p:txBody>
      </p:sp>
      <p:sp>
        <p:nvSpPr>
          <p:cNvPr id="4" name="TextBox 3"/>
          <p:cNvSpPr txBox="1"/>
          <p:nvPr/>
        </p:nvSpPr>
        <p:spPr>
          <a:xfrm>
            <a:off x="457200" y="2209800"/>
            <a:ext cx="8382000" cy="3724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q"/>
            </a:pPr>
            <a:r>
              <a:rPr lang="en-US" sz="2000" dirty="0">
                <a:solidFill>
                  <a:prstClr val="black"/>
                </a:solidFill>
              </a:rPr>
              <a:t>Following the issuance of D.16-04-040 and D.17-12-009, a total of 85,733 homes were treated within the designated area through December, 2017.</a:t>
            </a:r>
          </a:p>
          <a:p>
            <a:endParaRPr lang="en-US" sz="2000" dirty="0">
              <a:solidFill>
                <a:prstClr val="black"/>
              </a:solidFill>
            </a:endParaRPr>
          </a:p>
          <a:p>
            <a:pPr marL="742950" lvl="1" indent="-285750" fontAlgn="t">
              <a:buFont typeface="Arial" panose="020B0604020202020204" pitchFamily="34" charset="0"/>
              <a:buChar char="•"/>
            </a:pPr>
            <a:r>
              <a:rPr lang="en-US" sz="2000" dirty="0">
                <a:solidFill>
                  <a:prstClr val="black"/>
                </a:solidFill>
              </a:rPr>
              <a:t>Treated w/o rule suspension:			  36,014</a:t>
            </a:r>
          </a:p>
          <a:p>
            <a:pPr marL="742950" lvl="1" indent="-285750" fontAlgn="t">
              <a:buFont typeface="Arial" panose="020B0604020202020204" pitchFamily="34" charset="0"/>
              <a:buChar char="•"/>
            </a:pPr>
            <a:r>
              <a:rPr lang="en-US" sz="2000" dirty="0">
                <a:solidFill>
                  <a:prstClr val="black"/>
                </a:solidFill>
              </a:rPr>
              <a:t>Treated with rule suspension:			  49,719</a:t>
            </a:r>
          </a:p>
          <a:p>
            <a:pPr marL="742950" lvl="1" indent="-285750" fontAlgn="t">
              <a:buFont typeface="Arial" panose="020B0604020202020204" pitchFamily="34" charset="0"/>
              <a:buChar char="•"/>
            </a:pPr>
            <a:r>
              <a:rPr lang="en-US" sz="2000" dirty="0">
                <a:solidFill>
                  <a:prstClr val="black"/>
                </a:solidFill>
              </a:rPr>
              <a:t>Therms saved w/o rule suspension:			518,930</a:t>
            </a:r>
          </a:p>
          <a:p>
            <a:pPr marL="742950" lvl="1" indent="-285750">
              <a:buFont typeface="Arial" panose="020B0604020202020204" pitchFamily="34" charset="0"/>
              <a:buChar char="•"/>
            </a:pPr>
            <a:r>
              <a:rPr lang="en-US" sz="2000" dirty="0">
                <a:solidFill>
                  <a:prstClr val="black"/>
                </a:solidFill>
              </a:rPr>
              <a:t>Therms saved with rule suspension:   		590,441 </a:t>
            </a:r>
          </a:p>
          <a:p>
            <a:pPr marL="742950" lvl="1" indent="-285750">
              <a:buFont typeface="Arial" panose="020B0604020202020204" pitchFamily="34" charset="0"/>
              <a:buChar char="•"/>
            </a:pPr>
            <a:endParaRPr lang="en-US" sz="2400" dirty="0">
              <a:solidFill>
                <a:prstClr val="black"/>
              </a:solidFill>
            </a:endParaRPr>
          </a:p>
          <a:p>
            <a:pPr lvl="1"/>
            <a:r>
              <a:rPr lang="en-US" sz="2400" dirty="0">
                <a:solidFill>
                  <a:prstClr val="black"/>
                </a:solidFill>
              </a:rPr>
              <a:t>                      	</a:t>
            </a:r>
            <a:endParaRPr lang="en-US" sz="2400" b="1" dirty="0">
              <a:solidFill>
                <a:prstClr val="black"/>
              </a:solidFill>
            </a:endParaRPr>
          </a:p>
          <a:p>
            <a:endParaRPr lang="en-US" sz="2400" dirty="0">
              <a:solidFill>
                <a:prstClr val="black"/>
              </a:solidFill>
            </a:endParaRPr>
          </a:p>
          <a:p>
            <a:endParaRPr lang="en-US" sz="2400" dirty="0">
              <a:solidFill>
                <a:prstClr val="black"/>
              </a:solidFill>
            </a:endParaRPr>
          </a:p>
        </p:txBody>
      </p:sp>
      <p:sp>
        <p:nvSpPr>
          <p:cNvPr id="3" name="Slide Number Placeholder 2"/>
          <p:cNvSpPr>
            <a:spLocks noGrp="1"/>
          </p:cNvSpPr>
          <p:nvPr>
            <p:ph type="sldNum" sz="quarter" idx="12"/>
          </p:nvPr>
        </p:nvSpPr>
        <p:spPr/>
        <p:txBody>
          <a:bodyPr/>
          <a:lstStyle/>
          <a:p>
            <a:fld id="{DB6F5F74-756D-4BFF-9F39-53DD698FC919}" type="slidenum">
              <a:rPr lang="en-US" smtClean="0">
                <a:solidFill>
                  <a:prstClr val="black">
                    <a:tint val="75000"/>
                  </a:prstClr>
                </a:solidFill>
              </a:rPr>
              <a:pPr/>
              <a:t>4</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xmlns="" id="{9DE9CB3E-6B46-487D-8BE0-0E2A46873C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992764"/>
            <a:ext cx="1066800" cy="650748"/>
          </a:xfrm>
          <a:prstGeom prst="rect">
            <a:avLst/>
          </a:prstGeom>
        </p:spPr>
      </p:pic>
    </p:spTree>
    <p:extLst>
      <p:ext uri="{BB962C8B-B14F-4D97-AF65-F5344CB8AC3E}">
        <p14:creationId xmlns:p14="http://schemas.microsoft.com/office/powerpoint/2010/main" val="1970262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228600"/>
            <a:ext cx="7239000" cy="2209800"/>
          </a:xfrm>
        </p:spPr>
        <p:txBody>
          <a:bodyPr>
            <a:normAutofit/>
          </a:bodyPr>
          <a:lstStyle/>
          <a:p>
            <a:pPr algn="ctr"/>
            <a:r>
              <a:rPr lang="en-US" altLang="en-US" sz="2700" b="1" dirty="0"/>
              <a:t>Southern California Edison</a:t>
            </a:r>
            <a:br>
              <a:rPr lang="en-US" altLang="en-US" sz="2700" b="1" dirty="0"/>
            </a:br>
            <a:r>
              <a:rPr lang="en-US" altLang="en-US" sz="2700" b="1" dirty="0"/>
              <a:t>ESA Intensified Efforts </a:t>
            </a:r>
            <a:br>
              <a:rPr lang="en-US" altLang="en-US" sz="2700" b="1" dirty="0"/>
            </a:br>
            <a:r>
              <a:rPr lang="en-US" altLang="en-US" sz="2700" b="1" dirty="0"/>
              <a:t>for Aliso Canyon Emergency</a:t>
            </a:r>
            <a:endParaRPr lang="en-US" sz="2700" b="1" dirty="0"/>
          </a:p>
        </p:txBody>
      </p:sp>
      <p:sp>
        <p:nvSpPr>
          <p:cNvPr id="4" name="TextBox 3"/>
          <p:cNvSpPr txBox="1"/>
          <p:nvPr/>
        </p:nvSpPr>
        <p:spPr>
          <a:xfrm>
            <a:off x="685800" y="2438400"/>
            <a:ext cx="7620000" cy="3170099"/>
          </a:xfrm>
          <a:prstGeom prst="rect">
            <a:avLst/>
          </a:prstGeom>
          <a:noFill/>
          <a:ln>
            <a:solidFill>
              <a:schemeClr val="dk1"/>
            </a:solidFill>
          </a:ln>
        </p:spPr>
        <p:txBody>
          <a:bodyPr wrap="square" rtlCol="0">
            <a:spAutoFit/>
          </a:bodyPr>
          <a:lstStyle/>
          <a:p>
            <a:pPr marL="214313" indent="-214313">
              <a:buFont typeface="Wingdings" panose="05000000000000000000" pitchFamily="2" charset="2"/>
              <a:buChar char="q"/>
            </a:pPr>
            <a:r>
              <a:rPr lang="en-US" sz="2000" dirty="0"/>
              <a:t>Following the issuance of D.16-04-040, a total of 127,436 homes were treated within the designated area through December, 2017.</a:t>
            </a:r>
          </a:p>
          <a:p>
            <a:pPr lvl="0"/>
            <a:endParaRPr lang="en-US" sz="2000" dirty="0"/>
          </a:p>
          <a:p>
            <a:pPr marL="557213" lvl="1" indent="-214313" fontAlgn="t">
              <a:buFont typeface="Arial" panose="020B0604020202020204" pitchFamily="34" charset="0"/>
              <a:buChar char="•"/>
            </a:pPr>
            <a:r>
              <a:rPr lang="en-US" sz="2000" dirty="0"/>
              <a:t>Treated w/o rule suspension:			43,363</a:t>
            </a:r>
          </a:p>
          <a:p>
            <a:pPr marL="557213" lvl="1" indent="-214313" fontAlgn="t">
              <a:buFont typeface="Arial" panose="020B0604020202020204" pitchFamily="34" charset="0"/>
              <a:buChar char="•"/>
            </a:pPr>
            <a:r>
              <a:rPr lang="en-US" sz="2000" dirty="0"/>
              <a:t>Treated with rule suspension:			84,073</a:t>
            </a:r>
          </a:p>
          <a:p>
            <a:pPr marL="557213" lvl="1" indent="-214313">
              <a:buFont typeface="Arial" panose="020B0604020202020204" pitchFamily="34" charset="0"/>
              <a:buChar char="•"/>
            </a:pPr>
            <a:r>
              <a:rPr lang="en-US" sz="2000" dirty="0"/>
              <a:t>kWh saved:            			        30,731,577 </a:t>
            </a:r>
          </a:p>
          <a:p>
            <a:pPr marL="557213" lvl="1" indent="-214313">
              <a:buFont typeface="Arial" panose="020B0604020202020204" pitchFamily="34" charset="0"/>
              <a:buChar char="•"/>
            </a:pPr>
            <a:r>
              <a:rPr lang="en-US" sz="2000" dirty="0"/>
              <a:t>kW saved:                        			  4,622</a:t>
            </a:r>
          </a:p>
          <a:p>
            <a:pPr marL="557213" lvl="1" indent="-214313">
              <a:buFont typeface="Wingdings" panose="05000000000000000000" pitchFamily="2" charset="2"/>
              <a:buChar char="q"/>
            </a:pPr>
            <a:endParaRPr lang="en-US" sz="2000" b="1" dirty="0"/>
          </a:p>
          <a:p>
            <a:endParaRPr lang="en-US" sz="2000" dirty="0"/>
          </a:p>
          <a:p>
            <a:endParaRPr lang="en-US" sz="2000" dirty="0"/>
          </a:p>
        </p:txBody>
      </p:sp>
      <p:pic>
        <p:nvPicPr>
          <p:cNvPr id="5" name="Picture 9" descr="sce_logo">
            <a:hlinkClick r:id="rId2"/>
            <a:extLst>
              <a:ext uri="{FF2B5EF4-FFF2-40B4-BE49-F238E27FC236}">
                <a16:creationId xmlns:a16="http://schemas.microsoft.com/office/drawing/2014/main" xmlns="" id="{2CA87548-1B75-49BF-AA0C-910F8FB59F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172200"/>
            <a:ext cx="1466305" cy="52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xmlns="" id="{15A56F37-C000-40C4-8924-3520537D6C83}"/>
              </a:ext>
            </a:extLst>
          </p:cNvPr>
          <p:cNvSpPr>
            <a:spLocks noGrp="1"/>
          </p:cNvSpPr>
          <p:nvPr>
            <p:ph type="sldNum" sz="quarter" idx="12"/>
          </p:nvPr>
        </p:nvSpPr>
        <p:spPr/>
        <p:txBody>
          <a:bodyPr/>
          <a:lstStyle/>
          <a:p>
            <a:fld id="{DB6F5F74-756D-4BFF-9F39-53DD698FC919}" type="slidenum">
              <a:rPr lang="en-US" smtClean="0"/>
              <a:t>5</a:t>
            </a:fld>
            <a:endParaRPr lang="en-US" dirty="0"/>
          </a:p>
        </p:txBody>
      </p:sp>
    </p:spTree>
    <p:extLst>
      <p:ext uri="{BB962C8B-B14F-4D97-AF65-F5344CB8AC3E}">
        <p14:creationId xmlns:p14="http://schemas.microsoft.com/office/powerpoint/2010/main" val="3232623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30023"/>
            <a:ext cx="6248400" cy="1317777"/>
          </a:xfrm>
        </p:spPr>
        <p:txBody>
          <a:bodyPr>
            <a:noAutofit/>
          </a:bodyPr>
          <a:lstStyle/>
          <a:p>
            <a:r>
              <a:rPr lang="en-US" sz="3000" b="1" dirty="0"/>
              <a:t>SoCalGas ESA Program </a:t>
            </a:r>
            <a:br>
              <a:rPr lang="en-US" sz="3000" b="1" dirty="0"/>
            </a:br>
            <a:r>
              <a:rPr lang="en-US" sz="3000" b="1" dirty="0"/>
              <a:t>Percent of Homes Treated by County </a:t>
            </a:r>
            <a:br>
              <a:rPr lang="en-US" sz="3000" b="1" dirty="0"/>
            </a:br>
            <a:r>
              <a:rPr lang="en-US" sz="3000" b="1" dirty="0"/>
              <a:t>2012-2017 </a:t>
            </a:r>
          </a:p>
        </p:txBody>
      </p:sp>
      <p:sp>
        <p:nvSpPr>
          <p:cNvPr id="3" name="Rectangle 2"/>
          <p:cNvSpPr/>
          <p:nvPr/>
        </p:nvSpPr>
        <p:spPr>
          <a:xfrm>
            <a:off x="1217079" y="4295988"/>
            <a:ext cx="7012521" cy="2577629"/>
          </a:xfrm>
          <a:prstGeom prst="rect">
            <a:avLst/>
          </a:prstGeom>
        </p:spPr>
        <p:txBody>
          <a:bodyPr wrap="square">
            <a:spAutoFit/>
          </a:bodyPr>
          <a:lstStyle/>
          <a:p>
            <a:pPr fontAlgn="base">
              <a:spcBef>
                <a:spcPct val="0"/>
              </a:spcBef>
              <a:spcAft>
                <a:spcPct val="0"/>
              </a:spcAft>
            </a:pPr>
            <a:r>
              <a:rPr lang="en-US" sz="1050" u="sng" dirty="0">
                <a:solidFill>
                  <a:prstClr val="black"/>
                </a:solidFill>
              </a:rPr>
              <a:t>Notes: </a:t>
            </a:r>
            <a:endParaRPr lang="en-US" sz="1050" dirty="0">
              <a:solidFill>
                <a:prstClr val="black"/>
              </a:solidFill>
            </a:endParaRPr>
          </a:p>
          <a:p>
            <a:pPr marL="171450" indent="-171450" fontAlgn="base">
              <a:spcBef>
                <a:spcPts val="600"/>
              </a:spcBef>
              <a:spcAft>
                <a:spcPct val="0"/>
              </a:spcAft>
              <a:buFont typeface="Arial" panose="020B0604020202020204" pitchFamily="34" charset="0"/>
              <a:buChar char="•"/>
            </a:pPr>
            <a:r>
              <a:rPr lang="en-US" sz="1050" dirty="0">
                <a:solidFill>
                  <a:prstClr val="black"/>
                </a:solidFill>
              </a:rPr>
              <a:t>2017 treated reflects paid invoices through December 31, 2017.  Please note that this total does not represent all program activity performed in 2017.  The final treated amount will be reported in the 2017 Annual Report filed on May 1, 2018.</a:t>
            </a:r>
          </a:p>
          <a:p>
            <a:pPr marL="171450" indent="-171450" fontAlgn="base">
              <a:spcBef>
                <a:spcPts val="600"/>
              </a:spcBef>
              <a:spcAft>
                <a:spcPct val="0"/>
              </a:spcAft>
              <a:buFont typeface="Arial" panose="020B0604020202020204" pitchFamily="34" charset="0"/>
              <a:buChar char="•"/>
            </a:pPr>
            <a:r>
              <a:rPr lang="en-US" sz="1050" dirty="0">
                <a:solidFill>
                  <a:prstClr val="black"/>
                </a:solidFill>
              </a:rPr>
              <a:t>ESA only treats a fraction of the estimated eligible customers per year with the cumulative goal of treating all eligible and willing customers by 2020. Percent shown does not include CSD homes treated or the 60% “Willing and Feasible To Participate (WFTP) factor authorized in D.16-11-022 and D.17-12-009.</a:t>
            </a:r>
          </a:p>
          <a:p>
            <a:pPr marL="171450" indent="-171450" fontAlgn="base">
              <a:spcBef>
                <a:spcPts val="600"/>
              </a:spcBef>
              <a:spcAft>
                <a:spcPct val="0"/>
              </a:spcAft>
              <a:buFont typeface="Arial" panose="020B0604020202020204" pitchFamily="34" charset="0"/>
              <a:buChar char="•"/>
            </a:pPr>
            <a:r>
              <a:rPr lang="en-US" sz="1050" dirty="0">
                <a:solidFill>
                  <a:prstClr val="black"/>
                </a:solidFill>
              </a:rPr>
              <a:t>2012-2016 data is from </a:t>
            </a:r>
            <a:r>
              <a:rPr lang="en-US" sz="1050" dirty="0" err="1">
                <a:solidFill>
                  <a:prstClr val="black"/>
                </a:solidFill>
              </a:rPr>
              <a:t>SoCalGas</a:t>
            </a:r>
            <a:r>
              <a:rPr lang="en-US" sz="1050" dirty="0">
                <a:solidFill>
                  <a:prstClr val="black"/>
                </a:solidFill>
              </a:rPr>
              <a:t>’ ESA-CARE Monthly Reports for December (ESA Tables 4a (and 4 from 2012)) submitted January 21 of the following year.  2017 data is from </a:t>
            </a:r>
            <a:r>
              <a:rPr lang="en-US" sz="1050" dirty="0" err="1">
                <a:solidFill>
                  <a:prstClr val="black"/>
                </a:solidFill>
              </a:rPr>
              <a:t>SoCalGas</a:t>
            </a:r>
            <a:r>
              <a:rPr lang="en-US" sz="1050" dirty="0">
                <a:solidFill>
                  <a:prstClr val="black"/>
                </a:solidFill>
              </a:rPr>
              <a:t>’ ESA-CARE Monthly Report for December 2017, submitted January 22, 2018.  Note that End-of-Year Reporting from ESA is not final, and final homes treated reported in the Annual Report may be slightly higher.</a:t>
            </a:r>
          </a:p>
          <a:p>
            <a:pPr marL="171450" indent="-171450" fontAlgn="base">
              <a:spcBef>
                <a:spcPts val="600"/>
              </a:spcBef>
              <a:spcAft>
                <a:spcPct val="0"/>
              </a:spcAft>
              <a:buFont typeface="Arial" panose="020B0604020202020204" pitchFamily="34" charset="0"/>
              <a:buChar char="•"/>
            </a:pPr>
            <a:r>
              <a:rPr lang="en-US" sz="1050" dirty="0">
                <a:solidFill>
                  <a:prstClr val="black"/>
                </a:solidFill>
              </a:rPr>
              <a:t>“ESA Eligible” is the total number of </a:t>
            </a:r>
            <a:r>
              <a:rPr lang="en-US" sz="1050" dirty="0" err="1">
                <a:solidFill>
                  <a:prstClr val="black"/>
                </a:solidFill>
              </a:rPr>
              <a:t>SoCalGas</a:t>
            </a:r>
            <a:r>
              <a:rPr lang="en-US" sz="1050" dirty="0">
                <a:solidFill>
                  <a:prstClr val="black"/>
                </a:solidFill>
              </a:rPr>
              <a:t> customers that are income-eligible to participate in ESA in 2017 (not the number of customers eligible in each year).</a:t>
            </a:r>
          </a:p>
          <a:p>
            <a:pPr marL="171450" indent="-171450" fontAlgn="base">
              <a:spcBef>
                <a:spcPts val="600"/>
              </a:spcBef>
              <a:spcAft>
                <a:spcPct val="0"/>
              </a:spcAft>
              <a:buFont typeface="Arial" panose="020B0604020202020204" pitchFamily="34" charset="0"/>
              <a:buChar char="•"/>
            </a:pPr>
            <a:r>
              <a:rPr lang="en-US" sz="1050" dirty="0">
                <a:solidFill>
                  <a:prstClr val="black"/>
                </a:solidFill>
              </a:rPr>
              <a:t>ESA unspent funds are not allocated by county. </a:t>
            </a:r>
          </a:p>
        </p:txBody>
      </p:sp>
      <p:sp>
        <p:nvSpPr>
          <p:cNvPr id="7" name="Slide Number Placeholder 6"/>
          <p:cNvSpPr>
            <a:spLocks noGrp="1"/>
          </p:cNvSpPr>
          <p:nvPr>
            <p:ph type="sldNum" sz="quarter" idx="12"/>
          </p:nvPr>
        </p:nvSpPr>
        <p:spPr/>
        <p:txBody>
          <a:bodyPr/>
          <a:lstStyle/>
          <a:p>
            <a:fld id="{DB6F5F74-756D-4BFF-9F39-53DD698FC919}" type="slidenum">
              <a:rPr lang="en-US" smtClean="0">
                <a:solidFill>
                  <a:prstClr val="black">
                    <a:tint val="75000"/>
                  </a:prstClr>
                </a:solidFill>
              </a:rPr>
              <a:pPr/>
              <a:t>6</a:t>
            </a:fld>
            <a:endParaRPr lang="en-US">
              <a:solidFill>
                <a:prstClr val="black">
                  <a:tint val="75000"/>
                </a:prstClr>
              </a:solidFill>
            </a:endParaRPr>
          </a:p>
        </p:txBody>
      </p:sp>
      <p:pic>
        <p:nvPicPr>
          <p:cNvPr id="8"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078105"/>
            <a:ext cx="912279" cy="55649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70231648"/>
              </p:ext>
            </p:extLst>
          </p:nvPr>
        </p:nvGraphicFramePr>
        <p:xfrm>
          <a:off x="914405" y="1467707"/>
          <a:ext cx="7391394" cy="3089598"/>
        </p:xfrm>
        <a:graphic>
          <a:graphicData uri="http://schemas.openxmlformats.org/drawingml/2006/table">
            <a:tbl>
              <a:tblPr>
                <a:effectLst>
                  <a:innerShdw blurRad="63500" dist="50800" dir="13500000">
                    <a:prstClr val="black">
                      <a:alpha val="50000"/>
                    </a:prstClr>
                  </a:innerShdw>
                </a:effectLst>
                <a:tableStyleId>{5C22544A-7EE6-4342-B048-85BDC9FD1C3A}</a:tableStyleId>
              </a:tblPr>
              <a:tblGrid>
                <a:gridCol w="1164853">
                  <a:extLst>
                    <a:ext uri="{9D8B030D-6E8A-4147-A177-3AD203B41FA5}">
                      <a16:colId xmlns:a16="http://schemas.microsoft.com/office/drawing/2014/main" xmlns="" val="1915630109"/>
                    </a:ext>
                  </a:extLst>
                </a:gridCol>
                <a:gridCol w="839533">
                  <a:extLst>
                    <a:ext uri="{9D8B030D-6E8A-4147-A177-3AD203B41FA5}">
                      <a16:colId xmlns:a16="http://schemas.microsoft.com/office/drawing/2014/main" xmlns="" val="39625210"/>
                    </a:ext>
                  </a:extLst>
                </a:gridCol>
                <a:gridCol w="671627">
                  <a:extLst>
                    <a:ext uri="{9D8B030D-6E8A-4147-A177-3AD203B41FA5}">
                      <a16:colId xmlns:a16="http://schemas.microsoft.com/office/drawing/2014/main" xmlns="" val="726711141"/>
                    </a:ext>
                  </a:extLst>
                </a:gridCol>
                <a:gridCol w="671627">
                  <a:extLst>
                    <a:ext uri="{9D8B030D-6E8A-4147-A177-3AD203B41FA5}">
                      <a16:colId xmlns:a16="http://schemas.microsoft.com/office/drawing/2014/main" xmlns="" val="3544521735"/>
                    </a:ext>
                  </a:extLst>
                </a:gridCol>
                <a:gridCol w="671627">
                  <a:extLst>
                    <a:ext uri="{9D8B030D-6E8A-4147-A177-3AD203B41FA5}">
                      <a16:colId xmlns:a16="http://schemas.microsoft.com/office/drawing/2014/main" xmlns="" val="1158059298"/>
                    </a:ext>
                  </a:extLst>
                </a:gridCol>
                <a:gridCol w="671627">
                  <a:extLst>
                    <a:ext uri="{9D8B030D-6E8A-4147-A177-3AD203B41FA5}">
                      <a16:colId xmlns:a16="http://schemas.microsoft.com/office/drawing/2014/main" xmlns="" val="962955896"/>
                    </a:ext>
                  </a:extLst>
                </a:gridCol>
                <a:gridCol w="671627">
                  <a:extLst>
                    <a:ext uri="{9D8B030D-6E8A-4147-A177-3AD203B41FA5}">
                      <a16:colId xmlns:a16="http://schemas.microsoft.com/office/drawing/2014/main" xmlns="" val="2145017205"/>
                    </a:ext>
                  </a:extLst>
                </a:gridCol>
                <a:gridCol w="671627">
                  <a:extLst>
                    <a:ext uri="{9D8B030D-6E8A-4147-A177-3AD203B41FA5}">
                      <a16:colId xmlns:a16="http://schemas.microsoft.com/office/drawing/2014/main" xmlns="" val="92125179"/>
                    </a:ext>
                  </a:extLst>
                </a:gridCol>
                <a:gridCol w="1357246">
                  <a:extLst>
                    <a:ext uri="{9D8B030D-6E8A-4147-A177-3AD203B41FA5}">
                      <a16:colId xmlns:a16="http://schemas.microsoft.com/office/drawing/2014/main" xmlns="" val="116591764"/>
                    </a:ext>
                  </a:extLst>
                </a:gridCol>
              </a:tblGrid>
              <a:tr h="177126">
                <a:tc>
                  <a:txBody>
                    <a:bodyPr/>
                    <a:lstStyle/>
                    <a:p>
                      <a:pPr algn="l" fontAlgn="b"/>
                      <a:r>
                        <a:rPr lang="en-US" sz="1200" u="none" strike="noStrike" dirty="0">
                          <a:effectLst/>
                        </a:rPr>
                        <a:t> </a:t>
                      </a:r>
                      <a:endParaRPr lang="en-US" sz="1200" b="0" i="0" u="none" strike="noStrike" dirty="0">
                        <a:effectLst/>
                        <a:latin typeface="Arial" panose="020B0604020202020204" pitchFamily="34" charset="0"/>
                      </a:endParaRPr>
                    </a:p>
                  </a:txBody>
                  <a:tcPr marL="9525" marR="9525" marT="9525" marB="0" anchor="b">
                    <a:solidFill>
                      <a:schemeClr val="tx2">
                        <a:lumMod val="40000"/>
                        <a:lumOff val="60000"/>
                      </a:schemeClr>
                    </a:solidFill>
                  </a:tcPr>
                </a:tc>
                <a:tc>
                  <a:txBody>
                    <a:bodyPr/>
                    <a:lstStyle/>
                    <a:p>
                      <a:pPr algn="l" fontAlgn="b"/>
                      <a:r>
                        <a:rPr lang="en-US" sz="1200" u="none" strike="noStrike">
                          <a:effectLst/>
                        </a:rPr>
                        <a:t> </a:t>
                      </a:r>
                      <a:endParaRPr lang="en-US" sz="1200" b="0" i="0" u="none" strike="noStrike">
                        <a:effectLst/>
                        <a:latin typeface="Arial" panose="020B0604020202020204" pitchFamily="34" charset="0"/>
                      </a:endParaRPr>
                    </a:p>
                  </a:txBody>
                  <a:tcPr marL="9525" marR="9525" marT="9525" marB="0" anchor="b">
                    <a:solidFill>
                      <a:schemeClr val="tx2">
                        <a:lumMod val="40000"/>
                        <a:lumOff val="60000"/>
                      </a:schemeClr>
                    </a:solidFill>
                  </a:tcPr>
                </a:tc>
                <a:tc gridSpan="6">
                  <a:txBody>
                    <a:bodyPr/>
                    <a:lstStyle/>
                    <a:p>
                      <a:pPr algn="ctr" fontAlgn="b"/>
                      <a:r>
                        <a:rPr lang="en-US" sz="1200" b="1" u="none" strike="noStrike" dirty="0">
                          <a:effectLst/>
                        </a:rPr>
                        <a:t>Homes Treated</a:t>
                      </a:r>
                      <a:endParaRPr lang="en-US" sz="1200" b="1" i="0" u="none" strike="noStrike" dirty="0">
                        <a:effectLst/>
                        <a:latin typeface="Arial" panose="020B0604020202020204" pitchFamily="34" charset="0"/>
                      </a:endParaRPr>
                    </a:p>
                  </a:txBody>
                  <a:tcPr marL="9525" marR="9525" marT="9525" marB="0" anchor="b">
                    <a:solidFill>
                      <a:schemeClr val="tx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a:effectLst/>
                        </a:rPr>
                        <a:t> </a:t>
                      </a:r>
                      <a:endParaRPr lang="en-US" sz="1200" b="0" i="0" u="none" strike="noStrike">
                        <a:effectLst/>
                        <a:latin typeface="Arial" panose="020B0604020202020204" pitchFamily="34" charset="0"/>
                      </a:endParaRPr>
                    </a:p>
                  </a:txBody>
                  <a:tcPr marL="9525" marR="9525" marT="9525" marB="0" anchor="b">
                    <a:solidFill>
                      <a:schemeClr val="tx2">
                        <a:lumMod val="40000"/>
                        <a:lumOff val="60000"/>
                      </a:schemeClr>
                    </a:solidFill>
                  </a:tcPr>
                </a:tc>
                <a:extLst>
                  <a:ext uri="{0D108BD9-81ED-4DB2-BD59-A6C34878D82A}">
                    <a16:rowId xmlns:a16="http://schemas.microsoft.com/office/drawing/2014/main" xmlns="" val="2760514254"/>
                  </a:ext>
                </a:extLst>
              </a:tr>
              <a:tr h="395928">
                <a:tc>
                  <a:txBody>
                    <a:bodyPr/>
                    <a:lstStyle/>
                    <a:p>
                      <a:pPr algn="l" fontAlgn="b"/>
                      <a:r>
                        <a:rPr lang="en-US" sz="1200" b="1" u="none" strike="noStrike" dirty="0">
                          <a:effectLst/>
                        </a:rPr>
                        <a:t>County </a:t>
                      </a:r>
                      <a:endParaRPr lang="en-US" sz="1200" b="1" i="0" u="none" strike="noStrike" dirty="0">
                        <a:effectLst/>
                        <a:latin typeface="Arial" panose="020B0604020202020204" pitchFamily="34" charset="0"/>
                      </a:endParaRPr>
                    </a:p>
                  </a:txBody>
                  <a:tcPr marL="9525" marR="9525" marT="9525" marB="0" anchor="b">
                    <a:solidFill>
                      <a:schemeClr val="tx2">
                        <a:lumMod val="40000"/>
                        <a:lumOff val="60000"/>
                      </a:schemeClr>
                    </a:solidFill>
                  </a:tcPr>
                </a:tc>
                <a:tc>
                  <a:txBody>
                    <a:bodyPr/>
                    <a:lstStyle/>
                    <a:p>
                      <a:pPr algn="ctr" fontAlgn="b"/>
                      <a:r>
                        <a:rPr lang="en-US" sz="1200" b="1" u="none" strike="noStrike" dirty="0">
                          <a:effectLst/>
                        </a:rPr>
                        <a:t>ESA Eligible</a:t>
                      </a:r>
                      <a:endParaRPr lang="en-US" sz="1200" b="1" i="0" u="none" strike="noStrike" dirty="0">
                        <a:effectLst/>
                        <a:latin typeface="Arial" panose="020B0604020202020204" pitchFamily="34" charset="0"/>
                      </a:endParaRPr>
                    </a:p>
                  </a:txBody>
                  <a:tcPr marL="9525" marR="9525" marT="9525" marB="0" anchor="b">
                    <a:solidFill>
                      <a:schemeClr val="tx2">
                        <a:lumMod val="40000"/>
                        <a:lumOff val="60000"/>
                      </a:schemeClr>
                    </a:solidFill>
                  </a:tcPr>
                </a:tc>
                <a:tc>
                  <a:txBody>
                    <a:bodyPr/>
                    <a:lstStyle/>
                    <a:p>
                      <a:pPr algn="ctr" fontAlgn="b"/>
                      <a:r>
                        <a:rPr lang="en-US" sz="1200" b="1" u="none" strike="noStrike" dirty="0">
                          <a:effectLst/>
                        </a:rPr>
                        <a:t>2017</a:t>
                      </a:r>
                      <a:endParaRPr lang="en-US" sz="1200" b="1" i="0" u="none" strike="noStrike" dirty="0">
                        <a:effectLst/>
                        <a:latin typeface="Arial" panose="020B0604020202020204" pitchFamily="34" charset="0"/>
                      </a:endParaRPr>
                    </a:p>
                  </a:txBody>
                  <a:tcPr marL="9525" marR="9525" marT="9525" marB="0" anchor="b">
                    <a:solidFill>
                      <a:schemeClr val="tx2">
                        <a:lumMod val="40000"/>
                        <a:lumOff val="60000"/>
                      </a:schemeClr>
                    </a:solidFill>
                  </a:tcPr>
                </a:tc>
                <a:tc>
                  <a:txBody>
                    <a:bodyPr/>
                    <a:lstStyle/>
                    <a:p>
                      <a:pPr algn="ctr" fontAlgn="b"/>
                      <a:r>
                        <a:rPr lang="en-US" sz="1200" b="1" u="none" strike="noStrike" dirty="0">
                          <a:effectLst/>
                        </a:rPr>
                        <a:t>2016</a:t>
                      </a:r>
                      <a:endParaRPr lang="en-US" sz="1200" b="1" i="0" u="none" strike="noStrike" dirty="0">
                        <a:effectLst/>
                        <a:latin typeface="Arial" panose="020B0604020202020204" pitchFamily="34" charset="0"/>
                      </a:endParaRPr>
                    </a:p>
                  </a:txBody>
                  <a:tcPr marL="9525" marR="9525" marT="9525" marB="0" anchor="b">
                    <a:solidFill>
                      <a:schemeClr val="tx2">
                        <a:lumMod val="40000"/>
                        <a:lumOff val="60000"/>
                      </a:schemeClr>
                    </a:solidFill>
                  </a:tcPr>
                </a:tc>
                <a:tc>
                  <a:txBody>
                    <a:bodyPr/>
                    <a:lstStyle/>
                    <a:p>
                      <a:pPr algn="ctr" fontAlgn="b"/>
                      <a:r>
                        <a:rPr lang="en-US" sz="1200" b="1" u="none" strike="noStrike" dirty="0">
                          <a:effectLst/>
                        </a:rPr>
                        <a:t>2015</a:t>
                      </a:r>
                      <a:endParaRPr lang="en-US" sz="1200" b="1" i="0" u="none" strike="noStrike" dirty="0">
                        <a:effectLst/>
                        <a:latin typeface="Arial" panose="020B0604020202020204" pitchFamily="34" charset="0"/>
                      </a:endParaRPr>
                    </a:p>
                  </a:txBody>
                  <a:tcPr marL="9525" marR="9525" marT="9525" marB="0" anchor="b">
                    <a:solidFill>
                      <a:schemeClr val="tx2">
                        <a:lumMod val="40000"/>
                        <a:lumOff val="60000"/>
                      </a:schemeClr>
                    </a:solidFill>
                  </a:tcPr>
                </a:tc>
                <a:tc>
                  <a:txBody>
                    <a:bodyPr/>
                    <a:lstStyle/>
                    <a:p>
                      <a:pPr algn="ctr" fontAlgn="b"/>
                      <a:r>
                        <a:rPr lang="en-US" sz="1200" b="1" u="none" strike="noStrike" dirty="0">
                          <a:effectLst/>
                        </a:rPr>
                        <a:t>2014</a:t>
                      </a:r>
                      <a:endParaRPr lang="en-US" sz="1200" b="1" i="0" u="none" strike="noStrike" dirty="0">
                        <a:effectLst/>
                        <a:latin typeface="Arial" panose="020B0604020202020204" pitchFamily="34" charset="0"/>
                      </a:endParaRPr>
                    </a:p>
                  </a:txBody>
                  <a:tcPr marL="9525" marR="9525" marT="9525" marB="0" anchor="b">
                    <a:solidFill>
                      <a:schemeClr val="tx2">
                        <a:lumMod val="40000"/>
                        <a:lumOff val="60000"/>
                      </a:schemeClr>
                    </a:solidFill>
                  </a:tcPr>
                </a:tc>
                <a:tc>
                  <a:txBody>
                    <a:bodyPr/>
                    <a:lstStyle/>
                    <a:p>
                      <a:pPr algn="ctr" fontAlgn="b"/>
                      <a:r>
                        <a:rPr lang="en-US" sz="1200" b="1" u="none" strike="noStrike" dirty="0">
                          <a:effectLst/>
                        </a:rPr>
                        <a:t>2013</a:t>
                      </a:r>
                      <a:endParaRPr lang="en-US" sz="1200" b="1" i="0" u="none" strike="noStrike" dirty="0">
                        <a:effectLst/>
                        <a:latin typeface="Arial" panose="020B0604020202020204" pitchFamily="34" charset="0"/>
                      </a:endParaRPr>
                    </a:p>
                  </a:txBody>
                  <a:tcPr marL="9525" marR="9525" marT="9525" marB="0" anchor="b">
                    <a:solidFill>
                      <a:schemeClr val="tx2">
                        <a:lumMod val="40000"/>
                        <a:lumOff val="60000"/>
                      </a:schemeClr>
                    </a:solidFill>
                  </a:tcPr>
                </a:tc>
                <a:tc>
                  <a:txBody>
                    <a:bodyPr/>
                    <a:lstStyle/>
                    <a:p>
                      <a:pPr algn="ctr" fontAlgn="b"/>
                      <a:r>
                        <a:rPr lang="en-US" sz="1200" b="1" u="none" strike="noStrike" dirty="0">
                          <a:effectLst/>
                        </a:rPr>
                        <a:t>2012</a:t>
                      </a:r>
                      <a:endParaRPr lang="en-US" sz="1200" b="1" i="0" u="none" strike="noStrike" dirty="0">
                        <a:effectLst/>
                        <a:latin typeface="Arial" panose="020B0604020202020204" pitchFamily="34" charset="0"/>
                      </a:endParaRPr>
                    </a:p>
                  </a:txBody>
                  <a:tcPr marL="9525" marR="9525" marT="9525" marB="0" anchor="b">
                    <a:solidFill>
                      <a:schemeClr val="tx2">
                        <a:lumMod val="40000"/>
                        <a:lumOff val="60000"/>
                      </a:schemeClr>
                    </a:solidFill>
                  </a:tcPr>
                </a:tc>
                <a:tc>
                  <a:txBody>
                    <a:bodyPr/>
                    <a:lstStyle/>
                    <a:p>
                      <a:pPr algn="ctr" fontAlgn="b"/>
                      <a:r>
                        <a:rPr lang="en-US" sz="1200" b="1" u="none" strike="noStrike" dirty="0">
                          <a:effectLst/>
                        </a:rPr>
                        <a:t>2012-2017 Total Treated (YTD)</a:t>
                      </a:r>
                      <a:endParaRPr lang="en-US" sz="1200" b="1" i="0" u="none" strike="noStrike" dirty="0">
                        <a:effectLst/>
                        <a:latin typeface="Arial" panose="020B0604020202020204" pitchFamily="34" charset="0"/>
                      </a:endParaRPr>
                    </a:p>
                  </a:txBody>
                  <a:tcPr marL="9525" marR="9525" marT="9525" marB="0" anchor="b">
                    <a:solidFill>
                      <a:schemeClr val="tx2">
                        <a:lumMod val="40000"/>
                        <a:lumOff val="60000"/>
                      </a:schemeClr>
                    </a:solidFill>
                  </a:tcPr>
                </a:tc>
                <a:extLst>
                  <a:ext uri="{0D108BD9-81ED-4DB2-BD59-A6C34878D82A}">
                    <a16:rowId xmlns:a16="http://schemas.microsoft.com/office/drawing/2014/main" xmlns="" val="2655802644"/>
                  </a:ext>
                </a:extLst>
              </a:tr>
              <a:tr h="177126">
                <a:tc>
                  <a:txBody>
                    <a:bodyPr/>
                    <a:lstStyle/>
                    <a:p>
                      <a:pPr algn="l" fontAlgn="b"/>
                      <a:r>
                        <a:rPr lang="en-US" sz="1200" b="1" u="none" strike="noStrike" dirty="0">
                          <a:effectLst/>
                        </a:rPr>
                        <a:t>Fresno </a:t>
                      </a:r>
                      <a:endParaRPr lang="en-US" sz="1200" b="1" i="0" u="none" strike="noStrike" dirty="0">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l" fontAlgn="b"/>
                      <a:r>
                        <a:rPr lang="en-US" sz="1200" u="none" strike="noStrike" dirty="0">
                          <a:effectLst/>
                        </a:rPr>
                        <a:t>        11,900 </a:t>
                      </a:r>
                      <a:endParaRPr lang="en-US" sz="1200" b="1"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        676 </a:t>
                      </a:r>
                      <a:endParaRPr lang="en-US" sz="1200" b="0"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a:effectLst/>
                        </a:rPr>
                        <a:t>        201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a:effectLst/>
                        </a:rPr>
                        <a:t>        457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a:effectLst/>
                        </a:rPr>
                        <a:t>     1,111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a:effectLst/>
                        </a:rPr>
                        <a:t>     1,432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a:effectLst/>
                        </a:rPr>
                        <a:t>     1,291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b="1" u="none" strike="noStrike" dirty="0">
                          <a:effectLst/>
                        </a:rPr>
                        <a:t>                      5,168 </a:t>
                      </a:r>
                      <a:endParaRPr lang="en-US" sz="12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xmlns="" val="2288775855"/>
                  </a:ext>
                </a:extLst>
              </a:tr>
              <a:tr h="177126">
                <a:tc>
                  <a:txBody>
                    <a:bodyPr/>
                    <a:lstStyle/>
                    <a:p>
                      <a:pPr algn="l" fontAlgn="b"/>
                      <a:r>
                        <a:rPr lang="en-US" sz="1200" b="1" u="none" strike="noStrike">
                          <a:effectLst/>
                        </a:rPr>
                        <a:t>Imperial</a:t>
                      </a:r>
                      <a:endParaRPr lang="en-US" sz="1200" b="1" i="0" u="none" strike="noStrike">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l" fontAlgn="b"/>
                      <a:r>
                        <a:rPr lang="en-US" sz="1200" u="none" strike="noStrike">
                          <a:effectLst/>
                        </a:rPr>
                        <a:t>        19,408 </a:t>
                      </a:r>
                      <a:endParaRPr lang="en-US" sz="1200" b="1"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        971 </a:t>
                      </a:r>
                      <a:endParaRPr lang="en-US" sz="1200" b="0"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a:effectLst/>
                        </a:rPr>
                        <a:t>     1,171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a:effectLst/>
                        </a:rPr>
                        <a:t>     1,524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a:effectLst/>
                        </a:rPr>
                        <a:t>        597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a:effectLst/>
                        </a:rPr>
                        <a:t>     1,098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a:effectLst/>
                        </a:rPr>
                        <a:t>        330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b="1" u="none" strike="noStrike" dirty="0">
                          <a:effectLst/>
                        </a:rPr>
                        <a:t>                      5,691 </a:t>
                      </a:r>
                      <a:endParaRPr lang="en-US" sz="12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xmlns="" val="1609425281"/>
                  </a:ext>
                </a:extLst>
              </a:tr>
              <a:tr h="177126">
                <a:tc>
                  <a:txBody>
                    <a:bodyPr/>
                    <a:lstStyle/>
                    <a:p>
                      <a:pPr algn="l" fontAlgn="b"/>
                      <a:r>
                        <a:rPr lang="en-US" sz="1200" b="1" u="none" strike="noStrike">
                          <a:effectLst/>
                        </a:rPr>
                        <a:t>Kern</a:t>
                      </a:r>
                      <a:endParaRPr lang="en-US" sz="1200" b="1" i="0" u="none" strike="noStrike">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l" fontAlgn="b"/>
                      <a:r>
                        <a:rPr lang="en-US" sz="1200" u="none" strike="noStrike" dirty="0">
                          <a:effectLst/>
                        </a:rPr>
                        <a:t>        42,430 </a:t>
                      </a:r>
                      <a:endParaRPr lang="en-US" sz="1200" b="1"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     3,612 </a:t>
                      </a:r>
                      <a:endParaRPr lang="en-US" sz="1200" b="0"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     1,481 </a:t>
                      </a:r>
                      <a:endParaRPr lang="en-US" sz="1200" b="0"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a:effectLst/>
                        </a:rPr>
                        <a:t>     1,773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a:effectLst/>
                        </a:rPr>
                        <a:t>     3,326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a:effectLst/>
                        </a:rPr>
                        <a:t>     4,325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a:effectLst/>
                        </a:rPr>
                        <a:t>     3,594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b="1" u="none" strike="noStrike" dirty="0">
                          <a:effectLst/>
                        </a:rPr>
                        <a:t>                    18,111 </a:t>
                      </a:r>
                      <a:endParaRPr lang="en-US" sz="12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xmlns="" val="3562452583"/>
                  </a:ext>
                </a:extLst>
              </a:tr>
              <a:tr h="177126">
                <a:tc>
                  <a:txBody>
                    <a:bodyPr/>
                    <a:lstStyle/>
                    <a:p>
                      <a:pPr algn="l" fontAlgn="b"/>
                      <a:r>
                        <a:rPr lang="en-US" sz="1200" b="1" u="none" strike="noStrike">
                          <a:effectLst/>
                        </a:rPr>
                        <a:t>Kings</a:t>
                      </a:r>
                      <a:endParaRPr lang="en-US" sz="1200" b="1" i="0" u="none" strike="noStrike">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l" fontAlgn="b"/>
                      <a:r>
                        <a:rPr lang="en-US" sz="1200" u="none" strike="noStrike">
                          <a:effectLst/>
                        </a:rPr>
                        <a:t>        15,838 </a:t>
                      </a:r>
                      <a:endParaRPr lang="en-US" sz="1200" b="1"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        482 </a:t>
                      </a:r>
                      <a:endParaRPr lang="en-US" sz="1200" b="0"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        500 </a:t>
                      </a:r>
                      <a:endParaRPr lang="en-US" sz="1200" b="0"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a:effectLst/>
                        </a:rPr>
                        <a:t>        589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     1,493 </a:t>
                      </a:r>
                      <a:endParaRPr lang="en-US" sz="1200" b="0"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a:effectLst/>
                        </a:rPr>
                        <a:t>     1,848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a:effectLst/>
                        </a:rPr>
                        <a:t>     1,157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b="1" u="none" strike="noStrike" dirty="0">
                          <a:effectLst/>
                        </a:rPr>
                        <a:t>                      6,069 </a:t>
                      </a:r>
                      <a:endParaRPr lang="en-US" sz="12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xmlns="" val="3800288492"/>
                  </a:ext>
                </a:extLst>
              </a:tr>
              <a:tr h="177126">
                <a:tc>
                  <a:txBody>
                    <a:bodyPr/>
                    <a:lstStyle/>
                    <a:p>
                      <a:pPr algn="l" fontAlgn="b"/>
                      <a:r>
                        <a:rPr lang="en-US" sz="1200" b="1" u="none" strike="noStrike">
                          <a:effectLst/>
                        </a:rPr>
                        <a:t>Los Angeles</a:t>
                      </a:r>
                      <a:endParaRPr lang="en-US" sz="1200" b="1" i="0" u="none" strike="noStrike">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l" fontAlgn="b"/>
                      <a:r>
                        <a:rPr lang="en-US" sz="1200" u="none" strike="noStrike" dirty="0">
                          <a:effectLst/>
                        </a:rPr>
                        <a:t>   1,082,318 </a:t>
                      </a:r>
                      <a:endParaRPr lang="en-US" sz="1200" b="1"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   46,496 </a:t>
                      </a:r>
                      <a:endParaRPr lang="en-US" sz="1200" b="0"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    32,311 </a:t>
                      </a:r>
                      <a:endParaRPr lang="en-US" sz="1200" b="0"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    33,981 </a:t>
                      </a:r>
                      <a:endParaRPr lang="en-US" sz="1200" b="0"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a:effectLst/>
                        </a:rPr>
                        <a:t>    39,310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a:effectLst/>
                        </a:rPr>
                        <a:t>    47,965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a:effectLst/>
                        </a:rPr>
                        <a:t>    43,713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b="1" u="none" strike="noStrike" dirty="0">
                          <a:effectLst/>
                        </a:rPr>
                        <a:t>                  243,776 </a:t>
                      </a:r>
                      <a:endParaRPr lang="en-US" sz="12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xmlns="" val="4106831148"/>
                  </a:ext>
                </a:extLst>
              </a:tr>
              <a:tr h="177126">
                <a:tc>
                  <a:txBody>
                    <a:bodyPr/>
                    <a:lstStyle/>
                    <a:p>
                      <a:pPr algn="l" fontAlgn="b"/>
                      <a:r>
                        <a:rPr lang="en-US" sz="1200" b="1" u="none" strike="noStrike">
                          <a:effectLst/>
                        </a:rPr>
                        <a:t>Orange</a:t>
                      </a:r>
                      <a:endParaRPr lang="en-US" sz="1200" b="1" i="0" u="none" strike="noStrike">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l" fontAlgn="b"/>
                      <a:r>
                        <a:rPr lang="en-US" sz="1200" u="none" strike="noStrike" dirty="0">
                          <a:effectLst/>
                        </a:rPr>
                        <a:t>      254,723 </a:t>
                      </a:r>
                      <a:endParaRPr lang="en-US" sz="1200" b="1"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     5,196 </a:t>
                      </a:r>
                      <a:endParaRPr lang="en-US" sz="1200" b="0"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a:effectLst/>
                        </a:rPr>
                        <a:t>     4,556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     6,505 </a:t>
                      </a:r>
                      <a:endParaRPr lang="en-US" sz="1200" b="0"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     5,181 </a:t>
                      </a:r>
                      <a:endParaRPr lang="en-US" sz="1200" b="0"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     6,432 </a:t>
                      </a:r>
                      <a:endParaRPr lang="en-US" sz="1200" b="0"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a:effectLst/>
                        </a:rPr>
                        <a:t>     6,081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b="1" u="none" strike="noStrike" dirty="0">
                          <a:effectLst/>
                        </a:rPr>
                        <a:t>                    33,951 </a:t>
                      </a:r>
                      <a:endParaRPr lang="en-US" sz="12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xmlns="" val="3942091569"/>
                  </a:ext>
                </a:extLst>
              </a:tr>
              <a:tr h="177126">
                <a:tc>
                  <a:txBody>
                    <a:bodyPr/>
                    <a:lstStyle/>
                    <a:p>
                      <a:pPr algn="l" fontAlgn="b"/>
                      <a:r>
                        <a:rPr lang="en-US" sz="1200" b="1" u="none" strike="noStrike">
                          <a:effectLst/>
                        </a:rPr>
                        <a:t>Riverside</a:t>
                      </a:r>
                      <a:endParaRPr lang="en-US" sz="1200" b="1" i="0" u="none" strike="noStrike">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l" fontAlgn="b"/>
                      <a:r>
                        <a:rPr lang="en-US" sz="1200" u="none" strike="noStrike" dirty="0">
                          <a:effectLst/>
                        </a:rPr>
                        <a:t>      253,259 </a:t>
                      </a:r>
                      <a:endParaRPr lang="en-US" sz="1200" b="1"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   15,607 </a:t>
                      </a:r>
                      <a:endParaRPr lang="en-US" sz="1200" b="0"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a:effectLst/>
                        </a:rPr>
                        <a:t>     7,971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a:effectLst/>
                        </a:rPr>
                        <a:t>    13,678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    12,884 </a:t>
                      </a:r>
                      <a:endParaRPr lang="en-US" sz="1200" b="0"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a:effectLst/>
                        </a:rPr>
                        <a:t>    13,315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a:effectLst/>
                        </a:rPr>
                        <a:t>    11,782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b="1" u="none" strike="noStrike" dirty="0">
                          <a:effectLst/>
                        </a:rPr>
                        <a:t>                    75,237 </a:t>
                      </a:r>
                      <a:endParaRPr lang="en-US" sz="12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xmlns="" val="3572613313"/>
                  </a:ext>
                </a:extLst>
              </a:tr>
              <a:tr h="177126">
                <a:tc>
                  <a:txBody>
                    <a:bodyPr/>
                    <a:lstStyle/>
                    <a:p>
                      <a:pPr algn="l" fontAlgn="b"/>
                      <a:r>
                        <a:rPr lang="en-US" sz="1200" b="1" u="none" strike="noStrike">
                          <a:effectLst/>
                        </a:rPr>
                        <a:t>San Bernardino</a:t>
                      </a:r>
                      <a:endParaRPr lang="en-US" sz="1200" b="1" i="0" u="none" strike="noStrike">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l" fontAlgn="b"/>
                      <a:r>
                        <a:rPr lang="en-US" sz="1200" u="none" strike="noStrike" dirty="0">
                          <a:effectLst/>
                        </a:rPr>
                        <a:t>      185,543 </a:t>
                      </a:r>
                      <a:endParaRPr lang="en-US" sz="1200" b="1"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   10,797 </a:t>
                      </a:r>
                      <a:endParaRPr lang="en-US" sz="1200" b="0"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a:effectLst/>
                        </a:rPr>
                        <a:t>     4,803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a:effectLst/>
                        </a:rPr>
                        <a:t>     7,920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a:effectLst/>
                        </a:rPr>
                        <a:t>     9,841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    12,123 </a:t>
                      </a:r>
                      <a:endParaRPr lang="en-US" sz="1200" b="0"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a:effectLst/>
                        </a:rPr>
                        <a:t>    11,008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b="1" u="none" strike="noStrike" dirty="0">
                          <a:effectLst/>
                        </a:rPr>
                        <a:t>                    56,492 </a:t>
                      </a:r>
                      <a:endParaRPr lang="en-US" sz="12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xmlns="" val="165644391"/>
                  </a:ext>
                </a:extLst>
              </a:tr>
              <a:tr h="177126">
                <a:tc>
                  <a:txBody>
                    <a:bodyPr/>
                    <a:lstStyle/>
                    <a:p>
                      <a:pPr algn="l" fontAlgn="b"/>
                      <a:r>
                        <a:rPr lang="en-US" sz="1200" b="1" u="none" strike="noStrike">
                          <a:effectLst/>
                        </a:rPr>
                        <a:t>San Luis Obispo</a:t>
                      </a:r>
                      <a:endParaRPr lang="en-US" sz="1200" b="1" i="0" u="none" strike="noStrike">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l" fontAlgn="b"/>
                      <a:r>
                        <a:rPr lang="en-US" sz="1200" u="none" strike="noStrike" dirty="0">
                          <a:effectLst/>
                        </a:rPr>
                        <a:t>        27,355 </a:t>
                      </a:r>
                      <a:endParaRPr lang="en-US" sz="1200" b="1"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        728 </a:t>
                      </a:r>
                      <a:endParaRPr lang="en-US" sz="1200" b="0"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        856 </a:t>
                      </a:r>
                      <a:endParaRPr lang="en-US" sz="1200" b="0"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a:effectLst/>
                        </a:rPr>
                        <a:t>        768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a:effectLst/>
                        </a:rPr>
                        <a:t>        849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a:effectLst/>
                        </a:rPr>
                        <a:t>     1,049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a:effectLst/>
                        </a:rPr>
                        <a:t>        639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b="1" u="none" strike="noStrike" dirty="0">
                          <a:effectLst/>
                        </a:rPr>
                        <a:t>                      4,889 </a:t>
                      </a:r>
                      <a:endParaRPr lang="en-US" sz="12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xmlns="" val="3834620491"/>
                  </a:ext>
                </a:extLst>
              </a:tr>
              <a:tr h="177126">
                <a:tc>
                  <a:txBody>
                    <a:bodyPr/>
                    <a:lstStyle/>
                    <a:p>
                      <a:pPr algn="l" fontAlgn="b"/>
                      <a:r>
                        <a:rPr lang="en-US" sz="1200" b="1" u="none" strike="noStrike">
                          <a:effectLst/>
                        </a:rPr>
                        <a:t>Santa Barbara</a:t>
                      </a:r>
                      <a:endParaRPr lang="en-US" sz="1200" b="1" i="0" u="none" strike="noStrike">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l" fontAlgn="b"/>
                      <a:r>
                        <a:rPr lang="en-US" sz="1200" u="none" strike="noStrike" dirty="0">
                          <a:effectLst/>
                        </a:rPr>
                        <a:t>        44,962 </a:t>
                      </a:r>
                      <a:endParaRPr lang="en-US" sz="1200" b="1"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        986 </a:t>
                      </a:r>
                      <a:endParaRPr lang="en-US" sz="1200" b="0"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a:effectLst/>
                        </a:rPr>
                        <a:t>        720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a:effectLst/>
                        </a:rPr>
                        <a:t>     1,172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a:effectLst/>
                        </a:rPr>
                        <a:t>     1,219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     1,277 </a:t>
                      </a:r>
                      <a:endParaRPr lang="en-US" sz="1200" b="0"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a:effectLst/>
                        </a:rPr>
                        <a:t>        913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b="1" u="none" strike="noStrike" dirty="0">
                          <a:effectLst/>
                        </a:rPr>
                        <a:t>                      6,287 </a:t>
                      </a:r>
                      <a:endParaRPr lang="en-US" sz="12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xmlns="" val="747667965"/>
                  </a:ext>
                </a:extLst>
              </a:tr>
              <a:tr h="177126">
                <a:tc>
                  <a:txBody>
                    <a:bodyPr/>
                    <a:lstStyle/>
                    <a:p>
                      <a:pPr algn="l" fontAlgn="b"/>
                      <a:r>
                        <a:rPr lang="en-US" sz="1200" b="1" u="none" strike="noStrike">
                          <a:effectLst/>
                        </a:rPr>
                        <a:t>Tulare</a:t>
                      </a:r>
                      <a:endParaRPr lang="en-US" sz="1200" b="1" i="0" u="none" strike="noStrike">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l" fontAlgn="b"/>
                      <a:r>
                        <a:rPr lang="en-US" sz="1200" u="none" strike="noStrike" dirty="0">
                          <a:effectLst/>
                        </a:rPr>
                        <a:t>        58,840 </a:t>
                      </a:r>
                      <a:endParaRPr lang="en-US" sz="1200" b="1"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     2,884 </a:t>
                      </a:r>
                      <a:endParaRPr lang="en-US" sz="1200" b="0"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a:effectLst/>
                        </a:rPr>
                        <a:t>     1,158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a:effectLst/>
                        </a:rPr>
                        <a:t>     2,513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a:effectLst/>
                        </a:rPr>
                        <a:t>     4,755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     5,956 </a:t>
                      </a:r>
                      <a:endParaRPr lang="en-US" sz="1200" b="0"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a:effectLst/>
                        </a:rPr>
                        <a:t>     5,009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b="1" u="none" strike="noStrike" dirty="0">
                          <a:effectLst/>
                        </a:rPr>
                        <a:t>                    22,275 </a:t>
                      </a:r>
                      <a:endParaRPr lang="en-US" sz="12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xmlns="" val="2861040322"/>
                  </a:ext>
                </a:extLst>
              </a:tr>
              <a:tr h="177126">
                <a:tc>
                  <a:txBody>
                    <a:bodyPr/>
                    <a:lstStyle/>
                    <a:p>
                      <a:pPr algn="l" fontAlgn="b"/>
                      <a:r>
                        <a:rPr lang="en-US" sz="1200" b="1" u="none" strike="noStrike" dirty="0">
                          <a:effectLst/>
                        </a:rPr>
                        <a:t>Ventura</a:t>
                      </a:r>
                      <a:endParaRPr lang="en-US" sz="1200" b="1" i="0" u="none" strike="noStrike" dirty="0">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l" fontAlgn="b"/>
                      <a:r>
                        <a:rPr lang="en-US" sz="1200" u="none" strike="noStrike">
                          <a:effectLst/>
                        </a:rPr>
                        <a:t>        59,870 </a:t>
                      </a:r>
                      <a:endParaRPr lang="en-US" sz="1200" b="1"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        882 </a:t>
                      </a:r>
                      <a:endParaRPr lang="en-US" sz="1200" b="0"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a:effectLst/>
                        </a:rPr>
                        <a:t>        880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a:effectLst/>
                        </a:rPr>
                        <a:t>     2,234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a:effectLst/>
                        </a:rPr>
                        <a:t>     2,362 </a:t>
                      </a:r>
                      <a:endParaRPr lang="en-US" sz="1200" b="0" i="0" u="none" strike="noStrike">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     1,405 </a:t>
                      </a:r>
                      <a:endParaRPr lang="en-US" sz="1200" b="0" i="0" u="none" strike="noStrike" dirty="0">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        812 </a:t>
                      </a:r>
                      <a:endParaRPr lang="en-US" sz="1200" b="0" i="0" u="none" strike="noStrike" dirty="0">
                        <a:effectLst/>
                        <a:latin typeface="Arial" panose="020B0604020202020204" pitchFamily="34" charset="0"/>
                      </a:endParaRPr>
                    </a:p>
                  </a:txBody>
                  <a:tcPr marL="9525" marR="9525" marT="9525" marB="0" anchor="b"/>
                </a:tc>
                <a:tc>
                  <a:txBody>
                    <a:bodyPr/>
                    <a:lstStyle/>
                    <a:p>
                      <a:pPr algn="l" fontAlgn="b"/>
                      <a:r>
                        <a:rPr lang="en-US" sz="1200" b="1" u="none" strike="noStrike" dirty="0">
                          <a:effectLst/>
                        </a:rPr>
                        <a:t>                      8,575 </a:t>
                      </a:r>
                      <a:endParaRPr lang="en-US" sz="12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xmlns="" val="1216340754"/>
                  </a:ext>
                </a:extLst>
              </a:tr>
              <a:tr h="177126">
                <a:tc>
                  <a:txBody>
                    <a:bodyPr/>
                    <a:lstStyle/>
                    <a:p>
                      <a:pPr algn="l" fontAlgn="b"/>
                      <a:r>
                        <a:rPr lang="en-US" sz="1200" b="1" u="none" strike="noStrike" dirty="0">
                          <a:effectLst/>
                        </a:rPr>
                        <a:t>Total</a:t>
                      </a:r>
                      <a:endParaRPr lang="en-US" sz="1200" b="1" i="0" u="none" strike="noStrike" dirty="0">
                        <a:effectLst/>
                        <a:latin typeface="Arial" panose="020B0604020202020204" pitchFamily="34" charset="0"/>
                      </a:endParaRPr>
                    </a:p>
                  </a:txBody>
                  <a:tcPr marL="9525" marR="9525" marT="9525" marB="0" anchor="b">
                    <a:solidFill>
                      <a:schemeClr val="tx2">
                        <a:lumMod val="40000"/>
                        <a:lumOff val="60000"/>
                      </a:schemeClr>
                    </a:solidFill>
                  </a:tcPr>
                </a:tc>
                <a:tc>
                  <a:txBody>
                    <a:bodyPr/>
                    <a:lstStyle/>
                    <a:p>
                      <a:pPr algn="l" fontAlgn="b"/>
                      <a:r>
                        <a:rPr lang="en-US" sz="1200" b="1" u="none" strike="noStrike" dirty="0">
                          <a:effectLst/>
                        </a:rPr>
                        <a:t>   2,056,446 </a:t>
                      </a:r>
                      <a:endParaRPr lang="en-US" sz="1200" b="1" i="0" u="none" strike="noStrike" dirty="0">
                        <a:effectLst/>
                        <a:latin typeface="Arial" panose="020B0604020202020204" pitchFamily="34" charset="0"/>
                      </a:endParaRPr>
                    </a:p>
                  </a:txBody>
                  <a:tcPr marL="9525" marR="9525" marT="9525" marB="0" anchor="b">
                    <a:solidFill>
                      <a:schemeClr val="tx2">
                        <a:lumMod val="40000"/>
                        <a:lumOff val="60000"/>
                      </a:schemeClr>
                    </a:solidFill>
                  </a:tcPr>
                </a:tc>
                <a:tc>
                  <a:txBody>
                    <a:bodyPr/>
                    <a:lstStyle/>
                    <a:p>
                      <a:pPr algn="l" fontAlgn="b"/>
                      <a:r>
                        <a:rPr lang="en-US" sz="1200" b="1" u="none" strike="noStrike" dirty="0">
                          <a:effectLst/>
                        </a:rPr>
                        <a:t>   89,317 </a:t>
                      </a:r>
                      <a:endParaRPr lang="en-US" sz="1200" b="1" i="0" u="none" strike="noStrike" dirty="0">
                        <a:effectLst/>
                        <a:latin typeface="Arial" panose="020B0604020202020204" pitchFamily="34" charset="0"/>
                      </a:endParaRPr>
                    </a:p>
                  </a:txBody>
                  <a:tcPr marL="9525" marR="9525" marT="9525" marB="0" anchor="b">
                    <a:solidFill>
                      <a:schemeClr val="tx2">
                        <a:lumMod val="40000"/>
                        <a:lumOff val="60000"/>
                      </a:schemeClr>
                    </a:solidFill>
                  </a:tcPr>
                </a:tc>
                <a:tc>
                  <a:txBody>
                    <a:bodyPr/>
                    <a:lstStyle/>
                    <a:p>
                      <a:pPr algn="l" fontAlgn="b"/>
                      <a:r>
                        <a:rPr lang="en-US" sz="1200" b="1" u="none" strike="noStrike" dirty="0">
                          <a:effectLst/>
                        </a:rPr>
                        <a:t>    56,608 </a:t>
                      </a:r>
                      <a:endParaRPr lang="en-US" sz="1200" b="1" i="0" u="none" strike="noStrike" dirty="0">
                        <a:effectLst/>
                        <a:latin typeface="Arial" panose="020B0604020202020204" pitchFamily="34" charset="0"/>
                      </a:endParaRPr>
                    </a:p>
                  </a:txBody>
                  <a:tcPr marL="9525" marR="9525" marT="9525" marB="0" anchor="b">
                    <a:solidFill>
                      <a:schemeClr val="tx2">
                        <a:lumMod val="40000"/>
                        <a:lumOff val="60000"/>
                      </a:schemeClr>
                    </a:solidFill>
                  </a:tcPr>
                </a:tc>
                <a:tc>
                  <a:txBody>
                    <a:bodyPr/>
                    <a:lstStyle/>
                    <a:p>
                      <a:pPr algn="l" fontAlgn="b"/>
                      <a:r>
                        <a:rPr lang="en-US" sz="1200" b="1" u="none" strike="noStrike" dirty="0">
                          <a:effectLst/>
                        </a:rPr>
                        <a:t>    73,114 </a:t>
                      </a:r>
                      <a:endParaRPr lang="en-US" sz="1200" b="1" i="0" u="none" strike="noStrike" dirty="0">
                        <a:effectLst/>
                        <a:latin typeface="Arial" panose="020B0604020202020204" pitchFamily="34" charset="0"/>
                      </a:endParaRPr>
                    </a:p>
                  </a:txBody>
                  <a:tcPr marL="9525" marR="9525" marT="9525" marB="0" anchor="b">
                    <a:solidFill>
                      <a:schemeClr val="tx2">
                        <a:lumMod val="40000"/>
                        <a:lumOff val="60000"/>
                      </a:schemeClr>
                    </a:solidFill>
                  </a:tcPr>
                </a:tc>
                <a:tc>
                  <a:txBody>
                    <a:bodyPr/>
                    <a:lstStyle/>
                    <a:p>
                      <a:pPr algn="l" fontAlgn="b"/>
                      <a:r>
                        <a:rPr lang="en-US" sz="1200" b="1" u="none" strike="noStrike" dirty="0">
                          <a:effectLst/>
                        </a:rPr>
                        <a:t>    82,928 </a:t>
                      </a:r>
                      <a:endParaRPr lang="en-US" sz="1200" b="1" i="0" u="none" strike="noStrike" dirty="0">
                        <a:effectLst/>
                        <a:latin typeface="Arial" panose="020B0604020202020204" pitchFamily="34" charset="0"/>
                      </a:endParaRPr>
                    </a:p>
                  </a:txBody>
                  <a:tcPr marL="9525" marR="9525" marT="9525" marB="0" anchor="b">
                    <a:solidFill>
                      <a:schemeClr val="tx2">
                        <a:lumMod val="40000"/>
                        <a:lumOff val="60000"/>
                      </a:schemeClr>
                    </a:solidFill>
                  </a:tcPr>
                </a:tc>
                <a:tc>
                  <a:txBody>
                    <a:bodyPr/>
                    <a:lstStyle/>
                    <a:p>
                      <a:pPr algn="l" fontAlgn="b"/>
                      <a:r>
                        <a:rPr lang="en-US" sz="1200" b="1" u="none" strike="noStrike" dirty="0">
                          <a:effectLst/>
                        </a:rPr>
                        <a:t>    98,225 </a:t>
                      </a:r>
                      <a:endParaRPr lang="en-US" sz="1200" b="1" i="0" u="none" strike="noStrike" dirty="0">
                        <a:effectLst/>
                        <a:latin typeface="Arial" panose="020B0604020202020204" pitchFamily="34" charset="0"/>
                      </a:endParaRPr>
                    </a:p>
                  </a:txBody>
                  <a:tcPr marL="9525" marR="9525" marT="9525" marB="0" anchor="b">
                    <a:solidFill>
                      <a:schemeClr val="tx2">
                        <a:lumMod val="40000"/>
                        <a:lumOff val="60000"/>
                      </a:schemeClr>
                    </a:solidFill>
                  </a:tcPr>
                </a:tc>
                <a:tc>
                  <a:txBody>
                    <a:bodyPr/>
                    <a:lstStyle/>
                    <a:p>
                      <a:pPr algn="l" fontAlgn="b"/>
                      <a:r>
                        <a:rPr lang="en-US" sz="1200" b="1" u="none" strike="noStrike" dirty="0">
                          <a:effectLst/>
                        </a:rPr>
                        <a:t>    86,329 </a:t>
                      </a:r>
                      <a:endParaRPr lang="en-US" sz="1200" b="1" i="0" u="none" strike="noStrike" dirty="0">
                        <a:effectLst/>
                        <a:latin typeface="Arial" panose="020B0604020202020204" pitchFamily="34" charset="0"/>
                      </a:endParaRPr>
                    </a:p>
                  </a:txBody>
                  <a:tcPr marL="9525" marR="9525" marT="9525" marB="0" anchor="b">
                    <a:solidFill>
                      <a:schemeClr val="tx2">
                        <a:lumMod val="40000"/>
                        <a:lumOff val="60000"/>
                      </a:schemeClr>
                    </a:solidFill>
                  </a:tcPr>
                </a:tc>
                <a:tc>
                  <a:txBody>
                    <a:bodyPr/>
                    <a:lstStyle/>
                    <a:p>
                      <a:pPr algn="l" fontAlgn="b"/>
                      <a:r>
                        <a:rPr lang="en-US" sz="1200" b="1" u="none" strike="noStrike" dirty="0">
                          <a:effectLst/>
                        </a:rPr>
                        <a:t>                  486,521 </a:t>
                      </a:r>
                      <a:endParaRPr lang="en-US" sz="1200" b="1" i="0" u="none" strike="noStrike" dirty="0">
                        <a:effectLst/>
                        <a:latin typeface="Arial" panose="020B0604020202020204" pitchFamily="34" charset="0"/>
                      </a:endParaRPr>
                    </a:p>
                  </a:txBody>
                  <a:tcPr marL="9525" marR="9525" marT="9525" marB="0" anchor="b">
                    <a:solidFill>
                      <a:schemeClr val="tx2">
                        <a:lumMod val="40000"/>
                        <a:lumOff val="60000"/>
                      </a:schemeClr>
                    </a:solidFill>
                  </a:tcPr>
                </a:tc>
                <a:extLst>
                  <a:ext uri="{0D108BD9-81ED-4DB2-BD59-A6C34878D82A}">
                    <a16:rowId xmlns:a16="http://schemas.microsoft.com/office/drawing/2014/main" xmlns="" val="3913779665"/>
                  </a:ext>
                </a:extLst>
              </a:tr>
            </a:tbl>
          </a:graphicData>
        </a:graphic>
      </p:graphicFrame>
    </p:spTree>
    <p:extLst>
      <p:ext uri="{BB962C8B-B14F-4D97-AF65-F5344CB8AC3E}">
        <p14:creationId xmlns:p14="http://schemas.microsoft.com/office/powerpoint/2010/main" val="4035473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14301"/>
            <a:ext cx="8229600" cy="1143000"/>
          </a:xfrm>
        </p:spPr>
        <p:txBody>
          <a:bodyPr>
            <a:normAutofit/>
          </a:bodyPr>
          <a:lstStyle/>
          <a:p>
            <a:r>
              <a:rPr lang="en-US" sz="2800" b="1" dirty="0">
                <a:solidFill>
                  <a:prstClr val="black"/>
                </a:solidFill>
              </a:rPr>
              <a:t>PG&amp;E ESA Program </a:t>
            </a:r>
            <a:br>
              <a:rPr lang="en-US" sz="2800" b="1" dirty="0">
                <a:solidFill>
                  <a:prstClr val="black"/>
                </a:solidFill>
              </a:rPr>
            </a:br>
            <a:r>
              <a:rPr lang="en-US" sz="2800" b="1" dirty="0">
                <a:solidFill>
                  <a:prstClr val="black"/>
                </a:solidFill>
              </a:rPr>
              <a:t>Homes Treated by County: 2013-2017</a:t>
            </a:r>
            <a:endParaRPr lang="en-US" sz="4000" dirty="0"/>
          </a:p>
        </p:txBody>
      </p:sp>
      <p:sp>
        <p:nvSpPr>
          <p:cNvPr id="3" name="Slide Number Placeholder 2"/>
          <p:cNvSpPr>
            <a:spLocks noGrp="1"/>
          </p:cNvSpPr>
          <p:nvPr>
            <p:ph type="sldNum" sz="quarter" idx="12"/>
          </p:nvPr>
        </p:nvSpPr>
        <p:spPr/>
        <p:txBody>
          <a:bodyPr/>
          <a:lstStyle/>
          <a:p>
            <a:fld id="{DB6F5F74-756D-4BFF-9F39-53DD698FC919}" type="slidenum">
              <a:rPr lang="en-US" smtClean="0">
                <a:solidFill>
                  <a:prstClr val="black">
                    <a:tint val="75000"/>
                  </a:prstClr>
                </a:solidFill>
              </a:rPr>
              <a:pPr/>
              <a:t>7</a:t>
            </a:fld>
            <a:endParaRPr lang="en-US" dirty="0">
              <a:solidFill>
                <a:prstClr val="black">
                  <a:tint val="75000"/>
                </a:prstClr>
              </a:solidFill>
            </a:endParaRPr>
          </a:p>
        </p:txBody>
      </p:sp>
      <p:pic>
        <p:nvPicPr>
          <p:cNvPr id="4"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752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304800" y="5418772"/>
            <a:ext cx="8610600" cy="1400383"/>
          </a:xfrm>
          <a:prstGeom prst="rect">
            <a:avLst/>
          </a:prstGeom>
        </p:spPr>
        <p:txBody>
          <a:bodyPr wrap="square">
            <a:spAutoFit/>
          </a:bodyPr>
          <a:lstStyle/>
          <a:p>
            <a:pPr fontAlgn="base">
              <a:spcBef>
                <a:spcPct val="0"/>
              </a:spcBef>
              <a:spcAft>
                <a:spcPct val="0"/>
              </a:spcAft>
            </a:pPr>
            <a:r>
              <a:rPr lang="en-US" sz="1000" u="sng" dirty="0">
                <a:solidFill>
                  <a:prstClr val="black"/>
                </a:solidFill>
              </a:rPr>
              <a:t>Notes: </a:t>
            </a:r>
          </a:p>
          <a:p>
            <a:pPr fontAlgn="base">
              <a:spcBef>
                <a:spcPct val="0"/>
              </a:spcBef>
              <a:spcAft>
                <a:spcPct val="0"/>
              </a:spcAft>
            </a:pPr>
            <a:r>
              <a:rPr lang="en-US" sz="1000" dirty="0">
                <a:solidFill>
                  <a:prstClr val="black"/>
                </a:solidFill>
              </a:rPr>
              <a:t>[1] From ESA Annual Reports.  2017 treated data is from the Monthly Report for December 2017 (filed January 21, 2018), Table 4A.   EOY Reporting reflects invoices paid through December 31, 2017.  Final 2017 homes treated totals will be updated and reported in the Annual Report, filed May 1, 2018.</a:t>
            </a:r>
          </a:p>
          <a:p>
            <a:pPr fontAlgn="base">
              <a:spcBef>
                <a:spcPct val="0"/>
              </a:spcBef>
              <a:spcAft>
                <a:spcPct val="0"/>
              </a:spcAft>
            </a:pPr>
            <a:r>
              <a:rPr lang="en-US" sz="1000" dirty="0">
                <a:solidFill>
                  <a:prstClr val="black"/>
                </a:solidFill>
              </a:rPr>
              <a:t>[2] Athens data from IOU's Annual Estimates of CARE Eligible Customers compliance filing, Feb 9, 2018.</a:t>
            </a:r>
          </a:p>
          <a:p>
            <a:pPr fontAlgn="base">
              <a:spcBef>
                <a:spcPct val="0"/>
              </a:spcBef>
              <a:spcAft>
                <a:spcPct val="0"/>
              </a:spcAft>
            </a:pPr>
            <a:r>
              <a:rPr lang="en-US" sz="1000" dirty="0">
                <a:solidFill>
                  <a:prstClr val="black"/>
                </a:solidFill>
              </a:rPr>
              <a:t>[3] Includes all treated households, including "First Touch" and "Go-Backs/Re-Treated" households that don't count toward the 2020 goal.</a:t>
            </a:r>
          </a:p>
          <a:p>
            <a:pPr fontAlgn="base">
              <a:spcBef>
                <a:spcPts val="600"/>
              </a:spcBef>
              <a:spcAft>
                <a:spcPct val="0"/>
              </a:spcAft>
            </a:pPr>
            <a:r>
              <a:rPr lang="en-US" sz="1000" dirty="0">
                <a:solidFill>
                  <a:prstClr val="black"/>
                </a:solidFill>
              </a:rPr>
              <a:t>Note that ESA only treats a fraction of the estimated eligible customers per year, with the cumulative goal of treating all eligible and willing customers by 2020. Totals shown here do not include CSD homes treated or the 60% “Willing and Feasible To Participate (WFTP) factor authorized in D.16-11-022 and D.17-12-009.  They also do not include over 872,000 ESA homes treated from 2002-2012, which would be included  in PG&amp;E’s penetration towards the 2020 goal.</a:t>
            </a:r>
          </a:p>
        </p:txBody>
      </p:sp>
      <p:graphicFrame>
        <p:nvGraphicFramePr>
          <p:cNvPr id="8" name="Object 7"/>
          <p:cNvGraphicFramePr>
            <a:graphicFrameLocks noChangeAspect="1"/>
          </p:cNvGraphicFramePr>
          <p:nvPr>
            <p:extLst>
              <p:ext uri="{D42A27DB-BD31-4B8C-83A1-F6EECF244321}">
                <p14:modId xmlns:p14="http://schemas.microsoft.com/office/powerpoint/2010/main" val="2967870842"/>
              </p:ext>
            </p:extLst>
          </p:nvPr>
        </p:nvGraphicFramePr>
        <p:xfrm>
          <a:off x="381000" y="1219200"/>
          <a:ext cx="4116388" cy="4198938"/>
        </p:xfrm>
        <a:graphic>
          <a:graphicData uri="http://schemas.openxmlformats.org/presentationml/2006/ole">
            <mc:AlternateContent xmlns:mc="http://schemas.openxmlformats.org/markup-compatibility/2006">
              <mc:Choice xmlns:v="urn:schemas-microsoft-com:vml" Requires="v">
                <p:oleObj spid="_x0000_s1028" name="Worksheet" r:id="rId5" imgW="6267551" imgH="5219662" progId="Excel.Sheet.12">
                  <p:embed/>
                </p:oleObj>
              </mc:Choice>
              <mc:Fallback>
                <p:oleObj name="Worksheet" r:id="rId5" imgW="6267551" imgH="5219662" progId="Excel.Sheet.12">
                  <p:embed/>
                  <p:pic>
                    <p:nvPicPr>
                      <p:cNvPr id="8" name="Object 7"/>
                      <p:cNvPicPr/>
                      <p:nvPr/>
                    </p:nvPicPr>
                    <p:blipFill>
                      <a:blip r:embed="rId6"/>
                      <a:stretch>
                        <a:fillRect/>
                      </a:stretch>
                    </p:blipFill>
                    <p:spPr>
                      <a:xfrm>
                        <a:off x="381000" y="1219200"/>
                        <a:ext cx="4116388" cy="419893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36882517"/>
              </p:ext>
            </p:extLst>
          </p:nvPr>
        </p:nvGraphicFramePr>
        <p:xfrm>
          <a:off x="4610100" y="1219200"/>
          <a:ext cx="4106623" cy="4199572"/>
        </p:xfrm>
        <a:graphic>
          <a:graphicData uri="http://schemas.openxmlformats.org/presentationml/2006/ole">
            <mc:AlternateContent xmlns:mc="http://schemas.openxmlformats.org/markup-compatibility/2006">
              <mc:Choice xmlns:v="urn:schemas-microsoft-com:vml" Requires="v">
                <p:oleObj spid="_x0000_s1029" name="Worksheet" r:id="rId8" imgW="6267551" imgH="5219662" progId="Excel.Sheet.12">
                  <p:embed/>
                </p:oleObj>
              </mc:Choice>
              <mc:Fallback>
                <p:oleObj name="Worksheet" r:id="rId8" imgW="6267551" imgH="5219662" progId="Excel.Sheet.12">
                  <p:embed/>
                  <p:pic>
                    <p:nvPicPr>
                      <p:cNvPr id="9" name="Object 8"/>
                      <p:cNvPicPr/>
                      <p:nvPr/>
                    </p:nvPicPr>
                    <p:blipFill>
                      <a:blip r:embed="rId9"/>
                      <a:stretch>
                        <a:fillRect/>
                      </a:stretch>
                    </p:blipFill>
                    <p:spPr>
                      <a:xfrm>
                        <a:off x="4610100" y="1219200"/>
                        <a:ext cx="4106623" cy="4199572"/>
                      </a:xfrm>
                      <a:prstGeom prst="rect">
                        <a:avLst/>
                      </a:prstGeom>
                    </p:spPr>
                  </p:pic>
                </p:oleObj>
              </mc:Fallback>
            </mc:AlternateContent>
          </a:graphicData>
        </a:graphic>
      </p:graphicFrame>
    </p:spTree>
    <p:extLst>
      <p:ext uri="{BB962C8B-B14F-4D97-AF65-F5344CB8AC3E}">
        <p14:creationId xmlns:p14="http://schemas.microsoft.com/office/powerpoint/2010/main" val="1564116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30023"/>
            <a:ext cx="6248400" cy="1317777"/>
          </a:xfrm>
        </p:spPr>
        <p:txBody>
          <a:bodyPr>
            <a:normAutofit/>
          </a:bodyPr>
          <a:lstStyle/>
          <a:p>
            <a:r>
              <a:rPr lang="en-US" sz="2400" b="1" dirty="0"/>
              <a:t>SCE ESA Program </a:t>
            </a:r>
            <a:br>
              <a:rPr lang="en-US" sz="2400" b="1" dirty="0"/>
            </a:br>
            <a:r>
              <a:rPr lang="en-US" sz="2400" b="1" dirty="0"/>
              <a:t>Homes Treated by County:  2012-2017</a:t>
            </a:r>
          </a:p>
        </p:txBody>
      </p:sp>
      <p:sp>
        <p:nvSpPr>
          <p:cNvPr id="3" name="Rectangle 2"/>
          <p:cNvSpPr/>
          <p:nvPr/>
        </p:nvSpPr>
        <p:spPr>
          <a:xfrm>
            <a:off x="1217079" y="4295988"/>
            <a:ext cx="7012521" cy="253916"/>
          </a:xfrm>
          <a:prstGeom prst="rect">
            <a:avLst/>
          </a:prstGeom>
        </p:spPr>
        <p:txBody>
          <a:bodyPr wrap="square">
            <a:spAutoFit/>
          </a:bodyPr>
          <a:lstStyle/>
          <a:p>
            <a:pPr lvl="0" fontAlgn="base">
              <a:spcBef>
                <a:spcPct val="0"/>
              </a:spcBef>
              <a:spcAft>
                <a:spcPct val="0"/>
              </a:spcAft>
            </a:pPr>
            <a:r>
              <a:rPr lang="en-US" sz="1050" u="sng" dirty="0"/>
              <a:t>Notes: </a:t>
            </a:r>
            <a:endParaRPr lang="en-US" sz="1050" dirty="0"/>
          </a:p>
        </p:txBody>
      </p:sp>
      <p:sp>
        <p:nvSpPr>
          <p:cNvPr id="7" name="Slide Number Placeholder 6"/>
          <p:cNvSpPr>
            <a:spLocks noGrp="1"/>
          </p:cNvSpPr>
          <p:nvPr>
            <p:ph type="sldNum" sz="quarter" idx="12"/>
          </p:nvPr>
        </p:nvSpPr>
        <p:spPr/>
        <p:txBody>
          <a:bodyPr/>
          <a:lstStyle/>
          <a:p>
            <a:fld id="{DB6F5F74-756D-4BFF-9F39-53DD698FC919}" type="slidenum">
              <a:rPr lang="en-US" smtClean="0"/>
              <a:t>8</a:t>
            </a:fld>
            <a:endParaRPr lang="en-US"/>
          </a:p>
        </p:txBody>
      </p:sp>
      <p:graphicFrame>
        <p:nvGraphicFramePr>
          <p:cNvPr id="5" name="Table 4"/>
          <p:cNvGraphicFramePr>
            <a:graphicFrameLocks noGrp="1"/>
          </p:cNvGraphicFramePr>
          <p:nvPr>
            <p:extLst/>
          </p:nvPr>
        </p:nvGraphicFramePr>
        <p:xfrm>
          <a:off x="914405" y="1467706"/>
          <a:ext cx="7391394" cy="4407742"/>
        </p:xfrm>
        <a:graphic>
          <a:graphicData uri="http://schemas.openxmlformats.org/drawingml/2006/table">
            <a:tbl>
              <a:tblPr>
                <a:effectLst>
                  <a:innerShdw blurRad="63500" dist="50800" dir="13500000">
                    <a:prstClr val="black">
                      <a:alpha val="50000"/>
                    </a:prstClr>
                  </a:innerShdw>
                </a:effectLst>
                <a:tableStyleId>{5C22544A-7EE6-4342-B048-85BDC9FD1C3A}</a:tableStyleId>
              </a:tblPr>
              <a:tblGrid>
                <a:gridCol w="1164853">
                  <a:extLst>
                    <a:ext uri="{9D8B030D-6E8A-4147-A177-3AD203B41FA5}">
                      <a16:colId xmlns:a16="http://schemas.microsoft.com/office/drawing/2014/main" xmlns="" val="1915630109"/>
                    </a:ext>
                  </a:extLst>
                </a:gridCol>
                <a:gridCol w="839533">
                  <a:extLst>
                    <a:ext uri="{9D8B030D-6E8A-4147-A177-3AD203B41FA5}">
                      <a16:colId xmlns:a16="http://schemas.microsoft.com/office/drawing/2014/main" xmlns="" val="39625210"/>
                    </a:ext>
                  </a:extLst>
                </a:gridCol>
                <a:gridCol w="671627">
                  <a:extLst>
                    <a:ext uri="{9D8B030D-6E8A-4147-A177-3AD203B41FA5}">
                      <a16:colId xmlns:a16="http://schemas.microsoft.com/office/drawing/2014/main" xmlns="" val="726711141"/>
                    </a:ext>
                  </a:extLst>
                </a:gridCol>
                <a:gridCol w="671627">
                  <a:extLst>
                    <a:ext uri="{9D8B030D-6E8A-4147-A177-3AD203B41FA5}">
                      <a16:colId xmlns:a16="http://schemas.microsoft.com/office/drawing/2014/main" xmlns="" val="3544521735"/>
                    </a:ext>
                  </a:extLst>
                </a:gridCol>
                <a:gridCol w="671627">
                  <a:extLst>
                    <a:ext uri="{9D8B030D-6E8A-4147-A177-3AD203B41FA5}">
                      <a16:colId xmlns:a16="http://schemas.microsoft.com/office/drawing/2014/main" xmlns="" val="1158059298"/>
                    </a:ext>
                  </a:extLst>
                </a:gridCol>
                <a:gridCol w="671627">
                  <a:extLst>
                    <a:ext uri="{9D8B030D-6E8A-4147-A177-3AD203B41FA5}">
                      <a16:colId xmlns:a16="http://schemas.microsoft.com/office/drawing/2014/main" xmlns="" val="962955896"/>
                    </a:ext>
                  </a:extLst>
                </a:gridCol>
                <a:gridCol w="671627">
                  <a:extLst>
                    <a:ext uri="{9D8B030D-6E8A-4147-A177-3AD203B41FA5}">
                      <a16:colId xmlns:a16="http://schemas.microsoft.com/office/drawing/2014/main" xmlns="" val="2145017205"/>
                    </a:ext>
                  </a:extLst>
                </a:gridCol>
                <a:gridCol w="671627">
                  <a:extLst>
                    <a:ext uri="{9D8B030D-6E8A-4147-A177-3AD203B41FA5}">
                      <a16:colId xmlns:a16="http://schemas.microsoft.com/office/drawing/2014/main" xmlns="" val="92125179"/>
                    </a:ext>
                  </a:extLst>
                </a:gridCol>
                <a:gridCol w="1357246">
                  <a:extLst>
                    <a:ext uri="{9D8B030D-6E8A-4147-A177-3AD203B41FA5}">
                      <a16:colId xmlns:a16="http://schemas.microsoft.com/office/drawing/2014/main" xmlns="" val="116591764"/>
                    </a:ext>
                  </a:extLst>
                </a:gridCol>
              </a:tblGrid>
              <a:tr h="231283">
                <a:tc>
                  <a:txBody>
                    <a:bodyPr/>
                    <a:lstStyle/>
                    <a:p>
                      <a:pPr algn="l" fontAlgn="b"/>
                      <a:r>
                        <a:rPr lang="en-US" sz="1200" u="none" strike="noStrike" dirty="0">
                          <a:effectLst/>
                        </a:rPr>
                        <a:t> </a:t>
                      </a:r>
                      <a:endParaRPr lang="en-US" sz="1200" b="0" i="0" u="none" strike="noStrike" dirty="0">
                        <a:effectLst/>
                        <a:latin typeface="Arial" panose="020B0604020202020204" pitchFamily="34" charset="0"/>
                      </a:endParaRPr>
                    </a:p>
                  </a:txBody>
                  <a:tcPr marL="9525" marR="9525" marT="9525" marB="0" anchor="b">
                    <a:solidFill>
                      <a:schemeClr val="accent3">
                        <a:lumMod val="40000"/>
                        <a:lumOff val="60000"/>
                      </a:schemeClr>
                    </a:solidFill>
                  </a:tcPr>
                </a:tc>
                <a:tc>
                  <a:txBody>
                    <a:bodyPr/>
                    <a:lstStyle/>
                    <a:p>
                      <a:pPr algn="l" fontAlgn="b"/>
                      <a:r>
                        <a:rPr lang="en-US" sz="1200" u="none" strike="noStrike" dirty="0">
                          <a:effectLst/>
                        </a:rPr>
                        <a:t> </a:t>
                      </a:r>
                      <a:endParaRPr lang="en-US" sz="1200" b="0" i="0" u="none" strike="noStrike" dirty="0">
                        <a:effectLst/>
                        <a:latin typeface="Arial" panose="020B0604020202020204" pitchFamily="34" charset="0"/>
                      </a:endParaRPr>
                    </a:p>
                  </a:txBody>
                  <a:tcPr marL="9525" marR="9525" marT="9525" marB="0" anchor="b">
                    <a:solidFill>
                      <a:schemeClr val="accent3">
                        <a:lumMod val="40000"/>
                        <a:lumOff val="60000"/>
                      </a:schemeClr>
                    </a:solidFill>
                  </a:tcPr>
                </a:tc>
                <a:tc gridSpan="6">
                  <a:txBody>
                    <a:bodyPr/>
                    <a:lstStyle/>
                    <a:p>
                      <a:pPr algn="ctr" fontAlgn="b"/>
                      <a:r>
                        <a:rPr lang="en-US" sz="1200" b="1" u="none" strike="noStrike" dirty="0">
                          <a:effectLst/>
                        </a:rPr>
                        <a:t>Homes Treated</a:t>
                      </a:r>
                      <a:r>
                        <a:rPr lang="en-US" sz="1200" b="1" u="none" strike="noStrike" baseline="30000" dirty="0">
                          <a:effectLst/>
                        </a:rPr>
                        <a:t>2</a:t>
                      </a:r>
                      <a:endParaRPr lang="en-US" sz="1200" b="1" i="0" u="none" strike="noStrike" baseline="30000" dirty="0">
                        <a:effectLst/>
                        <a:latin typeface="Arial" panose="020B0604020202020204" pitchFamily="34" charset="0"/>
                      </a:endParaRPr>
                    </a:p>
                  </a:txBody>
                  <a:tcPr marL="9525" marR="9525" marT="9525" marB="0" anchor="b">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a:effectLst/>
                        </a:rPr>
                        <a:t> </a:t>
                      </a:r>
                      <a:endParaRPr lang="en-US" sz="1200" b="0" i="0" u="none" strike="noStrike">
                        <a:effectLst/>
                        <a:latin typeface="Arial" panose="020B0604020202020204" pitchFamily="34" charset="0"/>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xmlns="" val="2760514254"/>
                  </a:ext>
                </a:extLst>
              </a:tr>
              <a:tr h="475931">
                <a:tc>
                  <a:txBody>
                    <a:bodyPr/>
                    <a:lstStyle/>
                    <a:p>
                      <a:pPr algn="l" fontAlgn="b"/>
                      <a:r>
                        <a:rPr lang="en-US" sz="1200" b="1" u="none" strike="noStrike" dirty="0">
                          <a:effectLst/>
                        </a:rPr>
                        <a:t>County </a:t>
                      </a:r>
                      <a:endParaRPr lang="en-US" sz="1200" b="1" i="0" u="none" strike="noStrike" dirty="0">
                        <a:effectLst/>
                        <a:latin typeface="Arial" panose="020B0604020202020204" pitchFamily="34" charset="0"/>
                      </a:endParaRPr>
                    </a:p>
                  </a:txBody>
                  <a:tcPr marL="9525" marR="9525" marT="9525" marB="0" anchor="b">
                    <a:solidFill>
                      <a:schemeClr val="accent3">
                        <a:lumMod val="40000"/>
                        <a:lumOff val="60000"/>
                      </a:schemeClr>
                    </a:solidFill>
                  </a:tcPr>
                </a:tc>
                <a:tc>
                  <a:txBody>
                    <a:bodyPr/>
                    <a:lstStyle/>
                    <a:p>
                      <a:pPr algn="ctr" fontAlgn="b"/>
                      <a:r>
                        <a:rPr lang="en-US" sz="1200" b="1" u="none" strike="noStrike" dirty="0">
                          <a:effectLst/>
                        </a:rPr>
                        <a:t>SCE’s ESA Eligible</a:t>
                      </a:r>
                      <a:r>
                        <a:rPr lang="en-US" sz="1200" b="1" u="none" strike="noStrike" baseline="30000" dirty="0">
                          <a:effectLst/>
                        </a:rPr>
                        <a:t>1</a:t>
                      </a:r>
                      <a:endParaRPr lang="en-US" sz="1200" b="1" i="0" u="none" strike="noStrike" baseline="30000" dirty="0">
                        <a:effectLst/>
                        <a:latin typeface="Arial" panose="020B0604020202020204" pitchFamily="34" charset="0"/>
                      </a:endParaRPr>
                    </a:p>
                  </a:txBody>
                  <a:tcPr marL="9525" marR="9525" marT="9525" marB="0" anchor="b">
                    <a:solidFill>
                      <a:schemeClr val="accent3">
                        <a:lumMod val="40000"/>
                        <a:lumOff val="60000"/>
                      </a:schemeClr>
                    </a:solidFill>
                  </a:tcPr>
                </a:tc>
                <a:tc>
                  <a:txBody>
                    <a:bodyPr/>
                    <a:lstStyle/>
                    <a:p>
                      <a:pPr algn="ctr" fontAlgn="b"/>
                      <a:r>
                        <a:rPr lang="en-US" sz="1200" b="1" u="none" strike="noStrike" dirty="0">
                          <a:effectLst/>
                        </a:rPr>
                        <a:t>2012</a:t>
                      </a:r>
                      <a:endParaRPr lang="en-US" sz="1200" b="1" i="0" u="none" strike="noStrike" dirty="0">
                        <a:effectLst/>
                        <a:latin typeface="Arial" panose="020B0604020202020204" pitchFamily="34" charset="0"/>
                      </a:endParaRPr>
                    </a:p>
                  </a:txBody>
                  <a:tcPr marL="9525" marR="9525" marT="9525" marB="0" anchor="b">
                    <a:solidFill>
                      <a:schemeClr val="accent3">
                        <a:lumMod val="40000"/>
                        <a:lumOff val="60000"/>
                      </a:schemeClr>
                    </a:solidFill>
                  </a:tcPr>
                </a:tc>
                <a:tc>
                  <a:txBody>
                    <a:bodyPr/>
                    <a:lstStyle/>
                    <a:p>
                      <a:pPr algn="ctr" fontAlgn="b"/>
                      <a:r>
                        <a:rPr lang="en-US" sz="1200" b="1" u="none" strike="noStrike" dirty="0">
                          <a:effectLst/>
                        </a:rPr>
                        <a:t>2013</a:t>
                      </a:r>
                      <a:endParaRPr lang="en-US" sz="1200" b="1" i="0" u="none" strike="noStrike" dirty="0">
                        <a:effectLst/>
                        <a:latin typeface="Arial" panose="020B0604020202020204" pitchFamily="34" charset="0"/>
                      </a:endParaRPr>
                    </a:p>
                  </a:txBody>
                  <a:tcPr marL="9525" marR="9525" marT="9525" marB="0" anchor="b">
                    <a:solidFill>
                      <a:schemeClr val="accent3">
                        <a:lumMod val="40000"/>
                        <a:lumOff val="60000"/>
                      </a:schemeClr>
                    </a:solidFill>
                  </a:tcPr>
                </a:tc>
                <a:tc>
                  <a:txBody>
                    <a:bodyPr/>
                    <a:lstStyle/>
                    <a:p>
                      <a:pPr algn="ctr" fontAlgn="b"/>
                      <a:r>
                        <a:rPr lang="en-US" sz="1200" b="1" u="none" strike="noStrike" dirty="0">
                          <a:effectLst/>
                        </a:rPr>
                        <a:t>2014</a:t>
                      </a:r>
                      <a:endParaRPr lang="en-US" sz="1200" b="1" i="0" u="none" strike="noStrike" dirty="0">
                        <a:effectLst/>
                        <a:latin typeface="Arial" panose="020B0604020202020204" pitchFamily="34" charset="0"/>
                      </a:endParaRPr>
                    </a:p>
                  </a:txBody>
                  <a:tcPr marL="9525" marR="9525" marT="9525" marB="0" anchor="b">
                    <a:solidFill>
                      <a:schemeClr val="accent3">
                        <a:lumMod val="40000"/>
                        <a:lumOff val="60000"/>
                      </a:schemeClr>
                    </a:solidFill>
                  </a:tcPr>
                </a:tc>
                <a:tc>
                  <a:txBody>
                    <a:bodyPr/>
                    <a:lstStyle/>
                    <a:p>
                      <a:pPr algn="ctr" fontAlgn="b"/>
                      <a:r>
                        <a:rPr lang="en-US" sz="1200" b="1" u="none" strike="noStrike" dirty="0">
                          <a:effectLst/>
                        </a:rPr>
                        <a:t>2015</a:t>
                      </a:r>
                      <a:endParaRPr lang="en-US" sz="1200" b="1" i="0" u="none" strike="noStrike" dirty="0">
                        <a:effectLst/>
                        <a:latin typeface="Arial" panose="020B0604020202020204" pitchFamily="34" charset="0"/>
                      </a:endParaRPr>
                    </a:p>
                  </a:txBody>
                  <a:tcPr marL="9525" marR="9525" marT="9525" marB="0" anchor="b">
                    <a:solidFill>
                      <a:schemeClr val="accent3">
                        <a:lumMod val="40000"/>
                        <a:lumOff val="60000"/>
                      </a:schemeClr>
                    </a:solidFill>
                  </a:tcPr>
                </a:tc>
                <a:tc>
                  <a:txBody>
                    <a:bodyPr/>
                    <a:lstStyle/>
                    <a:p>
                      <a:pPr algn="ctr" fontAlgn="b"/>
                      <a:r>
                        <a:rPr lang="en-US" sz="1200" b="1" u="none" strike="noStrike" dirty="0">
                          <a:effectLst/>
                        </a:rPr>
                        <a:t>2016</a:t>
                      </a:r>
                      <a:endParaRPr lang="en-US" sz="1200" b="1" i="0" u="none" strike="noStrike" dirty="0">
                        <a:effectLst/>
                        <a:latin typeface="Arial" panose="020B0604020202020204" pitchFamily="34" charset="0"/>
                      </a:endParaRPr>
                    </a:p>
                  </a:txBody>
                  <a:tcPr marL="9525" marR="9525" marT="9525" marB="0" anchor="b">
                    <a:solidFill>
                      <a:schemeClr val="accent3">
                        <a:lumMod val="40000"/>
                        <a:lumOff val="60000"/>
                      </a:schemeClr>
                    </a:solidFill>
                  </a:tcPr>
                </a:tc>
                <a:tc>
                  <a:txBody>
                    <a:bodyPr/>
                    <a:lstStyle/>
                    <a:p>
                      <a:pPr algn="ctr" fontAlgn="b"/>
                      <a:r>
                        <a:rPr lang="en-US" sz="1200" b="1" u="none" strike="noStrike" dirty="0">
                          <a:effectLst/>
                        </a:rPr>
                        <a:t>2017</a:t>
                      </a:r>
                      <a:endParaRPr lang="en-US" sz="1200" b="1" i="0" u="none" strike="noStrike" dirty="0">
                        <a:effectLst/>
                        <a:latin typeface="Arial" panose="020B0604020202020204" pitchFamily="34" charset="0"/>
                      </a:endParaRPr>
                    </a:p>
                  </a:txBody>
                  <a:tcPr marL="9525" marR="9525" marT="9525" marB="0" anchor="b">
                    <a:solidFill>
                      <a:schemeClr val="accent3">
                        <a:lumMod val="40000"/>
                        <a:lumOff val="60000"/>
                      </a:schemeClr>
                    </a:solidFill>
                  </a:tcPr>
                </a:tc>
                <a:tc>
                  <a:txBody>
                    <a:bodyPr/>
                    <a:lstStyle/>
                    <a:p>
                      <a:pPr algn="ctr" fontAlgn="b"/>
                      <a:r>
                        <a:rPr lang="en-US" sz="1200" b="1" u="none" strike="noStrike" dirty="0">
                          <a:effectLst/>
                        </a:rPr>
                        <a:t>2012-2017 Total Treated (YTD)</a:t>
                      </a:r>
                      <a:endParaRPr lang="en-US" sz="1200" b="1" i="0" u="none" strike="noStrike" dirty="0">
                        <a:effectLst/>
                        <a:latin typeface="Arial" panose="020B0604020202020204" pitchFamily="34" charset="0"/>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xmlns="" val="2655802644"/>
                  </a:ext>
                </a:extLst>
              </a:tr>
              <a:tr h="231283">
                <a:tc>
                  <a:txBody>
                    <a:bodyPr/>
                    <a:lstStyle/>
                    <a:p>
                      <a:pPr algn="l" fontAlgn="b"/>
                      <a:r>
                        <a:rPr lang="en-US" sz="1100" b="0" i="0" u="none" strike="noStrike" dirty="0">
                          <a:solidFill>
                            <a:srgbClr val="000000"/>
                          </a:solidFill>
                          <a:effectLst/>
                          <a:latin typeface="Calibri" panose="020F0502020204030204" pitchFamily="34" charset="0"/>
                        </a:rPr>
                        <a:t>Fresno</a:t>
                      </a:r>
                    </a:p>
                  </a:txBody>
                  <a:tcPr marL="7620" marR="7620" marT="7620" marB="0" anchor="b">
                    <a:solidFill>
                      <a:schemeClr val="accent3">
                        <a:lumMod val="40000"/>
                        <a:lumOff val="6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              366 </a:t>
                      </a:r>
                    </a:p>
                  </a:txBody>
                  <a:tcPr marL="7620" marR="7620" marT="7620" marB="0" anchor="b">
                    <a:solidFill>
                      <a:schemeClr val="accent3">
                        <a:lumMod val="20000"/>
                        <a:lumOff val="80000"/>
                      </a:schemeClr>
                    </a:solidFill>
                  </a:tcPr>
                </a:tc>
                <a:tc>
                  <a:txBody>
                    <a:bodyPr/>
                    <a:lstStyle/>
                    <a:p>
                      <a:pPr algn="ctr" fontAlgn="b"/>
                      <a:r>
                        <a:rPr lang="en-US" sz="1000" b="0" i="0" u="none" strike="noStrike" dirty="0">
                          <a:effectLst/>
                          <a:latin typeface="Arial" panose="020B0604020202020204" pitchFamily="34" charset="0"/>
                        </a:rPr>
                        <a:t>0</a:t>
                      </a:r>
                    </a:p>
                  </a:txBody>
                  <a:tcPr marL="7620" marR="7620" marT="7620" marB="0" anchor="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7620" marR="7620" marT="7620" marB="0" anchor="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7620" marR="7620" marT="7620" marB="0" anchor="b">
                    <a:solidFill>
                      <a:schemeClr val="accent3">
                        <a:lumMod val="20000"/>
                        <a:lumOff val="80000"/>
                      </a:schemeClr>
                    </a:solidFill>
                  </a:tcPr>
                </a:tc>
                <a:tc>
                  <a:txBody>
                    <a:bodyPr/>
                    <a:lstStyle/>
                    <a:p>
                      <a:pPr algn="ctr" fontAlgn="b"/>
                      <a:r>
                        <a:rPr lang="en-US" sz="1000" b="0" i="0" u="none" strike="noStrike" dirty="0">
                          <a:effectLst/>
                          <a:latin typeface="Arial" panose="020B0604020202020204" pitchFamily="34" charset="0"/>
                        </a:rPr>
                        <a:t>0</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solidFill>
                      <a:schemeClr val="accent3">
                        <a:lumMod val="20000"/>
                        <a:lumOff val="80000"/>
                      </a:schemeClr>
                    </a:solidFill>
                  </a:tcPr>
                </a:tc>
                <a:extLst>
                  <a:ext uri="{0D108BD9-81ED-4DB2-BD59-A6C34878D82A}">
                    <a16:rowId xmlns:a16="http://schemas.microsoft.com/office/drawing/2014/main" xmlns="" val="2288775855"/>
                  </a:ext>
                </a:extLst>
              </a:tr>
              <a:tr h="231283">
                <a:tc>
                  <a:txBody>
                    <a:bodyPr/>
                    <a:lstStyle/>
                    <a:p>
                      <a:pPr algn="l" fontAlgn="b"/>
                      <a:r>
                        <a:rPr lang="en-US" sz="1100" b="0" i="0" u="none" strike="noStrike">
                          <a:solidFill>
                            <a:srgbClr val="000000"/>
                          </a:solidFill>
                          <a:effectLst/>
                          <a:latin typeface="Calibri" panose="020F0502020204030204" pitchFamily="34" charset="0"/>
                        </a:rPr>
                        <a:t>IMPERIAL</a:t>
                      </a:r>
                    </a:p>
                  </a:txBody>
                  <a:tcPr marL="7620" marR="7620" marT="7620" marB="0" anchor="b">
                    <a:solidFill>
                      <a:schemeClr val="accent3">
                        <a:lumMod val="40000"/>
                        <a:lumOff val="60000"/>
                      </a:schemeClr>
                    </a:solidFill>
                  </a:tcPr>
                </a:tc>
                <a:tc>
                  <a:txBody>
                    <a:bodyPr/>
                    <a:lstStyle/>
                    <a:p>
                      <a:pPr algn="ctr" fontAlgn="b"/>
                      <a:r>
                        <a:rPr lang="en-US" sz="1100" b="0" i="0" u="none" strike="noStrike">
                          <a:solidFill>
                            <a:srgbClr val="000000"/>
                          </a:solidFill>
                          <a:effectLst/>
                          <a:latin typeface="Calibri" panose="020F0502020204030204" pitchFamily="34" charset="0"/>
                        </a:rPr>
                        <a:t>              177 </a:t>
                      </a:r>
                    </a:p>
                  </a:txBody>
                  <a:tcPr marL="7620" marR="7620" marT="7620" marB="0" anchor="b">
                    <a:solidFill>
                      <a:schemeClr val="accent3">
                        <a:lumMod val="20000"/>
                        <a:lumOff val="80000"/>
                      </a:schemeClr>
                    </a:solidFill>
                  </a:tcPr>
                </a:tc>
                <a:tc>
                  <a:txBody>
                    <a:bodyPr/>
                    <a:lstStyle/>
                    <a:p>
                      <a:pPr algn="ctr" fontAlgn="b"/>
                      <a:r>
                        <a:rPr lang="en-US" sz="1000" b="0" i="0" u="none" strike="noStrike">
                          <a:effectLst/>
                          <a:latin typeface="Arial" panose="020B0604020202020204" pitchFamily="34" charset="0"/>
                        </a:rPr>
                        <a:t>0</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7620" marR="7620" marT="7620" marB="0" anchor="b">
                    <a:solidFill>
                      <a:schemeClr val="accent3">
                        <a:lumMod val="20000"/>
                        <a:lumOff val="80000"/>
                      </a:schemeClr>
                    </a:solidFill>
                  </a:tcPr>
                </a:tc>
                <a:tc>
                  <a:txBody>
                    <a:bodyPr/>
                    <a:lstStyle/>
                    <a:p>
                      <a:pPr algn="ctr" fontAlgn="b"/>
                      <a:r>
                        <a:rPr lang="en-US" sz="1000" b="0" i="0" u="none" strike="noStrike" dirty="0">
                          <a:effectLst/>
                          <a:latin typeface="Arial" panose="020B0604020202020204" pitchFamily="34" charset="0"/>
                        </a:rPr>
                        <a:t>0</a:t>
                      </a:r>
                    </a:p>
                  </a:txBody>
                  <a:tcPr marL="7620" marR="7620" marT="7620" marB="0" anchor="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2</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2</a:t>
                      </a:r>
                    </a:p>
                  </a:txBody>
                  <a:tcPr marL="7620" marR="7620" marT="7620" marB="0" anchor="b">
                    <a:solidFill>
                      <a:schemeClr val="accent3">
                        <a:lumMod val="20000"/>
                        <a:lumOff val="80000"/>
                      </a:schemeClr>
                    </a:solidFill>
                  </a:tcPr>
                </a:tc>
                <a:extLst>
                  <a:ext uri="{0D108BD9-81ED-4DB2-BD59-A6C34878D82A}">
                    <a16:rowId xmlns:a16="http://schemas.microsoft.com/office/drawing/2014/main" xmlns="" val="1609425281"/>
                  </a:ext>
                </a:extLst>
              </a:tr>
              <a:tr h="231283">
                <a:tc>
                  <a:txBody>
                    <a:bodyPr/>
                    <a:lstStyle/>
                    <a:p>
                      <a:pPr algn="l" fontAlgn="b"/>
                      <a:r>
                        <a:rPr lang="en-US" sz="1100" b="0" i="0" u="none" strike="noStrike">
                          <a:solidFill>
                            <a:srgbClr val="000000"/>
                          </a:solidFill>
                          <a:effectLst/>
                          <a:latin typeface="Calibri" panose="020F0502020204030204" pitchFamily="34" charset="0"/>
                        </a:rPr>
                        <a:t>INYO</a:t>
                      </a:r>
                    </a:p>
                  </a:txBody>
                  <a:tcPr marL="7620" marR="7620" marT="7620" marB="0" anchor="b">
                    <a:solidFill>
                      <a:schemeClr val="accent3">
                        <a:lumMod val="40000"/>
                        <a:lumOff val="60000"/>
                      </a:schemeClr>
                    </a:solidFill>
                  </a:tcPr>
                </a:tc>
                <a:tc>
                  <a:txBody>
                    <a:bodyPr/>
                    <a:lstStyle/>
                    <a:p>
                      <a:pPr algn="ctr" fontAlgn="b"/>
                      <a:r>
                        <a:rPr lang="en-US" sz="1100" b="0" i="0" u="none" strike="noStrike">
                          <a:solidFill>
                            <a:srgbClr val="000000"/>
                          </a:solidFill>
                          <a:effectLst/>
                          <a:latin typeface="Calibri" panose="020F0502020204030204" pitchFamily="34" charset="0"/>
                        </a:rPr>
                        <a:t>          1,686 </a:t>
                      </a:r>
                    </a:p>
                  </a:txBody>
                  <a:tcPr marL="7620" marR="7620" marT="7620" marB="0" anchor="b">
                    <a:solidFill>
                      <a:schemeClr val="accent3">
                        <a:lumMod val="20000"/>
                        <a:lumOff val="80000"/>
                      </a:schemeClr>
                    </a:solidFill>
                  </a:tcPr>
                </a:tc>
                <a:tc>
                  <a:txBody>
                    <a:bodyPr/>
                    <a:lstStyle/>
                    <a:p>
                      <a:pPr algn="ctr" fontAlgn="b"/>
                      <a:r>
                        <a:rPr lang="en-US" sz="1000" b="0" i="0" u="none" strike="noStrike">
                          <a:effectLst/>
                          <a:latin typeface="Arial" panose="020B0604020202020204" pitchFamily="34" charset="0"/>
                        </a:rPr>
                        <a:t>11</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7620" marR="7620" marT="7620" marB="0" anchor="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13</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9</a:t>
                      </a:r>
                    </a:p>
                  </a:txBody>
                  <a:tcPr marL="7620" marR="7620" marT="7620" marB="0" anchor="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44</a:t>
                      </a:r>
                    </a:p>
                  </a:txBody>
                  <a:tcPr marL="7620" marR="7620" marT="7620" marB="0" anchor="b">
                    <a:solidFill>
                      <a:schemeClr val="accent3">
                        <a:lumMod val="20000"/>
                        <a:lumOff val="80000"/>
                      </a:schemeClr>
                    </a:solidFill>
                  </a:tcPr>
                </a:tc>
                <a:extLst>
                  <a:ext uri="{0D108BD9-81ED-4DB2-BD59-A6C34878D82A}">
                    <a16:rowId xmlns:a16="http://schemas.microsoft.com/office/drawing/2014/main" xmlns="" val="3562452583"/>
                  </a:ext>
                </a:extLst>
              </a:tr>
              <a:tr h="231283">
                <a:tc>
                  <a:txBody>
                    <a:bodyPr/>
                    <a:lstStyle/>
                    <a:p>
                      <a:pPr algn="l" fontAlgn="b"/>
                      <a:r>
                        <a:rPr lang="en-US" sz="1100" b="0" i="0" u="none" strike="noStrike">
                          <a:solidFill>
                            <a:srgbClr val="000000"/>
                          </a:solidFill>
                          <a:effectLst/>
                          <a:latin typeface="Calibri" panose="020F0502020204030204" pitchFamily="34" charset="0"/>
                        </a:rPr>
                        <a:t>KERN</a:t>
                      </a:r>
                    </a:p>
                  </a:txBody>
                  <a:tcPr marL="7620" marR="7620" marT="7620" marB="0" anchor="b">
                    <a:solidFill>
                      <a:schemeClr val="accent3">
                        <a:lumMod val="40000"/>
                        <a:lumOff val="60000"/>
                      </a:schemeClr>
                    </a:solidFill>
                  </a:tcPr>
                </a:tc>
                <a:tc>
                  <a:txBody>
                    <a:bodyPr/>
                    <a:lstStyle/>
                    <a:p>
                      <a:pPr algn="ctr" fontAlgn="b"/>
                      <a:r>
                        <a:rPr lang="en-US" sz="1100" b="0" i="0" u="none" strike="noStrike">
                          <a:solidFill>
                            <a:srgbClr val="000000"/>
                          </a:solidFill>
                          <a:effectLst/>
                          <a:latin typeface="Calibri" panose="020F0502020204030204" pitchFamily="34" charset="0"/>
                        </a:rPr>
                        <a:t>        28,939 </a:t>
                      </a:r>
                    </a:p>
                  </a:txBody>
                  <a:tcPr marL="7620" marR="7620" marT="7620" marB="0" anchor="b">
                    <a:solidFill>
                      <a:schemeClr val="accent3">
                        <a:lumMod val="20000"/>
                        <a:lumOff val="80000"/>
                      </a:schemeClr>
                    </a:solidFill>
                  </a:tcPr>
                </a:tc>
                <a:tc>
                  <a:txBody>
                    <a:bodyPr/>
                    <a:lstStyle/>
                    <a:p>
                      <a:pPr algn="ctr" fontAlgn="b"/>
                      <a:r>
                        <a:rPr lang="en-US" sz="1000" b="0" i="0" u="none" strike="noStrike">
                          <a:effectLst/>
                          <a:latin typeface="Arial" panose="020B0604020202020204" pitchFamily="34" charset="0"/>
                        </a:rPr>
                        <a:t>964</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1127</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1143</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1,192</a:t>
                      </a:r>
                    </a:p>
                  </a:txBody>
                  <a:tcPr marL="7620" marR="7620" marT="7620" marB="0" anchor="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1023</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1347</a:t>
                      </a:r>
                    </a:p>
                  </a:txBody>
                  <a:tcPr marL="7620" marR="7620" marT="7620" marB="0" anchor="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6,796</a:t>
                      </a:r>
                    </a:p>
                  </a:txBody>
                  <a:tcPr marL="7620" marR="7620" marT="7620" marB="0" anchor="b">
                    <a:solidFill>
                      <a:schemeClr val="accent3">
                        <a:lumMod val="20000"/>
                        <a:lumOff val="80000"/>
                      </a:schemeClr>
                    </a:solidFill>
                  </a:tcPr>
                </a:tc>
                <a:extLst>
                  <a:ext uri="{0D108BD9-81ED-4DB2-BD59-A6C34878D82A}">
                    <a16:rowId xmlns:a16="http://schemas.microsoft.com/office/drawing/2014/main" xmlns="" val="3800288492"/>
                  </a:ext>
                </a:extLst>
              </a:tr>
              <a:tr h="231283">
                <a:tc>
                  <a:txBody>
                    <a:bodyPr/>
                    <a:lstStyle/>
                    <a:p>
                      <a:pPr algn="l" fontAlgn="b"/>
                      <a:r>
                        <a:rPr lang="en-US" sz="1100" b="0" i="0" u="none" strike="noStrike">
                          <a:solidFill>
                            <a:srgbClr val="000000"/>
                          </a:solidFill>
                          <a:effectLst/>
                          <a:latin typeface="Calibri" panose="020F0502020204030204" pitchFamily="34" charset="0"/>
                        </a:rPr>
                        <a:t>KINGS</a:t>
                      </a:r>
                    </a:p>
                  </a:txBody>
                  <a:tcPr marL="7620" marR="7620" marT="7620" marB="0" anchor="b">
                    <a:solidFill>
                      <a:schemeClr val="accent3">
                        <a:lumMod val="40000"/>
                        <a:lumOff val="60000"/>
                      </a:schemeClr>
                    </a:solidFill>
                  </a:tcPr>
                </a:tc>
                <a:tc>
                  <a:txBody>
                    <a:bodyPr/>
                    <a:lstStyle/>
                    <a:p>
                      <a:pPr algn="ctr" fontAlgn="b"/>
                      <a:r>
                        <a:rPr lang="en-US" sz="1100" b="0" i="0" u="none" strike="noStrike">
                          <a:solidFill>
                            <a:srgbClr val="000000"/>
                          </a:solidFill>
                          <a:effectLst/>
                          <a:latin typeface="Calibri" panose="020F0502020204030204" pitchFamily="34" charset="0"/>
                        </a:rPr>
                        <a:t>          9,274 </a:t>
                      </a:r>
                    </a:p>
                  </a:txBody>
                  <a:tcPr marL="7620" marR="7620" marT="7620" marB="0" anchor="b">
                    <a:solidFill>
                      <a:schemeClr val="accent3">
                        <a:lumMod val="20000"/>
                        <a:lumOff val="80000"/>
                      </a:schemeClr>
                    </a:solidFill>
                  </a:tcPr>
                </a:tc>
                <a:tc>
                  <a:txBody>
                    <a:bodyPr/>
                    <a:lstStyle/>
                    <a:p>
                      <a:pPr algn="ctr" fontAlgn="b"/>
                      <a:r>
                        <a:rPr lang="en-US" sz="1000" b="0" i="0" u="none" strike="noStrike">
                          <a:effectLst/>
                          <a:latin typeface="Arial" panose="020B0604020202020204" pitchFamily="34" charset="0"/>
                        </a:rPr>
                        <a:t>338</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390</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323</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302</a:t>
                      </a:r>
                    </a:p>
                  </a:txBody>
                  <a:tcPr marL="7620" marR="7620" marT="7620" marB="0" anchor="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352</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294</a:t>
                      </a:r>
                    </a:p>
                  </a:txBody>
                  <a:tcPr marL="7620" marR="7620" marT="7620" marB="0" anchor="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1,999</a:t>
                      </a:r>
                    </a:p>
                  </a:txBody>
                  <a:tcPr marL="7620" marR="7620" marT="7620" marB="0" anchor="b">
                    <a:solidFill>
                      <a:schemeClr val="accent3">
                        <a:lumMod val="20000"/>
                        <a:lumOff val="80000"/>
                      </a:schemeClr>
                    </a:solidFill>
                  </a:tcPr>
                </a:tc>
                <a:extLst>
                  <a:ext uri="{0D108BD9-81ED-4DB2-BD59-A6C34878D82A}">
                    <a16:rowId xmlns:a16="http://schemas.microsoft.com/office/drawing/2014/main" xmlns="" val="4106831148"/>
                  </a:ext>
                </a:extLst>
              </a:tr>
              <a:tr h="231283">
                <a:tc>
                  <a:txBody>
                    <a:bodyPr/>
                    <a:lstStyle/>
                    <a:p>
                      <a:pPr algn="l" fontAlgn="b"/>
                      <a:r>
                        <a:rPr lang="en-US" sz="1100" b="0" i="0" u="none" strike="noStrike">
                          <a:solidFill>
                            <a:srgbClr val="000000"/>
                          </a:solidFill>
                          <a:effectLst/>
                          <a:latin typeface="Calibri" panose="020F0502020204030204" pitchFamily="34" charset="0"/>
                        </a:rPr>
                        <a:t>LOS ANGELES</a:t>
                      </a:r>
                    </a:p>
                  </a:txBody>
                  <a:tcPr marL="7620" marR="7620" marT="7620" marB="0" anchor="b">
                    <a:solidFill>
                      <a:schemeClr val="accent3">
                        <a:lumMod val="40000"/>
                        <a:lumOff val="60000"/>
                      </a:schemeClr>
                    </a:solidFill>
                  </a:tcPr>
                </a:tc>
                <a:tc>
                  <a:txBody>
                    <a:bodyPr/>
                    <a:lstStyle/>
                    <a:p>
                      <a:pPr algn="ctr" fontAlgn="b"/>
                      <a:r>
                        <a:rPr lang="en-US" sz="1100" b="0" i="0" u="none" strike="noStrike">
                          <a:solidFill>
                            <a:srgbClr val="000000"/>
                          </a:solidFill>
                          <a:effectLst/>
                          <a:latin typeface="Calibri" panose="020F0502020204030204" pitchFamily="34" charset="0"/>
                        </a:rPr>
                        <a:t>      593,507 </a:t>
                      </a:r>
                    </a:p>
                  </a:txBody>
                  <a:tcPr marL="7620" marR="7620" marT="7620" marB="0" anchor="b">
                    <a:solidFill>
                      <a:schemeClr val="accent3">
                        <a:lumMod val="20000"/>
                        <a:lumOff val="80000"/>
                      </a:schemeClr>
                    </a:solidFill>
                  </a:tcPr>
                </a:tc>
                <a:tc>
                  <a:txBody>
                    <a:bodyPr/>
                    <a:lstStyle/>
                    <a:p>
                      <a:pPr algn="ctr" fontAlgn="b"/>
                      <a:r>
                        <a:rPr lang="en-US" sz="1000" b="0" i="0" u="none" strike="noStrike">
                          <a:effectLst/>
                          <a:latin typeface="Arial" panose="020B0604020202020204" pitchFamily="34" charset="0"/>
                        </a:rPr>
                        <a:t>31,482</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29708</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32666</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19,875</a:t>
                      </a:r>
                    </a:p>
                  </a:txBody>
                  <a:tcPr marL="7620" marR="7620" marT="7620" marB="0" anchor="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16757</a:t>
                      </a:r>
                    </a:p>
                  </a:txBody>
                  <a:tcPr marL="7620" marR="7620" marT="7620" marB="0" anchor="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35277</a:t>
                      </a:r>
                    </a:p>
                  </a:txBody>
                  <a:tcPr marL="7620" marR="7620" marT="7620" marB="0" anchor="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165,765</a:t>
                      </a:r>
                    </a:p>
                  </a:txBody>
                  <a:tcPr marL="7620" marR="7620" marT="7620" marB="0" anchor="b">
                    <a:solidFill>
                      <a:schemeClr val="accent3">
                        <a:lumMod val="20000"/>
                        <a:lumOff val="80000"/>
                      </a:schemeClr>
                    </a:solidFill>
                  </a:tcPr>
                </a:tc>
                <a:extLst>
                  <a:ext uri="{0D108BD9-81ED-4DB2-BD59-A6C34878D82A}">
                    <a16:rowId xmlns:a16="http://schemas.microsoft.com/office/drawing/2014/main" xmlns="" val="3942091569"/>
                  </a:ext>
                </a:extLst>
              </a:tr>
              <a:tr h="231283">
                <a:tc>
                  <a:txBody>
                    <a:bodyPr/>
                    <a:lstStyle/>
                    <a:p>
                      <a:pPr algn="l" fontAlgn="b"/>
                      <a:r>
                        <a:rPr lang="en-US" sz="1100" b="0" i="0" u="none" strike="noStrike">
                          <a:solidFill>
                            <a:srgbClr val="000000"/>
                          </a:solidFill>
                          <a:effectLst/>
                          <a:latin typeface="Calibri" panose="020F0502020204030204" pitchFamily="34" charset="0"/>
                        </a:rPr>
                        <a:t>MADERA</a:t>
                      </a:r>
                    </a:p>
                  </a:txBody>
                  <a:tcPr marL="7620" marR="7620" marT="7620" marB="0" anchor="b">
                    <a:solidFill>
                      <a:schemeClr val="accent3">
                        <a:lumMod val="40000"/>
                        <a:lumOff val="60000"/>
                      </a:schemeClr>
                    </a:solidFill>
                  </a:tcPr>
                </a:tc>
                <a:tc>
                  <a:txBody>
                    <a:bodyPr/>
                    <a:lstStyle/>
                    <a:p>
                      <a:pPr algn="ctr" fontAlgn="b"/>
                      <a:r>
                        <a:rPr lang="en-US" sz="1100" b="0" i="0" u="none" strike="noStrike">
                          <a:solidFill>
                            <a:srgbClr val="000000"/>
                          </a:solidFill>
                          <a:effectLst/>
                          <a:latin typeface="Calibri" panose="020F0502020204030204" pitchFamily="34" charset="0"/>
                        </a:rPr>
                        <a:t>                  3 </a:t>
                      </a:r>
                    </a:p>
                  </a:txBody>
                  <a:tcPr marL="7620" marR="7620" marT="7620" marB="0" anchor="b">
                    <a:solidFill>
                      <a:schemeClr val="accent3">
                        <a:lumMod val="20000"/>
                        <a:lumOff val="80000"/>
                      </a:schemeClr>
                    </a:solidFill>
                  </a:tcPr>
                </a:tc>
                <a:tc>
                  <a:txBody>
                    <a:bodyPr/>
                    <a:lstStyle/>
                    <a:p>
                      <a:pPr algn="ctr" fontAlgn="b"/>
                      <a:r>
                        <a:rPr lang="en-US" sz="1000" b="0" i="0" u="none" strike="noStrike">
                          <a:effectLst/>
                          <a:latin typeface="Arial" panose="020B0604020202020204" pitchFamily="34" charset="0"/>
                        </a:rPr>
                        <a:t>0</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solidFill>
                      <a:schemeClr val="accent3">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0</a:t>
                      </a:r>
                    </a:p>
                  </a:txBody>
                  <a:tcPr marL="7620" marR="7620" marT="7620" marB="0" anchor="b">
                    <a:solidFill>
                      <a:schemeClr val="accent3">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0</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7620" marR="7620" marT="7620" marB="0" anchor="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7620" marR="7620" marT="7620" marB="0" anchor="b">
                    <a:solidFill>
                      <a:schemeClr val="accent3">
                        <a:lumMod val="20000"/>
                        <a:lumOff val="80000"/>
                      </a:schemeClr>
                    </a:solidFill>
                  </a:tcPr>
                </a:tc>
                <a:extLst>
                  <a:ext uri="{0D108BD9-81ED-4DB2-BD59-A6C34878D82A}">
                    <a16:rowId xmlns:a16="http://schemas.microsoft.com/office/drawing/2014/main" xmlns="" val="3572613313"/>
                  </a:ext>
                </a:extLst>
              </a:tr>
              <a:tr h="231283">
                <a:tc>
                  <a:txBody>
                    <a:bodyPr/>
                    <a:lstStyle/>
                    <a:p>
                      <a:pPr algn="l" fontAlgn="b"/>
                      <a:r>
                        <a:rPr lang="en-US" sz="1100" b="0" i="0" u="none" strike="noStrike">
                          <a:solidFill>
                            <a:srgbClr val="000000"/>
                          </a:solidFill>
                          <a:effectLst/>
                          <a:latin typeface="Calibri" panose="020F0502020204030204" pitchFamily="34" charset="0"/>
                        </a:rPr>
                        <a:t>MONO</a:t>
                      </a:r>
                    </a:p>
                  </a:txBody>
                  <a:tcPr marL="7620" marR="7620" marT="7620" marB="0" anchor="b">
                    <a:solidFill>
                      <a:schemeClr val="accent3">
                        <a:lumMod val="40000"/>
                        <a:lumOff val="60000"/>
                      </a:schemeClr>
                    </a:solidFill>
                  </a:tcPr>
                </a:tc>
                <a:tc>
                  <a:txBody>
                    <a:bodyPr/>
                    <a:lstStyle/>
                    <a:p>
                      <a:pPr algn="ctr" fontAlgn="b"/>
                      <a:r>
                        <a:rPr lang="en-US" sz="1100" b="0" i="0" u="none" strike="noStrike">
                          <a:solidFill>
                            <a:srgbClr val="000000"/>
                          </a:solidFill>
                          <a:effectLst/>
                          <a:latin typeface="Calibri" panose="020F0502020204030204" pitchFamily="34" charset="0"/>
                        </a:rPr>
                        <a:t>          2,403 </a:t>
                      </a:r>
                    </a:p>
                  </a:txBody>
                  <a:tcPr marL="7620" marR="7620" marT="7620" marB="0" anchor="b">
                    <a:solidFill>
                      <a:schemeClr val="accent3">
                        <a:lumMod val="20000"/>
                        <a:lumOff val="80000"/>
                      </a:schemeClr>
                    </a:solidFill>
                  </a:tcPr>
                </a:tc>
                <a:tc>
                  <a:txBody>
                    <a:bodyPr/>
                    <a:lstStyle/>
                    <a:p>
                      <a:pPr algn="ctr" fontAlgn="b"/>
                      <a:r>
                        <a:rPr lang="en-US" sz="1000" b="0" i="0" u="none" strike="noStrike">
                          <a:effectLst/>
                          <a:latin typeface="Arial" panose="020B0604020202020204" pitchFamily="34" charset="0"/>
                        </a:rPr>
                        <a:t>1</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7620" marR="7620" marT="7620" marB="0" anchor="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10</a:t>
                      </a:r>
                    </a:p>
                  </a:txBody>
                  <a:tcPr marL="7620" marR="7620" marT="7620" marB="0" anchor="b">
                    <a:solidFill>
                      <a:schemeClr val="accent3">
                        <a:lumMod val="20000"/>
                        <a:lumOff val="80000"/>
                      </a:schemeClr>
                    </a:solidFill>
                  </a:tcPr>
                </a:tc>
                <a:extLst>
                  <a:ext uri="{0D108BD9-81ED-4DB2-BD59-A6C34878D82A}">
                    <a16:rowId xmlns:a16="http://schemas.microsoft.com/office/drawing/2014/main" xmlns="" val="165644391"/>
                  </a:ext>
                </a:extLst>
              </a:tr>
              <a:tr h="231283">
                <a:tc>
                  <a:txBody>
                    <a:bodyPr/>
                    <a:lstStyle/>
                    <a:p>
                      <a:pPr algn="l" fontAlgn="b"/>
                      <a:r>
                        <a:rPr lang="en-US" sz="1100" b="0" i="0" u="none" strike="noStrike">
                          <a:solidFill>
                            <a:srgbClr val="000000"/>
                          </a:solidFill>
                          <a:effectLst/>
                          <a:latin typeface="Calibri" panose="020F0502020204030204" pitchFamily="34" charset="0"/>
                        </a:rPr>
                        <a:t>ORANGE</a:t>
                      </a:r>
                    </a:p>
                  </a:txBody>
                  <a:tcPr marL="7620" marR="7620" marT="7620" marB="0" anchor="b">
                    <a:solidFill>
                      <a:schemeClr val="accent3">
                        <a:lumMod val="40000"/>
                        <a:lumOff val="60000"/>
                      </a:schemeClr>
                    </a:solidFill>
                  </a:tcPr>
                </a:tc>
                <a:tc>
                  <a:txBody>
                    <a:bodyPr/>
                    <a:lstStyle/>
                    <a:p>
                      <a:pPr algn="ctr" fontAlgn="b"/>
                      <a:r>
                        <a:rPr lang="en-US" sz="1100" b="0" i="0" u="none" strike="noStrike">
                          <a:solidFill>
                            <a:srgbClr val="000000"/>
                          </a:solidFill>
                          <a:effectLst/>
                          <a:latin typeface="Calibri" panose="020F0502020204030204" pitchFamily="34" charset="0"/>
                        </a:rPr>
                        <a:t>      219,334 </a:t>
                      </a:r>
                    </a:p>
                  </a:txBody>
                  <a:tcPr marL="7620" marR="7620" marT="7620" marB="0" anchor="b">
                    <a:solidFill>
                      <a:schemeClr val="accent3">
                        <a:lumMod val="20000"/>
                        <a:lumOff val="80000"/>
                      </a:schemeClr>
                    </a:solidFill>
                  </a:tcPr>
                </a:tc>
                <a:tc>
                  <a:txBody>
                    <a:bodyPr/>
                    <a:lstStyle/>
                    <a:p>
                      <a:pPr algn="ctr" fontAlgn="b"/>
                      <a:r>
                        <a:rPr lang="en-US" sz="1000" b="0" i="0" u="none" strike="noStrike">
                          <a:effectLst/>
                          <a:latin typeface="Arial" panose="020B0604020202020204" pitchFamily="34" charset="0"/>
                        </a:rPr>
                        <a:t>6,336</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6184</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7755</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5,597</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3645</a:t>
                      </a:r>
                    </a:p>
                  </a:txBody>
                  <a:tcPr marL="7620" marR="7620" marT="7620" marB="0" anchor="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8407</a:t>
                      </a:r>
                    </a:p>
                  </a:txBody>
                  <a:tcPr marL="7620" marR="7620" marT="7620" marB="0" anchor="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37,924</a:t>
                      </a:r>
                    </a:p>
                  </a:txBody>
                  <a:tcPr marL="7620" marR="7620" marT="7620" marB="0" anchor="b">
                    <a:solidFill>
                      <a:schemeClr val="accent3">
                        <a:lumMod val="20000"/>
                        <a:lumOff val="80000"/>
                      </a:schemeClr>
                    </a:solidFill>
                  </a:tcPr>
                </a:tc>
                <a:extLst>
                  <a:ext uri="{0D108BD9-81ED-4DB2-BD59-A6C34878D82A}">
                    <a16:rowId xmlns:a16="http://schemas.microsoft.com/office/drawing/2014/main" xmlns="" val="3834620491"/>
                  </a:ext>
                </a:extLst>
              </a:tr>
              <a:tr h="231283">
                <a:tc>
                  <a:txBody>
                    <a:bodyPr/>
                    <a:lstStyle/>
                    <a:p>
                      <a:pPr algn="l" fontAlgn="b"/>
                      <a:r>
                        <a:rPr lang="en-US" sz="1100" b="0" i="0" u="none" strike="noStrike">
                          <a:solidFill>
                            <a:srgbClr val="000000"/>
                          </a:solidFill>
                          <a:effectLst/>
                          <a:latin typeface="Calibri" panose="020F0502020204030204" pitchFamily="34" charset="0"/>
                        </a:rPr>
                        <a:t>RIVERSIDE</a:t>
                      </a:r>
                    </a:p>
                  </a:txBody>
                  <a:tcPr marL="7620" marR="7620" marT="7620" marB="0" anchor="b">
                    <a:solidFill>
                      <a:schemeClr val="accent3">
                        <a:lumMod val="40000"/>
                        <a:lumOff val="60000"/>
                      </a:schemeClr>
                    </a:solidFill>
                  </a:tcPr>
                </a:tc>
                <a:tc>
                  <a:txBody>
                    <a:bodyPr/>
                    <a:lstStyle/>
                    <a:p>
                      <a:pPr algn="ctr" fontAlgn="b"/>
                      <a:r>
                        <a:rPr lang="en-US" sz="1100" b="0" i="0" u="none" strike="noStrike">
                          <a:solidFill>
                            <a:srgbClr val="000000"/>
                          </a:solidFill>
                          <a:effectLst/>
                          <a:latin typeface="Calibri" panose="020F0502020204030204" pitchFamily="34" charset="0"/>
                        </a:rPr>
                        <a:t>      206,027 </a:t>
                      </a:r>
                    </a:p>
                  </a:txBody>
                  <a:tcPr marL="7620" marR="7620" marT="7620" marB="0" anchor="b">
                    <a:solidFill>
                      <a:schemeClr val="accent3">
                        <a:lumMod val="20000"/>
                        <a:lumOff val="80000"/>
                      </a:schemeClr>
                    </a:solidFill>
                  </a:tcPr>
                </a:tc>
                <a:tc>
                  <a:txBody>
                    <a:bodyPr/>
                    <a:lstStyle/>
                    <a:p>
                      <a:pPr algn="ctr" fontAlgn="b"/>
                      <a:r>
                        <a:rPr lang="en-US" sz="1000" b="0" i="0" u="none" strike="noStrike">
                          <a:effectLst/>
                          <a:latin typeface="Arial" panose="020B0604020202020204" pitchFamily="34" charset="0"/>
                        </a:rPr>
                        <a:t>10,904</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11684</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12401</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9,244</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8579</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14745</a:t>
                      </a:r>
                    </a:p>
                  </a:txBody>
                  <a:tcPr marL="7620" marR="7620" marT="7620" marB="0" anchor="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67,557</a:t>
                      </a:r>
                    </a:p>
                  </a:txBody>
                  <a:tcPr marL="7620" marR="7620" marT="7620" marB="0" anchor="b">
                    <a:solidFill>
                      <a:schemeClr val="accent3">
                        <a:lumMod val="20000"/>
                        <a:lumOff val="80000"/>
                      </a:schemeClr>
                    </a:solidFill>
                  </a:tcPr>
                </a:tc>
                <a:extLst>
                  <a:ext uri="{0D108BD9-81ED-4DB2-BD59-A6C34878D82A}">
                    <a16:rowId xmlns:a16="http://schemas.microsoft.com/office/drawing/2014/main" xmlns="" val="747667965"/>
                  </a:ext>
                </a:extLst>
              </a:tr>
              <a:tr h="231283">
                <a:tc>
                  <a:txBody>
                    <a:bodyPr/>
                    <a:lstStyle/>
                    <a:p>
                      <a:pPr algn="l" fontAlgn="b"/>
                      <a:r>
                        <a:rPr lang="en-US" sz="1100" b="0" i="0" u="none" strike="noStrike">
                          <a:solidFill>
                            <a:srgbClr val="000000"/>
                          </a:solidFill>
                          <a:effectLst/>
                          <a:latin typeface="Calibri" panose="020F0502020204030204" pitchFamily="34" charset="0"/>
                        </a:rPr>
                        <a:t>SAN BERNARDINO</a:t>
                      </a:r>
                    </a:p>
                  </a:txBody>
                  <a:tcPr marL="7620" marR="7620" marT="7620" marB="0" anchor="b">
                    <a:solidFill>
                      <a:schemeClr val="accent3">
                        <a:lumMod val="40000"/>
                        <a:lumOff val="60000"/>
                      </a:schemeClr>
                    </a:solidFill>
                  </a:tcPr>
                </a:tc>
                <a:tc>
                  <a:txBody>
                    <a:bodyPr/>
                    <a:lstStyle/>
                    <a:p>
                      <a:pPr algn="ctr" fontAlgn="b"/>
                      <a:r>
                        <a:rPr lang="en-US" sz="1100" b="0" i="0" u="none" strike="noStrike">
                          <a:solidFill>
                            <a:srgbClr val="000000"/>
                          </a:solidFill>
                          <a:effectLst/>
                          <a:latin typeface="Calibri" panose="020F0502020204030204" pitchFamily="34" charset="0"/>
                        </a:rPr>
                        <a:t>      260,968 </a:t>
                      </a:r>
                    </a:p>
                  </a:txBody>
                  <a:tcPr marL="7620" marR="7620" marT="7620" marB="0" anchor="b">
                    <a:solidFill>
                      <a:schemeClr val="accent3">
                        <a:lumMod val="20000"/>
                        <a:lumOff val="80000"/>
                      </a:schemeClr>
                    </a:solidFill>
                  </a:tcPr>
                </a:tc>
                <a:tc>
                  <a:txBody>
                    <a:bodyPr/>
                    <a:lstStyle/>
                    <a:p>
                      <a:pPr algn="ctr" fontAlgn="b"/>
                      <a:r>
                        <a:rPr lang="en-US" sz="1000" b="0" i="0" u="none" strike="noStrike">
                          <a:effectLst/>
                          <a:latin typeface="Arial" panose="020B0604020202020204" pitchFamily="34" charset="0"/>
                        </a:rPr>
                        <a:t>13,799</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15853</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17586</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8,979</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8054</a:t>
                      </a:r>
                    </a:p>
                  </a:txBody>
                  <a:tcPr marL="7620" marR="7620" marT="7620" marB="0" anchor="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16340</a:t>
                      </a:r>
                    </a:p>
                  </a:txBody>
                  <a:tcPr marL="7620" marR="7620" marT="7620" marB="0" anchor="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80,611</a:t>
                      </a:r>
                    </a:p>
                  </a:txBody>
                  <a:tcPr marL="7620" marR="7620" marT="7620" marB="0" anchor="b">
                    <a:solidFill>
                      <a:schemeClr val="accent3">
                        <a:lumMod val="20000"/>
                        <a:lumOff val="80000"/>
                      </a:schemeClr>
                    </a:solidFill>
                  </a:tcPr>
                </a:tc>
                <a:extLst>
                  <a:ext uri="{0D108BD9-81ED-4DB2-BD59-A6C34878D82A}">
                    <a16:rowId xmlns:a16="http://schemas.microsoft.com/office/drawing/2014/main" xmlns="" val="2861040322"/>
                  </a:ext>
                </a:extLst>
              </a:tr>
              <a:tr h="231283">
                <a:tc>
                  <a:txBody>
                    <a:bodyPr/>
                    <a:lstStyle/>
                    <a:p>
                      <a:pPr algn="l" fontAlgn="b"/>
                      <a:r>
                        <a:rPr lang="en-US" sz="1100" b="0" i="0" u="none" strike="noStrike">
                          <a:solidFill>
                            <a:srgbClr val="000000"/>
                          </a:solidFill>
                          <a:effectLst/>
                          <a:latin typeface="Calibri" panose="020F0502020204030204" pitchFamily="34" charset="0"/>
                        </a:rPr>
                        <a:t>SANDIEGO</a:t>
                      </a:r>
                    </a:p>
                  </a:txBody>
                  <a:tcPr marL="7620" marR="7620" marT="7620" marB="0" anchor="b">
                    <a:solidFill>
                      <a:schemeClr val="accent3">
                        <a:lumMod val="40000"/>
                        <a:lumOff val="60000"/>
                      </a:schemeClr>
                    </a:solidFill>
                  </a:tcPr>
                </a:tc>
                <a:tc>
                  <a:txBody>
                    <a:bodyPr/>
                    <a:lstStyle/>
                    <a:p>
                      <a:pPr algn="ctr" fontAlgn="b"/>
                      <a:r>
                        <a:rPr lang="en-US" sz="1100" b="0" i="0" u="none" strike="noStrike">
                          <a:solidFill>
                            <a:srgbClr val="000000"/>
                          </a:solidFill>
                          <a:effectLst/>
                          <a:latin typeface="Calibri" panose="020F0502020204030204" pitchFamily="34" charset="0"/>
                        </a:rPr>
                        <a:t>                  2 </a:t>
                      </a:r>
                    </a:p>
                  </a:txBody>
                  <a:tcPr marL="7620" marR="7620" marT="7620" marB="0" anchor="b">
                    <a:solidFill>
                      <a:schemeClr val="accent3">
                        <a:lumMod val="20000"/>
                        <a:lumOff val="80000"/>
                      </a:schemeClr>
                    </a:solidFill>
                  </a:tcPr>
                </a:tc>
                <a:tc>
                  <a:txBody>
                    <a:bodyPr/>
                    <a:lstStyle/>
                    <a:p>
                      <a:pPr algn="ctr" fontAlgn="b"/>
                      <a:r>
                        <a:rPr lang="en-US" sz="1000" b="0" i="0" u="none" strike="noStrike">
                          <a:effectLst/>
                          <a:latin typeface="Arial" panose="020B0604020202020204" pitchFamily="34" charset="0"/>
                        </a:rPr>
                        <a:t>0</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       0</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7620" marR="7620" marT="7620" marB="0" anchor="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7620" marR="7620" marT="7620" marB="0" anchor="b">
                    <a:solidFill>
                      <a:schemeClr val="accent3">
                        <a:lumMod val="20000"/>
                        <a:lumOff val="80000"/>
                      </a:schemeClr>
                    </a:solidFill>
                  </a:tcPr>
                </a:tc>
                <a:extLst>
                  <a:ext uri="{0D108BD9-81ED-4DB2-BD59-A6C34878D82A}">
                    <a16:rowId xmlns:a16="http://schemas.microsoft.com/office/drawing/2014/main" xmlns="" val="10013"/>
                  </a:ext>
                </a:extLst>
              </a:tr>
              <a:tr h="231283">
                <a:tc>
                  <a:txBody>
                    <a:bodyPr/>
                    <a:lstStyle/>
                    <a:p>
                      <a:pPr algn="l" fontAlgn="b"/>
                      <a:r>
                        <a:rPr lang="en-US" sz="1100" b="0" i="0" u="none" strike="noStrike">
                          <a:solidFill>
                            <a:srgbClr val="000000"/>
                          </a:solidFill>
                          <a:effectLst/>
                          <a:latin typeface="Calibri" panose="020F0502020204030204" pitchFamily="34" charset="0"/>
                        </a:rPr>
                        <a:t>SANTA BARBARA</a:t>
                      </a:r>
                    </a:p>
                  </a:txBody>
                  <a:tcPr marL="7620" marR="7620" marT="7620" marB="0" anchor="b">
                    <a:solidFill>
                      <a:schemeClr val="accent3">
                        <a:lumMod val="40000"/>
                        <a:lumOff val="60000"/>
                      </a:schemeClr>
                    </a:solidFill>
                  </a:tcPr>
                </a:tc>
                <a:tc>
                  <a:txBody>
                    <a:bodyPr/>
                    <a:lstStyle/>
                    <a:p>
                      <a:pPr algn="ctr" fontAlgn="b"/>
                      <a:r>
                        <a:rPr lang="en-US" sz="1100" b="0" i="0" u="none" strike="noStrike">
                          <a:solidFill>
                            <a:srgbClr val="000000"/>
                          </a:solidFill>
                          <a:effectLst/>
                          <a:latin typeface="Calibri" panose="020F0502020204030204" pitchFamily="34" charset="0"/>
                        </a:rPr>
                        <a:t>        21,206 </a:t>
                      </a:r>
                    </a:p>
                  </a:txBody>
                  <a:tcPr marL="7620" marR="7620" marT="7620" marB="0" anchor="b">
                    <a:solidFill>
                      <a:schemeClr val="accent3">
                        <a:lumMod val="20000"/>
                        <a:lumOff val="80000"/>
                      </a:schemeClr>
                    </a:solidFill>
                  </a:tcPr>
                </a:tc>
                <a:tc>
                  <a:txBody>
                    <a:bodyPr/>
                    <a:lstStyle/>
                    <a:p>
                      <a:pPr algn="ctr" fontAlgn="b"/>
                      <a:r>
                        <a:rPr lang="en-US" sz="1000" b="0" i="0" u="none" strike="noStrike">
                          <a:effectLst/>
                          <a:latin typeface="Arial" panose="020B0604020202020204" pitchFamily="34" charset="0"/>
                        </a:rPr>
                        <a:t>64</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66</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40</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18</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28</a:t>
                      </a:r>
                    </a:p>
                  </a:txBody>
                  <a:tcPr marL="7620" marR="7620" marT="7620" marB="0" anchor="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38</a:t>
                      </a:r>
                    </a:p>
                  </a:txBody>
                  <a:tcPr marL="7620" marR="7620" marT="7620" marB="0" anchor="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254</a:t>
                      </a:r>
                    </a:p>
                  </a:txBody>
                  <a:tcPr marL="7620" marR="7620" marT="7620" marB="0" anchor="b">
                    <a:solidFill>
                      <a:schemeClr val="accent3">
                        <a:lumMod val="20000"/>
                        <a:lumOff val="80000"/>
                      </a:schemeClr>
                    </a:solidFill>
                  </a:tcPr>
                </a:tc>
                <a:extLst>
                  <a:ext uri="{0D108BD9-81ED-4DB2-BD59-A6C34878D82A}">
                    <a16:rowId xmlns:a16="http://schemas.microsoft.com/office/drawing/2014/main" xmlns="" val="10014"/>
                  </a:ext>
                </a:extLst>
              </a:tr>
              <a:tr h="231283">
                <a:tc>
                  <a:txBody>
                    <a:bodyPr/>
                    <a:lstStyle/>
                    <a:p>
                      <a:pPr algn="l" fontAlgn="b"/>
                      <a:r>
                        <a:rPr lang="en-US" sz="1100" b="0" i="0" u="none" strike="noStrike">
                          <a:solidFill>
                            <a:srgbClr val="000000"/>
                          </a:solidFill>
                          <a:effectLst/>
                          <a:latin typeface="Calibri" panose="020F0502020204030204" pitchFamily="34" charset="0"/>
                        </a:rPr>
                        <a:t>TULARE</a:t>
                      </a:r>
                    </a:p>
                  </a:txBody>
                  <a:tcPr marL="7620" marR="7620" marT="7620" marB="0" anchor="b">
                    <a:solidFill>
                      <a:schemeClr val="accent3">
                        <a:lumMod val="40000"/>
                        <a:lumOff val="60000"/>
                      </a:schemeClr>
                    </a:solidFill>
                  </a:tcPr>
                </a:tc>
                <a:tc>
                  <a:txBody>
                    <a:bodyPr/>
                    <a:lstStyle/>
                    <a:p>
                      <a:pPr algn="ctr" fontAlgn="b"/>
                      <a:r>
                        <a:rPr lang="en-US" sz="1100" b="0" i="0" u="none" strike="noStrike">
                          <a:solidFill>
                            <a:srgbClr val="000000"/>
                          </a:solidFill>
                          <a:effectLst/>
                          <a:latin typeface="Calibri" panose="020F0502020204030204" pitchFamily="34" charset="0"/>
                        </a:rPr>
                        <a:t>        60,440 </a:t>
                      </a:r>
                    </a:p>
                  </a:txBody>
                  <a:tcPr marL="7620" marR="7620" marT="7620" marB="0" anchor="b">
                    <a:solidFill>
                      <a:schemeClr val="accent3">
                        <a:lumMod val="20000"/>
                        <a:lumOff val="80000"/>
                      </a:schemeClr>
                    </a:solidFill>
                  </a:tcPr>
                </a:tc>
                <a:tc>
                  <a:txBody>
                    <a:bodyPr/>
                    <a:lstStyle/>
                    <a:p>
                      <a:pPr algn="ctr" fontAlgn="b"/>
                      <a:r>
                        <a:rPr lang="en-US" sz="1000" b="0" i="0" u="none" strike="noStrike">
                          <a:effectLst/>
                          <a:latin typeface="Arial" panose="020B0604020202020204" pitchFamily="34" charset="0"/>
                        </a:rPr>
                        <a:t>2,676</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2219</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3181</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2,178</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1647</a:t>
                      </a:r>
                    </a:p>
                  </a:txBody>
                  <a:tcPr marL="7620" marR="7620" marT="7620" marB="0" anchor="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2665</a:t>
                      </a:r>
                    </a:p>
                  </a:txBody>
                  <a:tcPr marL="7620" marR="7620" marT="7620" marB="0" anchor="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14,566</a:t>
                      </a:r>
                    </a:p>
                  </a:txBody>
                  <a:tcPr marL="7620" marR="7620" marT="7620" marB="0" anchor="b">
                    <a:solidFill>
                      <a:schemeClr val="accent3">
                        <a:lumMod val="20000"/>
                        <a:lumOff val="80000"/>
                      </a:schemeClr>
                    </a:solidFill>
                  </a:tcPr>
                </a:tc>
                <a:extLst>
                  <a:ext uri="{0D108BD9-81ED-4DB2-BD59-A6C34878D82A}">
                    <a16:rowId xmlns:a16="http://schemas.microsoft.com/office/drawing/2014/main" xmlns="" val="1216340754"/>
                  </a:ext>
                </a:extLst>
              </a:tr>
              <a:tr h="231283">
                <a:tc>
                  <a:txBody>
                    <a:bodyPr/>
                    <a:lstStyle/>
                    <a:p>
                      <a:pPr algn="l" fontAlgn="b"/>
                      <a:r>
                        <a:rPr lang="en-US" sz="1100" b="0" i="0" u="none" strike="noStrike" dirty="0">
                          <a:solidFill>
                            <a:srgbClr val="000000"/>
                          </a:solidFill>
                          <a:effectLst/>
                          <a:latin typeface="Calibri" panose="020F0502020204030204" pitchFamily="34" charset="0"/>
                        </a:rPr>
                        <a:t>VENTURA</a:t>
                      </a:r>
                    </a:p>
                  </a:txBody>
                  <a:tcPr marL="7620" marR="7620" marT="7620" marB="0" anchor="b">
                    <a:solidFill>
                      <a:schemeClr val="accent3">
                        <a:lumMod val="40000"/>
                        <a:lumOff val="60000"/>
                      </a:schemeClr>
                    </a:solidFill>
                  </a:tcPr>
                </a:tc>
                <a:tc>
                  <a:txBody>
                    <a:bodyPr/>
                    <a:lstStyle/>
                    <a:p>
                      <a:pPr algn="ctr" fontAlgn="b"/>
                      <a:r>
                        <a:rPr lang="en-US" sz="1100" b="0" i="0" u="none" strike="noStrike">
                          <a:solidFill>
                            <a:srgbClr val="000000"/>
                          </a:solidFill>
                          <a:effectLst/>
                          <a:latin typeface="Calibri" panose="020F0502020204030204" pitchFamily="34" charset="0"/>
                        </a:rPr>
                        <a:t>        64,670 </a:t>
                      </a:r>
                    </a:p>
                  </a:txBody>
                  <a:tcPr marL="7620" marR="7620" marT="7620" marB="0" anchor="b">
                    <a:solidFill>
                      <a:schemeClr val="accent3">
                        <a:lumMod val="20000"/>
                        <a:lumOff val="80000"/>
                      </a:schemeClr>
                    </a:solidFill>
                  </a:tcPr>
                </a:tc>
                <a:tc>
                  <a:txBody>
                    <a:bodyPr/>
                    <a:lstStyle/>
                    <a:p>
                      <a:pPr algn="ctr" fontAlgn="b"/>
                      <a:r>
                        <a:rPr lang="en-US" sz="1000" b="0" i="0" u="none" strike="noStrike" dirty="0">
                          <a:effectLst/>
                          <a:latin typeface="Arial" panose="020B0604020202020204" pitchFamily="34" charset="0"/>
                        </a:rPr>
                        <a:t>2,284</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1798</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1654</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1,177</a:t>
                      </a:r>
                    </a:p>
                  </a:txBody>
                  <a:tcPr marL="7620" marR="7620" marT="7620" marB="0" anchor="b">
                    <a:solidFill>
                      <a:schemeClr val="accent3">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967</a:t>
                      </a:r>
                    </a:p>
                  </a:txBody>
                  <a:tcPr marL="7620" marR="7620" marT="7620" marB="0" anchor="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1207</a:t>
                      </a:r>
                    </a:p>
                  </a:txBody>
                  <a:tcPr marL="7620" marR="7620" marT="7620" marB="0" anchor="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9,087</a:t>
                      </a:r>
                    </a:p>
                  </a:txBody>
                  <a:tcPr marL="7620" marR="7620" marT="7620" marB="0" anchor="b">
                    <a:solidFill>
                      <a:schemeClr val="accent3">
                        <a:lumMod val="20000"/>
                        <a:lumOff val="80000"/>
                      </a:schemeClr>
                    </a:solidFill>
                  </a:tcPr>
                </a:tc>
                <a:extLst>
                  <a:ext uri="{0D108BD9-81ED-4DB2-BD59-A6C34878D82A}">
                    <a16:rowId xmlns:a16="http://schemas.microsoft.com/office/drawing/2014/main" xmlns="" val="10016"/>
                  </a:ext>
                </a:extLst>
              </a:tr>
              <a:tr h="231283">
                <a:tc>
                  <a:txBody>
                    <a:bodyPr/>
                    <a:lstStyle/>
                    <a:p>
                      <a:pPr algn="l" fontAlgn="b"/>
                      <a:r>
                        <a:rPr lang="en-US" sz="1200" b="1" u="none" strike="noStrike" dirty="0">
                          <a:effectLst/>
                        </a:rPr>
                        <a:t>Total</a:t>
                      </a:r>
                      <a:endParaRPr lang="en-US" sz="1200" b="1" i="0" u="none" strike="noStrike" dirty="0">
                        <a:effectLst/>
                        <a:latin typeface="Arial" panose="020B0604020202020204" pitchFamily="34" charset="0"/>
                      </a:endParaRPr>
                    </a:p>
                  </a:txBody>
                  <a:tcPr marL="9525" marR="9525" marT="9525" marB="0" anchor="b">
                    <a:solidFill>
                      <a:schemeClr val="accent3">
                        <a:lumMod val="40000"/>
                        <a:lumOff val="60000"/>
                      </a:schemeClr>
                    </a:solidFill>
                  </a:tcPr>
                </a:tc>
                <a:tc>
                  <a:txBody>
                    <a:bodyPr/>
                    <a:lstStyle/>
                    <a:p>
                      <a:pPr algn="ctr" fontAlgn="b"/>
                      <a:r>
                        <a:rPr lang="en-US" sz="1100" b="1" i="0" u="none" strike="noStrike">
                          <a:solidFill>
                            <a:srgbClr val="000000"/>
                          </a:solidFill>
                          <a:effectLst/>
                          <a:latin typeface="Calibri" panose="020F0502020204030204" pitchFamily="34" charset="0"/>
                        </a:rPr>
                        <a:t>  1,469,000 </a:t>
                      </a:r>
                    </a:p>
                  </a:txBody>
                  <a:tcPr marL="7620" marR="7620" marT="7620" marB="0" anchor="b">
                    <a:solidFill>
                      <a:schemeClr val="accent3">
                        <a:lumMod val="40000"/>
                        <a:lumOff val="6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68,859</a:t>
                      </a:r>
                    </a:p>
                  </a:txBody>
                  <a:tcPr marL="7620" marR="7620" marT="7620" marB="0" anchor="b">
                    <a:solidFill>
                      <a:schemeClr val="accent3">
                        <a:lumMod val="40000"/>
                        <a:lumOff val="6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69,031</a:t>
                      </a:r>
                    </a:p>
                  </a:txBody>
                  <a:tcPr marL="7620" marR="7620" marT="7620" marB="0" anchor="b">
                    <a:solidFill>
                      <a:schemeClr val="accent3">
                        <a:lumMod val="40000"/>
                        <a:lumOff val="6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76,753</a:t>
                      </a:r>
                    </a:p>
                  </a:txBody>
                  <a:tcPr marL="7620" marR="7620" marT="7620" marB="0" anchor="b">
                    <a:solidFill>
                      <a:schemeClr val="accent3">
                        <a:lumMod val="40000"/>
                        <a:lumOff val="6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48,569</a:t>
                      </a:r>
                    </a:p>
                  </a:txBody>
                  <a:tcPr marL="7620" marR="7620" marT="7620" marB="0" anchor="b">
                    <a:solidFill>
                      <a:schemeClr val="accent3">
                        <a:lumMod val="40000"/>
                        <a:lumOff val="6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41,070</a:t>
                      </a:r>
                    </a:p>
                  </a:txBody>
                  <a:tcPr marL="7620" marR="7620" marT="7620" marB="0" anchor="b">
                    <a:solidFill>
                      <a:schemeClr val="accent3">
                        <a:lumMod val="40000"/>
                        <a:lumOff val="6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80,333</a:t>
                      </a:r>
                    </a:p>
                  </a:txBody>
                  <a:tcPr marL="7620" marR="7620" marT="7620" marB="0" anchor="b">
                    <a:solidFill>
                      <a:schemeClr val="accent3">
                        <a:lumMod val="40000"/>
                        <a:lumOff val="6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384,615</a:t>
                      </a:r>
                    </a:p>
                  </a:txBody>
                  <a:tcPr marL="7620" marR="7620" marT="7620" marB="0" anchor="b">
                    <a:solidFill>
                      <a:schemeClr val="accent3">
                        <a:lumMod val="40000"/>
                        <a:lumOff val="60000"/>
                      </a:schemeClr>
                    </a:solidFill>
                  </a:tcPr>
                </a:tc>
                <a:extLst>
                  <a:ext uri="{0D108BD9-81ED-4DB2-BD59-A6C34878D82A}">
                    <a16:rowId xmlns:a16="http://schemas.microsoft.com/office/drawing/2014/main" xmlns="" val="3913779665"/>
                  </a:ext>
                </a:extLst>
              </a:tr>
            </a:tbl>
          </a:graphicData>
        </a:graphic>
      </p:graphicFrame>
      <p:sp>
        <p:nvSpPr>
          <p:cNvPr id="6" name="Footer Placeholder 5"/>
          <p:cNvSpPr>
            <a:spLocks noGrp="1"/>
          </p:cNvSpPr>
          <p:nvPr>
            <p:ph type="ftr" sz="quarter" idx="11"/>
          </p:nvPr>
        </p:nvSpPr>
        <p:spPr>
          <a:xfrm>
            <a:off x="914405" y="5895354"/>
            <a:ext cx="7391394" cy="826121"/>
          </a:xfrm>
        </p:spPr>
        <p:txBody>
          <a:bodyPr/>
          <a:lstStyle/>
          <a:p>
            <a:pPr marL="228600" indent="-228600" algn="l">
              <a:buAutoNum type="arabicPlain"/>
            </a:pPr>
            <a:r>
              <a:rPr lang="en-US" sz="800" dirty="0"/>
              <a:t>Information provided is based on February 2017 Athens Research estimates, and the number of eligible low income ESA Program customers.  Eligibility is based on customers at or below 200 percent of the Federal Poverty Guidelines.  The information provided does not account for homes treated by CSD or the 60% Willingness and Feasible To Participate factor ordered in Decision 17-12-009.</a:t>
            </a:r>
          </a:p>
          <a:p>
            <a:pPr marL="228600" indent="-228600" algn="l">
              <a:buAutoNum type="arabicPlain"/>
            </a:pPr>
            <a:r>
              <a:rPr lang="en-US" sz="800" dirty="0"/>
              <a:t>2012-2017 Homes Treated based on SCE’s Monthly LIAP Reports for December filed in January of the following year.  2017 homes treated may include “First Touch” and Go-Backs”. SCE filed Conforming AL 3585-E and included Attachment C – Table VIII-1, which provides the remaining homes to be treated by 2020. Approximately 322,123 homes remain to be treated, or annual average of 80,531 “first touch” homes, between 2017-2020.</a:t>
            </a:r>
          </a:p>
        </p:txBody>
      </p:sp>
    </p:spTree>
    <p:extLst>
      <p:ext uri="{BB962C8B-B14F-4D97-AF65-F5344CB8AC3E}">
        <p14:creationId xmlns:p14="http://schemas.microsoft.com/office/powerpoint/2010/main" val="3972129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5B2595-51F4-4820-BA8F-EBB546E0163C}"/>
              </a:ext>
            </a:extLst>
          </p:cNvPr>
          <p:cNvSpPr>
            <a:spLocks noGrp="1"/>
          </p:cNvSpPr>
          <p:nvPr>
            <p:ph type="title"/>
          </p:nvPr>
        </p:nvSpPr>
        <p:spPr/>
        <p:txBody>
          <a:bodyPr>
            <a:normAutofit fontScale="90000"/>
          </a:bodyPr>
          <a:lstStyle/>
          <a:p>
            <a:r>
              <a:rPr lang="en-US" b="1" dirty="0">
                <a:solidFill>
                  <a:prstClr val="black"/>
                </a:solidFill>
              </a:rPr>
              <a:t>SDG&amp;E ESA Program </a:t>
            </a:r>
            <a:br>
              <a:rPr lang="en-US" b="1" dirty="0">
                <a:solidFill>
                  <a:prstClr val="black"/>
                </a:solidFill>
              </a:rPr>
            </a:br>
            <a:r>
              <a:rPr lang="en-US" b="1" dirty="0">
                <a:solidFill>
                  <a:prstClr val="black"/>
                </a:solidFill>
              </a:rPr>
              <a:t>Homes Treated by County: 2013-2017</a:t>
            </a:r>
            <a:endParaRPr lang="en-US" dirty="0"/>
          </a:p>
        </p:txBody>
      </p:sp>
      <p:sp>
        <p:nvSpPr>
          <p:cNvPr id="3" name="Content Placeholder 2">
            <a:extLst>
              <a:ext uri="{FF2B5EF4-FFF2-40B4-BE49-F238E27FC236}">
                <a16:creationId xmlns:a16="http://schemas.microsoft.com/office/drawing/2014/main" xmlns="" id="{9BF5B5A9-A8DD-4560-B40D-7462E614B7A3}"/>
              </a:ext>
            </a:extLst>
          </p:cNvPr>
          <p:cNvSpPr>
            <a:spLocks noGrp="1"/>
          </p:cNvSpPr>
          <p:nvPr>
            <p:ph idx="1"/>
          </p:nvPr>
        </p:nvSpPr>
        <p:spPr>
          <a:xfrm>
            <a:off x="477078" y="1624012"/>
            <a:ext cx="8229600" cy="4525963"/>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xmlns="" id="{2AD26820-6CEA-4436-A45C-D63C8AA78F09}"/>
              </a:ext>
            </a:extLst>
          </p:cNvPr>
          <p:cNvSpPr>
            <a:spLocks noGrp="1"/>
          </p:cNvSpPr>
          <p:nvPr>
            <p:ph type="sldNum" sz="quarter" idx="12"/>
          </p:nvPr>
        </p:nvSpPr>
        <p:spPr/>
        <p:txBody>
          <a:bodyPr/>
          <a:lstStyle/>
          <a:p>
            <a:fld id="{DB6F5F74-756D-4BFF-9F39-53DD698FC919}" type="slidenum">
              <a:rPr lang="en-US" smtClean="0">
                <a:solidFill>
                  <a:prstClr val="black">
                    <a:tint val="75000"/>
                  </a:prstClr>
                </a:solidFill>
              </a:rPr>
              <a:pPr/>
              <a:t>9</a:t>
            </a:fld>
            <a:endParaRPr lang="en-US" dirty="0">
              <a:solidFill>
                <a:prstClr val="black">
                  <a:tint val="75000"/>
                </a:prstClr>
              </a:solidFill>
            </a:endParaRPr>
          </a:p>
        </p:txBody>
      </p:sp>
      <p:graphicFrame>
        <p:nvGraphicFramePr>
          <p:cNvPr id="9" name="Table 8">
            <a:extLst>
              <a:ext uri="{FF2B5EF4-FFF2-40B4-BE49-F238E27FC236}">
                <a16:creationId xmlns:a16="http://schemas.microsoft.com/office/drawing/2014/main" xmlns="" id="{0C08606F-6380-4C2C-9EFB-6AF8A8DEF014}"/>
              </a:ext>
            </a:extLst>
          </p:cNvPr>
          <p:cNvGraphicFramePr>
            <a:graphicFrameLocks noGrp="1"/>
          </p:cNvGraphicFramePr>
          <p:nvPr/>
        </p:nvGraphicFramePr>
        <p:xfrm>
          <a:off x="577850" y="2312511"/>
          <a:ext cx="7988300" cy="3101340"/>
        </p:xfrm>
        <a:graphic>
          <a:graphicData uri="http://schemas.openxmlformats.org/drawingml/2006/table">
            <a:tbl>
              <a:tblPr/>
              <a:tblGrid>
                <a:gridCol w="1408580">
                  <a:extLst>
                    <a:ext uri="{9D8B030D-6E8A-4147-A177-3AD203B41FA5}">
                      <a16:colId xmlns:a16="http://schemas.microsoft.com/office/drawing/2014/main" xmlns="" val="57810394"/>
                    </a:ext>
                  </a:extLst>
                </a:gridCol>
                <a:gridCol w="1345131">
                  <a:extLst>
                    <a:ext uri="{9D8B030D-6E8A-4147-A177-3AD203B41FA5}">
                      <a16:colId xmlns:a16="http://schemas.microsoft.com/office/drawing/2014/main" xmlns="" val="486815008"/>
                    </a:ext>
                  </a:extLst>
                </a:gridCol>
                <a:gridCol w="850224">
                  <a:extLst>
                    <a:ext uri="{9D8B030D-6E8A-4147-A177-3AD203B41FA5}">
                      <a16:colId xmlns:a16="http://schemas.microsoft.com/office/drawing/2014/main" xmlns="" val="4032251297"/>
                    </a:ext>
                  </a:extLst>
                </a:gridCol>
                <a:gridCol w="850224">
                  <a:extLst>
                    <a:ext uri="{9D8B030D-6E8A-4147-A177-3AD203B41FA5}">
                      <a16:colId xmlns:a16="http://schemas.microsoft.com/office/drawing/2014/main" xmlns="" val="2578688077"/>
                    </a:ext>
                  </a:extLst>
                </a:gridCol>
                <a:gridCol w="866087">
                  <a:extLst>
                    <a:ext uri="{9D8B030D-6E8A-4147-A177-3AD203B41FA5}">
                      <a16:colId xmlns:a16="http://schemas.microsoft.com/office/drawing/2014/main" xmlns="" val="1415259656"/>
                    </a:ext>
                  </a:extLst>
                </a:gridCol>
                <a:gridCol w="828017">
                  <a:extLst>
                    <a:ext uri="{9D8B030D-6E8A-4147-A177-3AD203B41FA5}">
                      <a16:colId xmlns:a16="http://schemas.microsoft.com/office/drawing/2014/main" xmlns="" val="876970311"/>
                    </a:ext>
                  </a:extLst>
                </a:gridCol>
                <a:gridCol w="862914">
                  <a:extLst>
                    <a:ext uri="{9D8B030D-6E8A-4147-A177-3AD203B41FA5}">
                      <a16:colId xmlns:a16="http://schemas.microsoft.com/office/drawing/2014/main" xmlns="" val="3762995139"/>
                    </a:ext>
                  </a:extLst>
                </a:gridCol>
                <a:gridCol w="977123">
                  <a:extLst>
                    <a:ext uri="{9D8B030D-6E8A-4147-A177-3AD203B41FA5}">
                      <a16:colId xmlns:a16="http://schemas.microsoft.com/office/drawing/2014/main" xmlns="" val="4058227543"/>
                    </a:ext>
                  </a:extLst>
                </a:gridCol>
              </a:tblGrid>
              <a:tr h="542925">
                <a:tc>
                  <a:txBody>
                    <a:bodyPr/>
                    <a:lstStyle/>
                    <a:p>
                      <a:pPr algn="l" fontAlgn="ctr"/>
                      <a:r>
                        <a:rPr lang="en-US" sz="1600" b="1" i="0" u="none" strike="noStrike">
                          <a:solidFill>
                            <a:srgbClr val="000000"/>
                          </a:solidFill>
                          <a:effectLst/>
                          <a:latin typeface="Calibri" panose="020F0502020204030204" pitchFamily="34" charset="0"/>
                        </a:rPr>
                        <a:t>County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Calibri" panose="020F0502020204030204" pitchFamily="34" charset="0"/>
                        </a:rPr>
                        <a:t>ESA Eligible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Calibri" panose="020F0502020204030204" pitchFamily="34" charset="0"/>
                        </a:rPr>
                        <a:t>2013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Calibri" panose="020F0502020204030204" pitchFamily="34" charset="0"/>
                        </a:rPr>
                        <a:t>2014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Calibri" panose="020F0502020204030204" pitchFamily="34" charset="0"/>
                        </a:rPr>
                        <a:t>2015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Calibri" panose="020F0502020204030204" pitchFamily="34" charset="0"/>
                        </a:rPr>
                        <a:t>2016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Calibri" panose="020F0502020204030204" pitchFamily="34" charset="0"/>
                        </a:rPr>
                        <a:t>2017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2013-17 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74207143"/>
                  </a:ext>
                </a:extLst>
              </a:tr>
              <a:tr h="276225">
                <a:tc>
                  <a:txBody>
                    <a:bodyPr/>
                    <a:lstStyle/>
                    <a:p>
                      <a:pPr algn="l" fontAlgn="ctr"/>
                      <a:r>
                        <a:rPr lang="en-US" sz="1600" b="1" i="0" u="none" strike="noStrike">
                          <a:solidFill>
                            <a:srgbClr val="000000"/>
                          </a:solidFill>
                          <a:effectLst/>
                          <a:latin typeface="Calibri" panose="020F0502020204030204" pitchFamily="34" charset="0"/>
                        </a:rPr>
                        <a:t>San Diego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Calibri" panose="020F0502020204030204" pitchFamily="34" charset="0"/>
                        </a:rPr>
                        <a:t>        303,325 </a:t>
                      </a:r>
                    </a:p>
                  </a:txBody>
                  <a:tcPr marL="9525" marR="171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Calibri" panose="020F0502020204030204" pitchFamily="34" charset="0"/>
                        </a:rPr>
                        <a:t>   17,509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Calibri" panose="020F0502020204030204" pitchFamily="34" charset="0"/>
                        </a:rPr>
                        <a:t>   21,905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Calibri" panose="020F0502020204030204" pitchFamily="34" charset="0"/>
                        </a:rPr>
                        <a:t>   19,362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Calibri" panose="020F0502020204030204" pitchFamily="34" charset="0"/>
                        </a:rPr>
                        <a:t>   17,833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Calibri" panose="020F0502020204030204" pitchFamily="34" charset="0"/>
                        </a:rPr>
                        <a:t>   15,970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Calibri" panose="020F0502020204030204" pitchFamily="34" charset="0"/>
                        </a:rPr>
                        <a:t>      92,579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84800942"/>
                  </a:ext>
                </a:extLst>
              </a:tr>
              <a:tr h="276225">
                <a:tc>
                  <a:txBody>
                    <a:bodyPr/>
                    <a:lstStyle/>
                    <a:p>
                      <a:pPr algn="l" fontAlgn="ctr"/>
                      <a:r>
                        <a:rPr lang="en-US" sz="1600" b="1" i="0" u="none" strike="noStrike">
                          <a:solidFill>
                            <a:srgbClr val="000000"/>
                          </a:solidFill>
                          <a:effectLst/>
                          <a:latin typeface="Calibri" panose="020F0502020204030204" pitchFamily="34" charset="0"/>
                        </a:rPr>
                        <a:t>Orange County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Calibri" panose="020F0502020204030204" pitchFamily="34" charset="0"/>
                        </a:rPr>
                        <a:t>          18,048 </a:t>
                      </a:r>
                    </a:p>
                  </a:txBody>
                  <a:tcPr marL="9525" marR="171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Calibri" panose="020F0502020204030204" pitchFamily="34" charset="0"/>
                        </a:rPr>
                        <a:t>           59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Calibri" panose="020F0502020204030204" pitchFamily="34" charset="0"/>
                        </a:rPr>
                        <a:t>        134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Calibri" panose="020F0502020204030204" pitchFamily="34" charset="0"/>
                        </a:rPr>
                        <a:t>         847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Calibri" panose="020F0502020204030204" pitchFamily="34" charset="0"/>
                        </a:rPr>
                        <a:t>     1,959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Calibri" panose="020F0502020204030204" pitchFamily="34" charset="0"/>
                        </a:rPr>
                        <a:t>     1,481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Calibri" panose="020F0502020204030204" pitchFamily="34" charset="0"/>
                        </a:rPr>
                        <a:t>        4,480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51883229"/>
                  </a:ext>
                </a:extLst>
              </a:tr>
              <a:tr h="0">
                <a:tc>
                  <a:txBody>
                    <a:bodyPr/>
                    <a:lstStyle/>
                    <a:p>
                      <a:pPr algn="l" fontAlgn="ctr"/>
                      <a:r>
                        <a:rPr lang="en-US" sz="1600" b="1" i="0" u="none" strike="noStrike">
                          <a:solidFill>
                            <a:srgbClr val="000000"/>
                          </a:solidFill>
                          <a:effectLst/>
                          <a:latin typeface="Calibri" panose="020F0502020204030204" pitchFamily="34" charset="0"/>
                        </a:rPr>
                        <a:t>Total [1][3]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Calibri" panose="020F0502020204030204" pitchFamily="34" charset="0"/>
                        </a:rPr>
                        <a:t>        321,373 </a:t>
                      </a:r>
                    </a:p>
                  </a:txBody>
                  <a:tcPr marL="9525" marR="171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Calibri" panose="020F0502020204030204" pitchFamily="34" charset="0"/>
                        </a:rPr>
                        <a:t>   17,568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Calibri" panose="020F0502020204030204" pitchFamily="34" charset="0"/>
                        </a:rPr>
                        <a:t>   22,039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Calibri" panose="020F0502020204030204" pitchFamily="34" charset="0"/>
                        </a:rPr>
                        <a:t>   20,209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Calibri" panose="020F0502020204030204" pitchFamily="34" charset="0"/>
                        </a:rPr>
                        <a:t>   19,792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Calibri" panose="020F0502020204030204" pitchFamily="34" charset="0"/>
                        </a:rPr>
                        <a:t>   17,451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Calibri" panose="020F0502020204030204" pitchFamily="34" charset="0"/>
                        </a:rPr>
                        <a:t>      97,059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11966011"/>
                  </a:ext>
                </a:extLst>
              </a:tr>
              <a:tr h="190500">
                <a:tc>
                  <a:txBody>
                    <a:bodyPr/>
                    <a:lstStyle/>
                    <a:p>
                      <a:pPr algn="l" fontAlgn="ctr"/>
                      <a:endParaRPr lang="en-US" sz="1100" b="1"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1100" b="1"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103337138"/>
                  </a:ext>
                </a:extLst>
              </a:tr>
              <a:tr h="495300">
                <a:tc gridSpan="7">
                  <a:txBody>
                    <a:bodyPr/>
                    <a:lstStyle/>
                    <a:p>
                      <a:pPr algn="l" rtl="0" fontAlgn="ctr"/>
                      <a:r>
                        <a:rPr lang="en-US" sz="1000" b="0" i="0" u="none" strike="noStrike">
                          <a:solidFill>
                            <a:srgbClr val="000000"/>
                          </a:solidFill>
                          <a:effectLst/>
                          <a:latin typeface="Calibri" panose="020F0502020204030204" pitchFamily="34" charset="0"/>
                        </a:rPr>
                        <a:t>1] 2013-2016 are from ESA Annual Reports.  2017 treated data is from the Monthly Report for December 2017 (filed January 21, 2018), Table 4A.  Final 2017 data will be updated and reported in the Annual Report, filed May 1, 2018.</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620240870"/>
                  </a:ext>
                </a:extLst>
              </a:tr>
              <a:tr h="190500">
                <a:tc gridSpan="6">
                  <a:txBody>
                    <a:bodyPr/>
                    <a:lstStyle/>
                    <a:p>
                      <a:pPr algn="l" rtl="0" fontAlgn="ctr"/>
                      <a:r>
                        <a:rPr lang="en-US" sz="1000" b="0" i="0" u="none" strike="noStrike">
                          <a:solidFill>
                            <a:srgbClr val="000000"/>
                          </a:solidFill>
                          <a:effectLst/>
                          <a:latin typeface="Calibri" panose="020F0502020204030204" pitchFamily="34" charset="0"/>
                        </a:rPr>
                        <a:t>[2] Athens data from IOU's Annual Estimates of CARE Eligible Customers compliance filing, Feb 9, 2018.</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398694904"/>
                  </a:ext>
                </a:extLst>
              </a:tr>
              <a:tr h="352425">
                <a:tc gridSpan="7">
                  <a:txBody>
                    <a:bodyPr/>
                    <a:lstStyle/>
                    <a:p>
                      <a:pPr algn="l" rtl="0" fontAlgn="ctr"/>
                      <a:r>
                        <a:rPr lang="en-US" sz="1000" b="0" i="0" u="none" strike="noStrike">
                          <a:solidFill>
                            <a:srgbClr val="000000"/>
                          </a:solidFill>
                          <a:effectLst/>
                          <a:latin typeface="Calibri" panose="020F0502020204030204" pitchFamily="34" charset="0"/>
                        </a:rPr>
                        <a:t>[3] Includes all treated households, including "First Touch" and "Go-Backs/Re-Treated" households that do not count toward the 2020 goal.</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183385472"/>
                  </a:ext>
                </a:extLst>
              </a:tr>
              <a:tr h="523875">
                <a:tc gridSpan="7">
                  <a:txBody>
                    <a:bodyPr/>
                    <a:lstStyle/>
                    <a:p>
                      <a:pPr algn="l" rtl="0" fontAlgn="ctr"/>
                      <a:r>
                        <a:rPr lang="en-US" sz="1000" b="0" i="0" u="none" strike="noStrike">
                          <a:solidFill>
                            <a:srgbClr val="000000"/>
                          </a:solidFill>
                          <a:effectLst/>
                          <a:latin typeface="Calibri" panose="020F0502020204030204" pitchFamily="34" charset="0"/>
                        </a:rPr>
                        <a:t>Note that ESA Program goal is to treat all eligible and willing customers by 2020. Totals shown here do not include CSD homes treated or the 60% “Willing and Feasible To Participate" (WFTP) factor authorized in D.16-11-022 and D.17-12-009.  </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3575537705"/>
                  </a:ext>
                </a:extLst>
              </a:tr>
            </a:tbl>
          </a:graphicData>
        </a:graphic>
      </p:graphicFrame>
    </p:spTree>
    <p:extLst>
      <p:ext uri="{BB962C8B-B14F-4D97-AF65-F5344CB8AC3E}">
        <p14:creationId xmlns:p14="http://schemas.microsoft.com/office/powerpoint/2010/main" val="1342958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3DADF49424734DB6BAE4E8EDF84CCB" ma:contentTypeVersion="3" ma:contentTypeDescription="Create a new document." ma:contentTypeScope="" ma:versionID="e0fb55e4f69ba0da36c7457f12b8a2b6">
  <xsd:schema xmlns:xsd="http://www.w3.org/2001/XMLSchema" xmlns:xs="http://www.w3.org/2001/XMLSchema" xmlns:p="http://schemas.microsoft.com/office/2006/metadata/properties" xmlns:ns2="d2749cae-3b09-4902-b2fe-48dfe8b9c04c" targetNamespace="http://schemas.microsoft.com/office/2006/metadata/properties" ma:root="true" ma:fieldsID="7b0245d4feb25dd516c242b23c92bb53" ns2:_="">
    <xsd:import namespace="d2749cae-3b09-4902-b2fe-48dfe8b9c04c"/>
    <xsd:element name="properties">
      <xsd:complexType>
        <xsd:sequence>
          <xsd:element name="documentManagement">
            <xsd:complexType>
              <xsd:all>
                <xsd:element ref="ns2:Category"/>
                <xsd:element ref="ns2:ReleaseDate" minOccurs="0"/>
                <xsd:element ref="ns2:MeetingDat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749cae-3b09-4902-b2fe-48dfe8b9c04c" elementFormDefault="qualified">
    <xsd:import namespace="http://schemas.microsoft.com/office/2006/documentManagement/types"/>
    <xsd:import namespace="http://schemas.microsoft.com/office/infopath/2007/PartnerControls"/>
    <xsd:element name="Category" ma:index="8" ma:displayName="Category" ma:default="PublicMeetings" ma:description="If selected Assessments, it will show in Liob Assessments webpage. Else select the relevant category. If unsure and part of Public Meeting, select PublicMeetings." ma:format="Dropdown" ma:internalName="Category">
      <xsd:simpleType>
        <xsd:restriction base="dms:Choice">
          <xsd:enumeration value="Assessments"/>
          <xsd:enumeration value="Agendas"/>
          <xsd:enumeration value="Archived"/>
          <xsd:enumeration value="BoardMeetings"/>
          <xsd:enumeration value="ConsultingProjects"/>
          <xsd:enumeration value="Decisions"/>
          <xsd:enumeration value="Minutes"/>
          <xsd:enumeration value="Notices"/>
          <xsd:enumeration value="PublicMeetings"/>
          <xsd:enumeration value="Reports"/>
        </xsd:restriction>
      </xsd:simpleType>
    </xsd:element>
    <xsd:element name="ReleaseDate" ma:index="9" nillable="true" ma:displayName="ReleaseDate" ma:default="[today]" ma:description="If unsure, use today's date. M/D/YYYY or select date from calendar." ma:format="DateOnly" ma:internalName="ReleaseDate">
      <xsd:simpleType>
        <xsd:restriction base="dms:DateTime"/>
      </xsd:simpleType>
    </xsd:element>
    <xsd:element name="MeetingDate" ma:index="10" ma:displayName="MeetingDate" ma:description="Enter the Meeting Date. M/D/YYYY or select date from calendar.  This will be used to associate your documents to the correct  individual Public Meeting webpage. Only documents with date value here will be linked. If your previous document doesn't has this date, please edit the file properties to enter this value." ma:format="DateOnly" ma:internalName="Meeting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d2749cae-3b09-4902-b2fe-48dfe8b9c04c">PublicMeetings</Category>
    <MeetingDate xmlns="d2749cae-3b09-4902-b2fe-48dfe8b9c04c">2018-03-08T08:00:00+00:00</MeetingDate>
    <ReleaseDate xmlns="d2749cae-3b09-4902-b2fe-48dfe8b9c04c">2018-03-02T08:00:00+00:00</ReleaseDate>
  </documentManagement>
</p:properties>
</file>

<file path=customXml/itemProps1.xml><?xml version="1.0" encoding="utf-8"?>
<ds:datastoreItem xmlns:ds="http://schemas.openxmlformats.org/officeDocument/2006/customXml" ds:itemID="{E483C994-4ACA-4CC8-9C5F-28B5868ABBB1}"/>
</file>

<file path=customXml/itemProps2.xml><?xml version="1.0" encoding="utf-8"?>
<ds:datastoreItem xmlns:ds="http://schemas.openxmlformats.org/officeDocument/2006/customXml" ds:itemID="{6F1589D6-1D2E-427C-98E6-1FAF37700F90}"/>
</file>

<file path=customXml/itemProps3.xml><?xml version="1.0" encoding="utf-8"?>
<ds:datastoreItem xmlns:ds="http://schemas.openxmlformats.org/officeDocument/2006/customXml" ds:itemID="{A54CA153-5EC1-4007-AE06-D4444E4B70F9}"/>
</file>

<file path=docProps/app.xml><?xml version="1.0" encoding="utf-8"?>
<Properties xmlns="http://schemas.openxmlformats.org/officeDocument/2006/extended-properties" xmlns:vt="http://schemas.openxmlformats.org/officeDocument/2006/docPropsVTypes">
  <TotalTime>18723</TotalTime>
  <Words>4444</Words>
  <Application>Microsoft Office PowerPoint</Application>
  <PresentationFormat>On-screen Show (4:3)</PresentationFormat>
  <Paragraphs>1284</Paragraphs>
  <Slides>24</Slides>
  <Notes>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27" baseType="lpstr">
      <vt:lpstr>Office Theme</vt:lpstr>
      <vt:lpstr>2_Office Theme</vt:lpstr>
      <vt:lpstr>Worksheet</vt:lpstr>
      <vt:lpstr>IOU CARE-ESA Program Updates</vt:lpstr>
      <vt:lpstr>PowerPoint Presentation</vt:lpstr>
      <vt:lpstr>PowerPoint Presentation</vt:lpstr>
      <vt:lpstr>SoCalGas  ESA Intensified Efforts  for Aliso Canyon Emergency</vt:lpstr>
      <vt:lpstr>Southern California Edison ESA Intensified Efforts  for Aliso Canyon Emergency</vt:lpstr>
      <vt:lpstr>SoCalGas ESA Program  Percent of Homes Treated by County  2012-2017 </vt:lpstr>
      <vt:lpstr>PG&amp;E ESA Program  Homes Treated by County: 2013-2017</vt:lpstr>
      <vt:lpstr>SCE ESA Program  Homes Treated by County:  2012-2017</vt:lpstr>
      <vt:lpstr>SDG&amp;E ESA Program  Homes Treated by County: 2013-2017</vt:lpstr>
      <vt:lpstr>SDG&amp;E  Low Income Solar Offerings</vt:lpstr>
      <vt:lpstr>SoCalGas  Solar Water Heating Program</vt:lpstr>
      <vt:lpstr>Low Income Solar Programs - MASH</vt:lpstr>
      <vt:lpstr>Low Income Solar Programs  SASH &amp; CSI Thermal</vt:lpstr>
      <vt:lpstr>PG&amp;E  CSI Thermal Program</vt:lpstr>
      <vt:lpstr>PG&amp;E Single Family Affordable Solar Homes (SASH)</vt:lpstr>
      <vt:lpstr>PG&amp;E Multifamily Affordable Solar Housing  Program (MASH)</vt:lpstr>
      <vt:lpstr>MASH Budget Report</vt:lpstr>
      <vt:lpstr>MASH Budget Report</vt:lpstr>
      <vt:lpstr>Smart Thermostats and Energy Management Technology &amp; Education for Low-Income Customers</vt:lpstr>
      <vt:lpstr>Assembly Bill 793</vt:lpstr>
      <vt:lpstr>SoCal Smart Thermostats and Energy Management Technology Update</vt:lpstr>
      <vt:lpstr>SCE</vt:lpstr>
      <vt:lpstr>SDG&amp;E</vt:lpstr>
      <vt:lpstr>PG&amp;E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Sheila Lee</dc:creator>
  <cp:lastModifiedBy>Zaida Amaya</cp:lastModifiedBy>
  <cp:revision>260</cp:revision>
  <cp:lastPrinted>2018-03-01T18:09:37Z</cp:lastPrinted>
  <dcterms:created xsi:type="dcterms:W3CDTF">2015-09-22T21:29:54Z</dcterms:created>
  <dcterms:modified xsi:type="dcterms:W3CDTF">2018-03-02T22:08:21Z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0x010100FF3DADF49424734DB6BAE4E8EDF84CCB</vt:lpwstr>
  </property>
</Properties>
</file>