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4"/>
  </p:sldMasterIdLst>
  <p:notesMasterIdLst>
    <p:notesMasterId r:id="rId19"/>
  </p:notesMasterIdLst>
  <p:sldIdLst>
    <p:sldId id="256" r:id="rId5"/>
    <p:sldId id="257" r:id="rId6"/>
    <p:sldId id="282" r:id="rId7"/>
    <p:sldId id="283" r:id="rId8"/>
    <p:sldId id="287" r:id="rId9"/>
    <p:sldId id="288" r:id="rId10"/>
    <p:sldId id="289" r:id="rId11"/>
    <p:sldId id="290" r:id="rId12"/>
    <p:sldId id="291" r:id="rId13"/>
    <p:sldId id="292" r:id="rId14"/>
    <p:sldId id="285" r:id="rId15"/>
    <p:sldId id="293" r:id="rId16"/>
    <p:sldId id="286" r:id="rId17"/>
    <p:sldId id="27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wn, Allison" initials="aly" lastIdx="3" clrIdx="0"/>
  <p:cmAuthor id="1" name="Levine, Jessica &quot;Jessie&quot;" initials="LJ&quot;" lastIdx="3" clrIdx="1">
    <p:extLst>
      <p:ext uri="{19B8F6BF-5375-455C-9EA6-DF929625EA0E}">
        <p15:presenceInfo xmlns:p15="http://schemas.microsoft.com/office/powerpoint/2012/main" userId="S::Jessica.Levine@cpuc.ca.gov::f07760a4-2200-45cc-9abc-ea7b54912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98" autoAdjust="0"/>
  </p:normalViewPr>
  <p:slideViewPr>
    <p:cSldViewPr snapToGrid="0" snapToObjects="1">
      <p:cViewPr varScale="1">
        <p:scale>
          <a:sx n="100" d="100"/>
          <a:sy n="100" d="100"/>
        </p:scale>
        <p:origin x="1308" y="90"/>
      </p:cViewPr>
      <p:guideLst>
        <p:guide orient="horz" pos="2160"/>
        <p:guide pos="2880"/>
      </p:guideLst>
    </p:cSldViewPr>
  </p:slideViewPr>
  <p:outlineViewPr>
    <p:cViewPr>
      <p:scale>
        <a:sx n="33" d="100"/>
        <a:sy n="33" d="100"/>
      </p:scale>
      <p:origin x="0" y="2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spPr>
    <a:solidFill>
      <a:schemeClr val="lt1"/>
    </a:solidFill>
    <a:ln w="38100" cap="flat" cmpd="sng" algn="ctr">
      <a:solidFill>
        <a:schemeClr val="accent3">
          <a:lumMod val="75000"/>
        </a:schemeClr>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spPr>
    <a:solidFill>
      <a:schemeClr val="lt1"/>
    </a:solidFill>
    <a:ln w="38100" cap="flat" cmpd="sng" algn="ctr">
      <a:solidFill>
        <a:schemeClr val="accent3">
          <a:lumMod val="75000"/>
        </a:schemeClr>
      </a:solidFill>
      <a:prstDash val="solid"/>
    </a:ln>
    <a:effectLst/>
  </c:spPr>
  <c:txPr>
    <a:bodyPr/>
    <a:lstStyle/>
    <a:p>
      <a:pPr>
        <a:defRPr>
          <a:solidFill>
            <a:schemeClr val="dk1"/>
          </a:solidFill>
          <a:latin typeface="+mn-lt"/>
          <a:ea typeface="+mn-ea"/>
          <a:cs typeface="+mn-cs"/>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Column1</c:v>
                </c:pt>
              </c:strCache>
            </c:strRef>
          </c:tx>
          <c:dLbls>
            <c:dLbl>
              <c:idx val="0"/>
              <c:layout>
                <c:manualLayout>
                  <c:x val="0.15973921837751934"/>
                  <c:y val="6.6137566137566134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CED-4E5F-9DF2-48BB9A5AE494}"/>
                </c:ext>
              </c:extLst>
            </c:dLbl>
            <c:dLbl>
              <c:idx val="2"/>
              <c:layout>
                <c:manualLayout>
                  <c:x val="3.2146355558766167E-2"/>
                  <c:y val="2.50849893763279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CED-4E5F-9DF2-48BB9A5AE494}"/>
                </c:ext>
              </c:extLst>
            </c:dLbl>
            <c:dLbl>
              <c:idx val="5"/>
              <c:layout>
                <c:manualLayout>
                  <c:x val="0.19880661706277541"/>
                  <c:y val="1.637732783402074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CED-4E5F-9DF2-48BB9A5AE494}"/>
                </c:ext>
              </c:extLst>
            </c:dLbl>
            <c:dLbl>
              <c:idx val="6"/>
              <c:layout>
                <c:manualLayout>
                  <c:x val="-6.5356859062341982E-2"/>
                  <c:y val="6.6137566137566134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CED-4E5F-9DF2-48BB9A5AE494}"/>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Sheet1!$A$2:$A$8</c:f>
              <c:strCache>
                <c:ptCount val="7"/>
                <c:pt idx="0">
                  <c:v>Participates in Another Program at Organization</c:v>
                </c:pt>
                <c:pt idx="1">
                  <c:v>Educational Workshop</c:v>
                </c:pt>
                <c:pt idx="2">
                  <c:v>Received TEAM Services</c:v>
                </c:pt>
                <c:pt idx="3">
                  <c:v>Commuity Event</c:v>
                </c:pt>
                <c:pt idx="4">
                  <c:v>Media Placement</c:v>
                </c:pt>
                <c:pt idx="5">
                  <c:v>Referred by Friend or Family</c:v>
                </c:pt>
                <c:pt idx="6">
                  <c:v>Referred by Another CBO</c:v>
                </c:pt>
              </c:strCache>
            </c:strRef>
          </c:cat>
          <c:val>
            <c:numRef>
              <c:f>Sheet1!$B$2:$B$8</c:f>
              <c:numCache>
                <c:formatCode>General</c:formatCode>
                <c:ptCount val="7"/>
                <c:pt idx="0">
                  <c:v>597</c:v>
                </c:pt>
                <c:pt idx="1">
                  <c:v>724</c:v>
                </c:pt>
                <c:pt idx="2">
                  <c:v>164</c:v>
                </c:pt>
                <c:pt idx="3">
                  <c:v>765</c:v>
                </c:pt>
                <c:pt idx="4">
                  <c:v>255</c:v>
                </c:pt>
                <c:pt idx="5">
                  <c:v>1323</c:v>
                </c:pt>
                <c:pt idx="6">
                  <c:v>417</c:v>
                </c:pt>
              </c:numCache>
            </c:numRef>
          </c:val>
          <c:extLst>
            <c:ext xmlns:c16="http://schemas.microsoft.com/office/drawing/2014/chart" uri="{C3380CC4-5D6E-409C-BE32-E72D297353CC}">
              <c16:uniqueId val="{00000000-6984-4B87-9797-E798C6A55583}"/>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0.01667</cdr:x>
      <cdr:y>0.0291</cdr:y>
    </cdr:from>
    <cdr:to>
      <cdr:x>0.98667</cdr:x>
      <cdr:y>0.97884</cdr:y>
    </cdr:to>
    <cdr:sp macro="" textlink="">
      <cdr:nvSpPr>
        <cdr:cNvPr id="3" name="TextBox 2"/>
        <cdr:cNvSpPr txBox="1"/>
      </cdr:nvSpPr>
      <cdr:spPr>
        <a:xfrm xmlns:a="http://schemas.openxmlformats.org/drawingml/2006/main">
          <a:off x="127000" y="139700"/>
          <a:ext cx="7391400" cy="45593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0.04333</cdr:x>
      <cdr:y>0.07143</cdr:y>
    </cdr:from>
    <cdr:to>
      <cdr:x>0.95</cdr:x>
      <cdr:y>0.95856</cdr:y>
    </cdr:to>
    <cdr:sp macro="" textlink="">
      <cdr:nvSpPr>
        <cdr:cNvPr id="4" name="TextBox 3"/>
        <cdr:cNvSpPr txBox="1"/>
      </cdr:nvSpPr>
      <cdr:spPr>
        <a:xfrm xmlns:a="http://schemas.openxmlformats.org/drawingml/2006/main">
          <a:off x="330200" y="328386"/>
          <a:ext cx="6908800" cy="40785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3600" b="1" dirty="0">
              <a:latin typeface="Times New Roman"/>
              <a:cs typeface="Times New Roman"/>
            </a:rPr>
            <a:t>491 Dispute Resolution Cases</a:t>
          </a:r>
          <a:endParaRPr lang="en-US" sz="4400" b="1" dirty="0">
            <a:latin typeface="Times New Roman"/>
            <a:cs typeface="Times New Roman"/>
          </a:endParaRPr>
        </a:p>
        <a:p xmlns:a="http://schemas.openxmlformats.org/drawingml/2006/main">
          <a:pPr algn="ctr">
            <a:lnSpc>
              <a:spcPct val="120000"/>
            </a:lnSpc>
          </a:pPr>
          <a:endParaRPr lang="en-US" sz="700" dirty="0">
            <a:latin typeface="Times New Roman"/>
            <a:cs typeface="Times New Roman"/>
          </a:endParaRPr>
        </a:p>
        <a:p xmlns:a="http://schemas.openxmlformats.org/drawingml/2006/main">
          <a:pPr algn="ctr">
            <a:lnSpc>
              <a:spcPct val="120000"/>
            </a:lnSpc>
          </a:pPr>
          <a:r>
            <a:rPr lang="en-US" sz="3200" dirty="0">
              <a:latin typeface="Times New Roman"/>
              <a:cs typeface="Times New Roman"/>
            </a:rPr>
            <a:t>Most prevalent issues this quarter:</a:t>
          </a:r>
        </a:p>
        <a:p xmlns:a="http://schemas.openxmlformats.org/drawingml/2006/main">
          <a:pPr algn="l">
            <a:lnSpc>
              <a:spcPct val="120000"/>
            </a:lnSpc>
          </a:pPr>
          <a:r>
            <a:rPr lang="en-US" sz="3200" dirty="0">
              <a:latin typeface="Times New Roman"/>
              <a:cs typeface="Times New Roman"/>
            </a:rPr>
            <a:t>	1. Gas Aggregation</a:t>
          </a:r>
        </a:p>
        <a:p xmlns:a="http://schemas.openxmlformats.org/drawingml/2006/main">
          <a:pPr algn="l">
            <a:lnSpc>
              <a:spcPct val="120000"/>
            </a:lnSpc>
          </a:pPr>
          <a:r>
            <a:rPr lang="en-US" sz="3200" dirty="0">
              <a:latin typeface="Times New Roman"/>
              <a:cs typeface="Times New Roman"/>
            </a:rPr>
            <a:t>	2. Stop Disconnection</a:t>
          </a:r>
        </a:p>
        <a:p xmlns:a="http://schemas.openxmlformats.org/drawingml/2006/main">
          <a:pPr algn="l">
            <a:lnSpc>
              <a:spcPct val="120000"/>
            </a:lnSpc>
          </a:pPr>
          <a:r>
            <a:rPr lang="en-US" sz="3200" dirty="0">
              <a:latin typeface="Times New Roman"/>
              <a:cs typeface="Times New Roman"/>
            </a:rPr>
            <a:t>	3. Payment Plan</a:t>
          </a:r>
        </a:p>
        <a:p xmlns:a="http://schemas.openxmlformats.org/drawingml/2006/main">
          <a:pPr algn="l">
            <a:lnSpc>
              <a:spcPct val="120000"/>
            </a:lnSpc>
          </a:pPr>
          <a:r>
            <a:rPr lang="en-US" sz="3200" dirty="0">
              <a:latin typeface="Times New Roman"/>
              <a:cs typeface="Times New Roman"/>
            </a:rPr>
            <a:t>	4. Electricity Aggregation</a:t>
          </a:r>
        </a:p>
        <a:p xmlns:a="http://schemas.openxmlformats.org/drawingml/2006/main">
          <a:pPr algn="l"/>
          <a:endParaRPr lang="en-US" sz="3600" b="1" dirty="0">
            <a:latin typeface="Times New Roman"/>
            <a:cs typeface="Times New Roman"/>
          </a:endParaRPr>
        </a:p>
        <a:p xmlns:a="http://schemas.openxmlformats.org/drawingml/2006/main">
          <a:endParaRPr lang="en-US" sz="2800" dirty="0">
            <a:latin typeface="Times New Roman"/>
            <a:cs typeface="Times New Roman"/>
          </a:endParaRPr>
        </a:p>
        <a:p xmlns:a="http://schemas.openxmlformats.org/drawingml/2006/main">
          <a:endParaRPr lang="en-US" sz="2800" dirty="0">
            <a:latin typeface="Times New Roman"/>
            <a:cs typeface="Times New Roman"/>
          </a:endParaRPr>
        </a:p>
        <a:p xmlns:a="http://schemas.openxmlformats.org/drawingml/2006/main">
          <a:endParaRPr lang="en-US" sz="2800" dirty="0">
            <a:latin typeface="Times New Roman"/>
            <a:cs typeface="Times New Roman"/>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0.01667</cdr:x>
      <cdr:y>0.0291</cdr:y>
    </cdr:from>
    <cdr:to>
      <cdr:x>0.98667</cdr:x>
      <cdr:y>0.97884</cdr:y>
    </cdr:to>
    <cdr:sp macro="" textlink="">
      <cdr:nvSpPr>
        <cdr:cNvPr id="3" name="TextBox 2"/>
        <cdr:cNvSpPr txBox="1"/>
      </cdr:nvSpPr>
      <cdr:spPr>
        <a:xfrm xmlns:a="http://schemas.openxmlformats.org/drawingml/2006/main">
          <a:off x="127000" y="139700"/>
          <a:ext cx="7391400" cy="45593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0.04333</cdr:x>
      <cdr:y>0.07143</cdr:y>
    </cdr:from>
    <cdr:to>
      <cdr:x>0.95</cdr:x>
      <cdr:y>0.95856</cdr:y>
    </cdr:to>
    <cdr:sp macro="" textlink="">
      <cdr:nvSpPr>
        <cdr:cNvPr id="4" name="TextBox 3"/>
        <cdr:cNvSpPr txBox="1"/>
      </cdr:nvSpPr>
      <cdr:spPr>
        <a:xfrm xmlns:a="http://schemas.openxmlformats.org/drawingml/2006/main">
          <a:off x="330200" y="328386"/>
          <a:ext cx="6908800" cy="40785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3600" b="1" dirty="0">
              <a:latin typeface="Times New Roman"/>
              <a:cs typeface="Times New Roman"/>
            </a:rPr>
            <a:t>1,060 Needs Assistance Cases</a:t>
          </a:r>
          <a:endParaRPr lang="en-US" sz="3200" dirty="0">
            <a:latin typeface="Times New Roman"/>
            <a:cs typeface="Times New Roman"/>
          </a:endParaRPr>
        </a:p>
        <a:p xmlns:a="http://schemas.openxmlformats.org/drawingml/2006/main">
          <a:pPr algn="ctr">
            <a:lnSpc>
              <a:spcPct val="120000"/>
            </a:lnSpc>
          </a:pPr>
          <a:endParaRPr lang="en-US" sz="700" dirty="0">
            <a:latin typeface="Times New Roman"/>
            <a:cs typeface="Times New Roman"/>
          </a:endParaRPr>
        </a:p>
        <a:p xmlns:a="http://schemas.openxmlformats.org/drawingml/2006/main">
          <a:pPr algn="ctr">
            <a:lnSpc>
              <a:spcPct val="120000"/>
            </a:lnSpc>
          </a:pPr>
          <a:r>
            <a:rPr lang="en-US" sz="3200" dirty="0">
              <a:latin typeface="Times New Roman"/>
              <a:cs typeface="Times New Roman"/>
            </a:rPr>
            <a:t>Most prevalent services this quarter:</a:t>
          </a:r>
        </a:p>
        <a:p xmlns:a="http://schemas.openxmlformats.org/drawingml/2006/main">
          <a:pPr algn="l">
            <a:lnSpc>
              <a:spcPct val="120000"/>
            </a:lnSpc>
          </a:pPr>
          <a:r>
            <a:rPr lang="en-US" sz="2400" dirty="0">
              <a:latin typeface="Times New Roman"/>
              <a:cs typeface="Times New Roman"/>
            </a:rPr>
            <a:t>	1. HEAP application assistance</a:t>
          </a:r>
        </a:p>
        <a:p xmlns:a="http://schemas.openxmlformats.org/drawingml/2006/main">
          <a:pPr algn="l">
            <a:lnSpc>
              <a:spcPct val="120000"/>
            </a:lnSpc>
          </a:pPr>
          <a:r>
            <a:rPr lang="en-US" sz="2400" dirty="0">
              <a:latin typeface="Times New Roman"/>
              <a:cs typeface="Times New Roman"/>
            </a:rPr>
            <a:t>	2. Changes to account</a:t>
          </a:r>
        </a:p>
        <a:p xmlns:a="http://schemas.openxmlformats.org/drawingml/2006/main">
          <a:pPr algn="l">
            <a:lnSpc>
              <a:spcPct val="120000"/>
            </a:lnSpc>
          </a:pPr>
          <a:r>
            <a:rPr lang="en-US" sz="2400" dirty="0">
              <a:latin typeface="Times New Roman"/>
              <a:cs typeface="Times New Roman"/>
            </a:rPr>
            <a:t>	3. Changed billing language</a:t>
          </a:r>
        </a:p>
        <a:p xmlns:a="http://schemas.openxmlformats.org/drawingml/2006/main">
          <a:pPr algn="l">
            <a:lnSpc>
              <a:spcPct val="120000"/>
            </a:lnSpc>
          </a:pPr>
          <a:r>
            <a:rPr lang="en-US" sz="2400" dirty="0">
              <a:latin typeface="Times New Roman"/>
              <a:cs typeface="Times New Roman"/>
            </a:rPr>
            <a:t>	4. Medical Baseline application assistance</a:t>
          </a:r>
        </a:p>
        <a:p xmlns:a="http://schemas.openxmlformats.org/drawingml/2006/main">
          <a:pPr algn="l">
            <a:lnSpc>
              <a:spcPct val="120000"/>
            </a:lnSpc>
          </a:pPr>
          <a:r>
            <a:rPr lang="en-US" sz="2400" dirty="0">
              <a:latin typeface="Times New Roman"/>
              <a:cs typeface="Times New Roman"/>
            </a:rPr>
            <a:t>	5. Negotiate payment plan</a:t>
          </a:r>
        </a:p>
        <a:p xmlns:a="http://schemas.openxmlformats.org/drawingml/2006/main">
          <a:pPr algn="l">
            <a:lnSpc>
              <a:spcPct val="120000"/>
            </a:lnSpc>
          </a:pPr>
          <a:r>
            <a:rPr lang="en-US" sz="2400" dirty="0">
              <a:latin typeface="Times New Roman"/>
              <a:cs typeface="Times New Roman"/>
            </a:rPr>
            <a:t>	6. ESAP application assistance</a:t>
          </a:r>
        </a:p>
        <a:p xmlns:a="http://schemas.openxmlformats.org/drawingml/2006/main">
          <a:pPr algn="ctr">
            <a:lnSpc>
              <a:spcPct val="120000"/>
            </a:lnSpc>
          </a:pPr>
          <a:r>
            <a:rPr lang="en-US" sz="2400" dirty="0">
              <a:latin typeface="Times New Roman"/>
              <a:cs typeface="Times New Roman"/>
            </a:rPr>
            <a:t>	</a:t>
          </a:r>
        </a:p>
        <a:p xmlns:a="http://schemas.openxmlformats.org/drawingml/2006/main">
          <a:endParaRPr lang="en-US" sz="2800" dirty="0">
            <a:latin typeface="Times New Roman"/>
            <a:cs typeface="Times New Roman"/>
          </a:endParaRPr>
        </a:p>
        <a:p xmlns:a="http://schemas.openxmlformats.org/drawingml/2006/main">
          <a:endParaRPr lang="en-US" sz="2800" dirty="0">
            <a:latin typeface="Times New Roman"/>
            <a:cs typeface="Times New Roman"/>
          </a:endParaRPr>
        </a:p>
        <a:p xmlns:a="http://schemas.openxmlformats.org/drawingml/2006/main">
          <a:endParaRPr lang="en-US" sz="2800" dirty="0">
            <a:latin typeface="Times New Roman"/>
            <a:cs typeface="Times New Roma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383A8A9-5C56-C849-AED9-D4FD44FDC11E}" type="datetimeFigureOut">
              <a:rPr lang="en-US" smtClean="0"/>
              <a:t>12/20/2019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A6953F6-7BAD-7345-BF5B-6621799F9584}" type="slidenum">
              <a:rPr lang="en-US" smtClean="0"/>
              <a:t>‹#›</a:t>
            </a:fld>
            <a:endParaRPr lang="en-US" dirty="0"/>
          </a:p>
        </p:txBody>
      </p:sp>
    </p:spTree>
    <p:extLst>
      <p:ext uri="{BB962C8B-B14F-4D97-AF65-F5344CB8AC3E}">
        <p14:creationId xmlns:p14="http://schemas.microsoft.com/office/powerpoint/2010/main" val="19369477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6953F6-7BAD-7345-BF5B-6621799F9584}" type="slidenum">
              <a:rPr lang="en-US" smtClean="0"/>
              <a:t>2</a:t>
            </a:fld>
            <a:endParaRPr lang="en-US" dirty="0"/>
          </a:p>
        </p:txBody>
      </p:sp>
    </p:spTree>
    <p:extLst>
      <p:ext uri="{BB962C8B-B14F-4D97-AF65-F5344CB8AC3E}">
        <p14:creationId xmlns:p14="http://schemas.microsoft.com/office/powerpoint/2010/main" val="343850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8D91A-A2EE-4B54-B3C6-F6C67903BA9C}" type="datetime1">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404122-9A3A-4FD8-98B8-22631F32846C}" type="datetime1">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BB47B5-C739-4DAE-AACD-CC58CA843AC4}" type="datetime1">
              <a:rPr lang="en-US" smtClean="0"/>
              <a:pPr/>
              <a:t>12/20/2019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84C285-8BCE-48FC-97D9-E2837AF38351}" type="datetime1">
              <a:rPr lang="en-US" smtClean="0"/>
              <a:pPr/>
              <a:t>12/20/2019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12/20/2019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12/20/2019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73C2C-6BD0-40EC-8D8D-4D51F089C5EB}" type="datetime1">
              <a:rPr lang="en-US" smtClean="0"/>
              <a:pPr/>
              <a:t>12/20/2019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D377F5C-EDA7-4864-9756-35769B0E62CF}" type="datetime1">
              <a:rPr lang="en-US" smtClean="0"/>
              <a:pPr/>
              <a:t>12/20/2019</a:t>
            </a:fld>
            <a:endParaRPr lang="en-US" dirty="0"/>
          </a:p>
        </p:txBody>
      </p:sp>
      <p:sp>
        <p:nvSpPr>
          <p:cNvPr id="9" name="Slide Number Placeholder 8"/>
          <p:cNvSpPr>
            <a:spLocks noGrp="1"/>
          </p:cNvSpPr>
          <p:nvPr>
            <p:ph type="sldNum" sz="quarter" idx="11"/>
          </p:nvPr>
        </p:nvSpPr>
        <p:spPr/>
        <p:txBody>
          <a:bodyPr/>
          <a:lstStyle/>
          <a:p>
            <a:fld id="{FA84A37A-AFC2-4A01-80A1-FC20F2C0D5BB}"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A84A37A-AFC2-4A01-80A1-FC20F2C0D5B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8B99C93-F56F-46AB-9EB8-53614A95B15F}" type="datetime1">
              <a:rPr lang="en-US" smtClean="0"/>
              <a:pPr/>
              <a:t>12/20/2019</a:t>
            </a:fld>
            <a:endParaRPr lang="en-US" dirty="0"/>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2805" y="2515182"/>
            <a:ext cx="7543800" cy="1133475"/>
          </a:xfrm>
        </p:spPr>
        <p:txBody>
          <a:bodyPr/>
          <a:lstStyle/>
          <a:p>
            <a:pPr algn="ctr"/>
            <a:r>
              <a:rPr lang="en-US" sz="3000" dirty="0"/>
              <a:t>CHANGES Program Report to the</a:t>
            </a:r>
            <a:br>
              <a:rPr lang="en-US" sz="3000" dirty="0"/>
            </a:br>
            <a:r>
              <a:rPr lang="en-US" sz="3000" dirty="0"/>
              <a:t>Low Income Oversight Board</a:t>
            </a:r>
          </a:p>
        </p:txBody>
      </p:sp>
      <p:sp>
        <p:nvSpPr>
          <p:cNvPr id="2" name="Subtitle 1"/>
          <p:cNvSpPr>
            <a:spLocks noGrp="1"/>
          </p:cNvSpPr>
          <p:nvPr>
            <p:ph type="subTitle" idx="1"/>
          </p:nvPr>
        </p:nvSpPr>
        <p:spPr>
          <a:xfrm>
            <a:off x="642805" y="4764315"/>
            <a:ext cx="6553200" cy="1131518"/>
          </a:xfrm>
        </p:spPr>
        <p:txBody>
          <a:bodyPr>
            <a:normAutofit/>
          </a:bodyPr>
          <a:lstStyle/>
          <a:p>
            <a:r>
              <a:rPr lang="en-US" sz="1600" dirty="0"/>
              <a:t>Self-Help for the Elderly </a:t>
            </a:r>
          </a:p>
          <a:p>
            <a:r>
              <a:rPr lang="en-US" sz="1600" dirty="0"/>
              <a:t>Milestone Consulting LLC</a:t>
            </a:r>
          </a:p>
          <a:p>
            <a:r>
              <a:rPr lang="en-US" sz="1600" b="1" dirty="0"/>
              <a:t>December 10 , 2019</a:t>
            </a:r>
          </a:p>
          <a:p>
            <a:endParaRPr lang="en-US" dirty="0"/>
          </a:p>
          <a:p>
            <a:endParaRPr lang="en-US" dirty="0"/>
          </a:p>
        </p:txBody>
      </p:sp>
      <p:pic>
        <p:nvPicPr>
          <p:cNvPr id="6" name="officeArt object"/>
          <p:cNvPicPr/>
          <p:nvPr/>
        </p:nvPicPr>
        <p:blipFill>
          <a:blip r:embed="rId2"/>
          <a:stretch>
            <a:fillRect/>
          </a:stretch>
        </p:blipFill>
        <p:spPr>
          <a:xfrm>
            <a:off x="685800" y="738414"/>
            <a:ext cx="1833695" cy="1657350"/>
          </a:xfrm>
          <a:prstGeom prst="rect">
            <a:avLst/>
          </a:prstGeom>
          <a:ln w="12700" cap="flat">
            <a:noFill/>
            <a:miter lim="400000"/>
          </a:ln>
          <a:effectLst/>
        </p:spPr>
      </p:pic>
      <p:sp>
        <p:nvSpPr>
          <p:cNvPr id="8" name="TextBox 7"/>
          <p:cNvSpPr txBox="1"/>
          <p:nvPr/>
        </p:nvSpPr>
        <p:spPr>
          <a:xfrm>
            <a:off x="365139" y="3889834"/>
            <a:ext cx="7845411" cy="353943"/>
          </a:xfrm>
          <a:prstGeom prst="rect">
            <a:avLst/>
          </a:prstGeom>
          <a:noFill/>
        </p:spPr>
        <p:txBody>
          <a:bodyPr wrap="square" rtlCol="0">
            <a:spAutoFit/>
          </a:bodyPr>
          <a:lstStyle/>
          <a:p>
            <a:pPr algn="ctr"/>
            <a:r>
              <a:rPr lang="en-US" sz="1700" dirty="0">
                <a:latin typeface="+mj-lt"/>
              </a:rPr>
              <a:t>Consumer Help and Awareness of Natural Gas and Electricity Services (CHANGES</a:t>
            </a:r>
            <a:r>
              <a:rPr lang="en-US" sz="1700" dirty="0"/>
              <a:t>)</a:t>
            </a:r>
          </a:p>
        </p:txBody>
      </p:sp>
    </p:spTree>
    <p:extLst>
      <p:ext uri="{BB962C8B-B14F-4D97-AF65-F5344CB8AC3E}">
        <p14:creationId xmlns:p14="http://schemas.microsoft.com/office/powerpoint/2010/main" val="22838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accent3">
                    <a:lumMod val="75000"/>
                  </a:schemeClr>
                </a:solidFill>
                <a:latin typeface="Times New Roman"/>
                <a:cs typeface="Times New Roman"/>
              </a:rPr>
              <a:t>Bill Fairs</a:t>
            </a:r>
            <a:endParaRPr lang="en-US" sz="3600" dirty="0"/>
          </a:p>
        </p:txBody>
      </p:sp>
      <p:sp>
        <p:nvSpPr>
          <p:cNvPr id="3" name="Content Placeholder 2"/>
          <p:cNvSpPr>
            <a:spLocks noGrp="1"/>
          </p:cNvSpPr>
          <p:nvPr>
            <p:ph sz="half" idx="1"/>
          </p:nvPr>
        </p:nvSpPr>
        <p:spPr/>
        <p:txBody>
          <a:bodyPr>
            <a:normAutofit/>
          </a:bodyPr>
          <a:lstStyle/>
          <a:p>
            <a:r>
              <a:rPr lang="en-US" dirty="0">
                <a:latin typeface="Times New Roman"/>
                <a:cs typeface="Times New Roman"/>
              </a:rPr>
              <a:t>Organized jointly by CBOs in a geographic region</a:t>
            </a:r>
          </a:p>
          <a:p>
            <a:r>
              <a:rPr lang="en-US" dirty="0">
                <a:latin typeface="Times New Roman"/>
                <a:cs typeface="Times New Roman"/>
              </a:rPr>
              <a:t>Typically include consumer education workshops and bill review</a:t>
            </a:r>
          </a:p>
          <a:p>
            <a:r>
              <a:rPr lang="en-US" dirty="0">
                <a:latin typeface="Times New Roman"/>
                <a:cs typeface="Times New Roman"/>
              </a:rPr>
              <a:t>Time consuming versus level of response</a:t>
            </a:r>
          </a:p>
        </p:txBody>
      </p:sp>
      <p:pic>
        <p:nvPicPr>
          <p:cNvPr id="8" name="Content Placeholder 7" descr="thumb_IMG_0505_1024.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20114" r="20114"/>
          <a:stretch>
            <a:fillRect/>
          </a:stretch>
        </p:blipFill>
        <p:spPr/>
      </p:pic>
    </p:spTree>
    <p:extLst>
      <p:ext uri="{BB962C8B-B14F-4D97-AF65-F5344CB8AC3E}">
        <p14:creationId xmlns:p14="http://schemas.microsoft.com/office/powerpoint/2010/main" val="3206121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accent3">
                    <a:lumMod val="75000"/>
                  </a:schemeClr>
                </a:solidFill>
                <a:latin typeface="Times New Roman"/>
                <a:cs typeface="Times New Roman"/>
              </a:rPr>
              <a:t>Special Outreach Projects</a:t>
            </a:r>
          </a:p>
        </p:txBody>
      </p:sp>
      <p:sp>
        <p:nvSpPr>
          <p:cNvPr id="3" name="Content Placeholder 2"/>
          <p:cNvSpPr>
            <a:spLocks noGrp="1"/>
          </p:cNvSpPr>
          <p:nvPr>
            <p:ph idx="1"/>
          </p:nvPr>
        </p:nvSpPr>
        <p:spPr>
          <a:xfrm>
            <a:off x="457200" y="1270000"/>
            <a:ext cx="7620000" cy="5130800"/>
          </a:xfrm>
        </p:spPr>
        <p:txBody>
          <a:bodyPr>
            <a:noAutofit/>
          </a:bodyPr>
          <a:lstStyle/>
          <a:p>
            <a:pPr lvl="1"/>
            <a:r>
              <a:rPr lang="en-US" sz="2400" dirty="0">
                <a:latin typeface="Times New Roman"/>
                <a:cs typeface="Times New Roman"/>
              </a:rPr>
              <a:t>CBOs may propose special projects specific to the needs of their communities. </a:t>
            </a:r>
          </a:p>
          <a:p>
            <a:pPr marL="411480" lvl="1" indent="0">
              <a:buNone/>
            </a:pPr>
            <a:endParaRPr lang="en-US" sz="2400" dirty="0">
              <a:latin typeface="Times New Roman"/>
              <a:cs typeface="Times New Roman"/>
            </a:endParaRPr>
          </a:p>
          <a:p>
            <a:pPr lvl="1"/>
            <a:r>
              <a:rPr lang="en-US" sz="2400" dirty="0">
                <a:latin typeface="Times New Roman"/>
                <a:cs typeface="Times New Roman"/>
              </a:rPr>
              <a:t>Projects are intended to reach highly targeted audiences.</a:t>
            </a:r>
          </a:p>
          <a:p>
            <a:pPr marL="411480" lvl="1" indent="0">
              <a:buNone/>
            </a:pPr>
            <a:endParaRPr lang="en-US" sz="2400" dirty="0">
              <a:latin typeface="Times New Roman"/>
              <a:cs typeface="Times New Roman"/>
            </a:endParaRPr>
          </a:p>
          <a:p>
            <a:pPr lvl="1"/>
            <a:r>
              <a:rPr lang="en-US" sz="2400" dirty="0">
                <a:latin typeface="Times New Roman"/>
                <a:cs typeface="Times New Roman"/>
              </a:rPr>
              <a:t>Limited funding allows CBOs to implement creative projects they otherwise would not have resources to conduct. </a:t>
            </a:r>
          </a:p>
          <a:p>
            <a:pPr marL="411480" lvl="1" indent="0">
              <a:buNone/>
            </a:pPr>
            <a:endParaRPr lang="en-US" sz="2400" dirty="0">
              <a:latin typeface="Times New Roman"/>
              <a:cs typeface="Times New Roman"/>
            </a:endParaRPr>
          </a:p>
          <a:p>
            <a:pPr lvl="1"/>
            <a:r>
              <a:rPr lang="en-US" sz="2400" dirty="0">
                <a:latin typeface="Times New Roman"/>
                <a:cs typeface="Times New Roman"/>
              </a:rPr>
              <a:t>CBOs must submit brief proposals for approval prior to implementation. </a:t>
            </a:r>
          </a:p>
          <a:p>
            <a:pPr lvl="1"/>
            <a:endParaRPr lang="en-US" sz="2400" dirty="0">
              <a:latin typeface="Times New Roman"/>
              <a:cs typeface="Times New Roman"/>
            </a:endParaRPr>
          </a:p>
        </p:txBody>
      </p:sp>
    </p:spTree>
    <p:extLst>
      <p:ext uri="{BB962C8B-B14F-4D97-AF65-F5344CB8AC3E}">
        <p14:creationId xmlns:p14="http://schemas.microsoft.com/office/powerpoint/2010/main" val="1869212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accent3">
                    <a:lumMod val="75000"/>
                  </a:schemeClr>
                </a:solidFill>
                <a:latin typeface="Times New Roman"/>
                <a:cs typeface="Times New Roman"/>
              </a:rPr>
              <a:t>Examples of  Special Outreach Projects </a:t>
            </a:r>
            <a:endParaRPr lang="en-US" sz="3600" dirty="0"/>
          </a:p>
        </p:txBody>
      </p:sp>
      <p:sp>
        <p:nvSpPr>
          <p:cNvPr id="3" name="Content Placeholder 2"/>
          <p:cNvSpPr>
            <a:spLocks noGrp="1"/>
          </p:cNvSpPr>
          <p:nvPr>
            <p:ph idx="1"/>
          </p:nvPr>
        </p:nvSpPr>
        <p:spPr/>
        <p:txBody>
          <a:bodyPr>
            <a:normAutofit/>
          </a:bodyPr>
          <a:lstStyle/>
          <a:p>
            <a:r>
              <a:rPr lang="en-US" dirty="0">
                <a:latin typeface="Times New Roman"/>
                <a:cs typeface="Times New Roman"/>
              </a:rPr>
              <a:t>Afghan women, unable to leave the home unattended, received home visits from female CBO staff to receive consumer education and bill review services. </a:t>
            </a:r>
          </a:p>
          <a:p>
            <a:pPr marL="114300" indent="0">
              <a:buNone/>
            </a:pPr>
            <a:endParaRPr lang="en-US" dirty="0">
              <a:latin typeface="Times New Roman"/>
              <a:cs typeface="Times New Roman"/>
            </a:endParaRPr>
          </a:p>
          <a:p>
            <a:r>
              <a:rPr lang="en-US" dirty="0">
                <a:latin typeface="Times New Roman"/>
                <a:cs typeface="Times New Roman"/>
              </a:rPr>
              <a:t>Migrant farmworker families received children’s books accompanied by consumer education and food boxes. Literacy programs were modified to include consumer education. </a:t>
            </a:r>
          </a:p>
          <a:p>
            <a:pPr marL="114300" indent="0">
              <a:buNone/>
            </a:pPr>
            <a:endParaRPr lang="en-US" dirty="0">
              <a:latin typeface="Times New Roman"/>
              <a:cs typeface="Times New Roman"/>
            </a:endParaRPr>
          </a:p>
          <a:p>
            <a:r>
              <a:rPr lang="en-US" dirty="0">
                <a:latin typeface="Times New Roman"/>
                <a:cs typeface="Times New Roman"/>
              </a:rPr>
              <a:t>A consumer information holiday celebration was presented to the Vietnamese community. Activities included live music, fashion show, special holiday lunch, prize raffles and consumer education presentations. The CBO expected </a:t>
            </a:r>
            <a:r>
              <a:rPr lang="en-US" b="1" dirty="0">
                <a:latin typeface="Times New Roman"/>
                <a:cs typeface="Times New Roman"/>
              </a:rPr>
              <a:t>150</a:t>
            </a:r>
            <a:r>
              <a:rPr lang="en-US" dirty="0">
                <a:latin typeface="Times New Roman"/>
                <a:cs typeface="Times New Roman"/>
              </a:rPr>
              <a:t> attendees but ended up hosting </a:t>
            </a:r>
            <a:r>
              <a:rPr lang="en-US" b="1" dirty="0">
                <a:latin typeface="Times New Roman"/>
                <a:cs typeface="Times New Roman"/>
              </a:rPr>
              <a:t>255</a:t>
            </a:r>
            <a:r>
              <a:rPr lang="en-US" dirty="0">
                <a:latin typeface="Times New Roman"/>
                <a:cs typeface="Times New Roman"/>
              </a:rPr>
              <a:t> consumers. </a:t>
            </a:r>
          </a:p>
          <a:p>
            <a:endParaRPr lang="en-US" dirty="0">
              <a:latin typeface="Times New Roman"/>
              <a:cs typeface="Times New Roman"/>
            </a:endParaRPr>
          </a:p>
          <a:p>
            <a:pPr marL="114300" indent="0">
              <a:buNone/>
            </a:pPr>
            <a:endParaRPr lang="en-US" dirty="0">
              <a:latin typeface="Times New Roman"/>
              <a:cs typeface="Times New Roman"/>
            </a:endParaRPr>
          </a:p>
          <a:p>
            <a:pPr marL="114300" indent="0">
              <a:buNone/>
            </a:pPr>
            <a:endParaRPr lang="en-US" dirty="0">
              <a:latin typeface="Times New Roman"/>
              <a:cs typeface="Times New Roman"/>
            </a:endParaRPr>
          </a:p>
        </p:txBody>
      </p:sp>
    </p:spTree>
    <p:extLst>
      <p:ext uri="{BB962C8B-B14F-4D97-AF65-F5344CB8AC3E}">
        <p14:creationId xmlns:p14="http://schemas.microsoft.com/office/powerpoint/2010/main" val="46726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82662"/>
          </a:xfrm>
        </p:spPr>
        <p:txBody>
          <a:bodyPr/>
          <a:lstStyle/>
          <a:p>
            <a:pPr algn="ctr"/>
            <a:r>
              <a:rPr lang="en-US" sz="3600" b="1" dirty="0">
                <a:solidFill>
                  <a:srgbClr val="9157D4"/>
                </a:solidFill>
                <a:latin typeface="Times New Roman"/>
                <a:cs typeface="Times New Roman"/>
              </a:rPr>
              <a:t>Referral Source</a:t>
            </a:r>
            <a:br>
              <a:rPr lang="en-US" b="1" dirty="0">
                <a:solidFill>
                  <a:srgbClr val="9157D4"/>
                </a:solidFill>
                <a:latin typeface="Times New Roman"/>
                <a:cs typeface="Times New Roman"/>
              </a:rPr>
            </a:br>
            <a:r>
              <a:rPr lang="en-US" sz="2400" b="1" dirty="0">
                <a:solidFill>
                  <a:schemeClr val="tx1"/>
                </a:solidFill>
                <a:latin typeface="Times New Roman"/>
                <a:cs typeface="Times New Roman"/>
              </a:rPr>
              <a:t>May 1, 2018 – April 30, 2019</a:t>
            </a:r>
          </a:p>
        </p:txBody>
      </p:sp>
      <p:graphicFrame>
        <p:nvGraphicFramePr>
          <p:cNvPr id="4" name="Chart 3"/>
          <p:cNvGraphicFramePr/>
          <p:nvPr>
            <p:extLst>
              <p:ext uri="{D42A27DB-BD31-4B8C-83A1-F6EECF244321}">
                <p14:modId xmlns:p14="http://schemas.microsoft.com/office/powerpoint/2010/main" val="134528001"/>
              </p:ext>
            </p:extLst>
          </p:nvPr>
        </p:nvGraphicFramePr>
        <p:xfrm>
          <a:off x="749300" y="1727200"/>
          <a:ext cx="69215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0108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9157D4"/>
                </a:solidFill>
                <a:latin typeface="Times New Roman" panose="02020603050405020304" pitchFamily="18" charset="0"/>
                <a:cs typeface="Times New Roman" panose="02020603050405020304" pitchFamily="18" charset="0"/>
              </a:rPr>
              <a:t>Program Contacts</a:t>
            </a:r>
          </a:p>
        </p:txBody>
      </p:sp>
      <p:sp>
        <p:nvSpPr>
          <p:cNvPr id="3" name="Content Placeholder 2"/>
          <p:cNvSpPr>
            <a:spLocks noGrp="1"/>
          </p:cNvSpPr>
          <p:nvPr>
            <p:ph idx="1"/>
          </p:nvPr>
        </p:nvSpPr>
        <p:spPr/>
        <p:txBody>
          <a:bodyPr>
            <a:normAutofit fontScale="92500" lnSpcReduction="20000"/>
          </a:bodyPr>
          <a:lstStyle/>
          <a:p>
            <a:pPr marL="0" indent="0" algn="ctr">
              <a:buFontTx/>
              <a:buNone/>
              <a:defRPr/>
            </a:pPr>
            <a:r>
              <a:rPr lang="en-US" sz="2000" b="1" dirty="0"/>
              <a:t>Anni Chung</a:t>
            </a:r>
          </a:p>
          <a:p>
            <a:pPr marL="0" indent="0" algn="ctr">
              <a:buFontTx/>
              <a:buNone/>
              <a:defRPr/>
            </a:pPr>
            <a:r>
              <a:rPr lang="en-US" sz="2000" dirty="0"/>
              <a:t>President &amp; CEO</a:t>
            </a:r>
          </a:p>
          <a:p>
            <a:pPr marL="0" indent="0" algn="ctr">
              <a:buFontTx/>
              <a:buNone/>
              <a:defRPr/>
            </a:pPr>
            <a:r>
              <a:rPr lang="en-US" sz="2000" b="1" dirty="0"/>
              <a:t>Self-Help for the Elderly</a:t>
            </a:r>
          </a:p>
          <a:p>
            <a:pPr marL="0" indent="0" algn="ctr">
              <a:buFontTx/>
              <a:buNone/>
              <a:defRPr/>
            </a:pPr>
            <a:r>
              <a:rPr lang="en-US" sz="2000" dirty="0"/>
              <a:t>annic@selfhelpelderly.org</a:t>
            </a:r>
          </a:p>
          <a:p>
            <a:pPr marL="0" indent="0" algn="ctr">
              <a:buFontTx/>
              <a:buNone/>
              <a:defRPr/>
            </a:pPr>
            <a:r>
              <a:rPr lang="en-US" sz="2000" dirty="0"/>
              <a:t>(415) 677-7600</a:t>
            </a:r>
          </a:p>
          <a:p>
            <a:pPr marL="0" indent="0" algn="ctr">
              <a:buFontTx/>
              <a:buNone/>
              <a:defRPr/>
            </a:pPr>
            <a:endParaRPr lang="en-US" sz="2000" dirty="0"/>
          </a:p>
          <a:p>
            <a:pPr marL="0" indent="0" algn="ctr">
              <a:buFontTx/>
              <a:buNone/>
              <a:defRPr/>
            </a:pPr>
            <a:r>
              <a:rPr lang="en-US" sz="2000" b="1" dirty="0"/>
              <a:t>Casey McFall</a:t>
            </a:r>
          </a:p>
          <a:p>
            <a:pPr marL="0" indent="0" algn="ctr">
              <a:buFontTx/>
              <a:buNone/>
              <a:defRPr/>
            </a:pPr>
            <a:r>
              <a:rPr lang="en-US" sz="2000" dirty="0"/>
              <a:t>Chief Executive Officer</a:t>
            </a:r>
          </a:p>
          <a:p>
            <a:pPr marL="0" indent="0" algn="ctr">
              <a:buFontTx/>
              <a:buNone/>
              <a:defRPr/>
            </a:pPr>
            <a:r>
              <a:rPr lang="en-US" sz="2000" b="1" dirty="0"/>
              <a:t>Milestone Consulting LLC</a:t>
            </a:r>
          </a:p>
          <a:p>
            <a:pPr marL="0" indent="0" algn="ctr">
              <a:buFontTx/>
              <a:buNone/>
              <a:defRPr/>
            </a:pPr>
            <a:r>
              <a:rPr lang="en-US" sz="2000" dirty="0"/>
              <a:t>casey@milestoneconsulting.org</a:t>
            </a:r>
          </a:p>
          <a:p>
            <a:pPr marL="0" indent="0" algn="ctr">
              <a:buFontTx/>
              <a:buNone/>
              <a:defRPr/>
            </a:pPr>
            <a:r>
              <a:rPr lang="en-US" sz="2000" dirty="0"/>
              <a:t>(310) 920-0648</a:t>
            </a:r>
          </a:p>
          <a:p>
            <a:pPr marL="0" indent="0" algn="ctr">
              <a:buFontTx/>
              <a:buNone/>
              <a:defRPr/>
            </a:pPr>
            <a:endParaRPr lang="en-US" sz="2000" dirty="0"/>
          </a:p>
          <a:p>
            <a:pPr marL="0" indent="0" algn="ctr">
              <a:buFontTx/>
              <a:buNone/>
              <a:defRPr/>
            </a:pPr>
            <a:r>
              <a:rPr lang="en-US" sz="2000" b="1" dirty="0"/>
              <a:t>Ravinder Mangat</a:t>
            </a:r>
          </a:p>
          <a:p>
            <a:pPr marL="0" indent="0" algn="ctr">
              <a:buFontTx/>
              <a:buNone/>
              <a:defRPr/>
            </a:pPr>
            <a:r>
              <a:rPr lang="en-US" sz="2000" b="1" dirty="0"/>
              <a:t>CPUC, News &amp; Outreach Office</a:t>
            </a:r>
          </a:p>
          <a:p>
            <a:pPr marL="0" indent="0" algn="ctr">
              <a:buFontTx/>
              <a:buNone/>
              <a:defRPr/>
            </a:pPr>
            <a:r>
              <a:rPr lang="en-US" sz="2000" dirty="0"/>
              <a:t>ravinder.mangat@cpuc.ca.gov</a:t>
            </a:r>
          </a:p>
          <a:p>
            <a:pPr marL="0" indent="0" algn="ctr">
              <a:buFontTx/>
              <a:buNone/>
              <a:defRPr/>
            </a:pPr>
            <a:r>
              <a:rPr lang="en-US" sz="2000" dirty="0"/>
              <a:t>(415) 355-5556</a:t>
            </a:r>
          </a:p>
          <a:p>
            <a:pPr marL="0" indent="0" algn="ctr">
              <a:buFontTx/>
              <a:buNone/>
              <a:defRPr/>
            </a:pPr>
            <a:endParaRPr lang="en-US" sz="2000" dirty="0"/>
          </a:p>
          <a:p>
            <a:pPr marL="114300" indent="0" algn="ctr">
              <a:buNone/>
            </a:pPr>
            <a:endParaRPr lang="en-US" sz="2000" dirty="0">
              <a:latin typeface="Franklin Gothic Medium" charset="0"/>
            </a:endParaRPr>
          </a:p>
          <a:p>
            <a:endParaRPr lang="en-US" sz="1100" dirty="0">
              <a:latin typeface="Franklin Gothic Medium" charset="0"/>
            </a:endParaRPr>
          </a:p>
          <a:p>
            <a:pPr marL="0" indent="0" algn="ctr">
              <a:buFontTx/>
              <a:buNone/>
              <a:defRPr/>
            </a:pPr>
            <a:endParaRPr lang="en-US" sz="2000" dirty="0"/>
          </a:p>
          <a:p>
            <a:pPr marL="114300" indent="0">
              <a:buNone/>
            </a:pPr>
            <a:endParaRPr lang="en-US" dirty="0"/>
          </a:p>
        </p:txBody>
      </p:sp>
    </p:spTree>
    <p:extLst>
      <p:ext uri="{BB962C8B-B14F-4D97-AF65-F5344CB8AC3E}">
        <p14:creationId xmlns:p14="http://schemas.microsoft.com/office/powerpoint/2010/main" val="372841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90662"/>
          </a:xfrm>
          <a:ln w="38100" cmpd="sng">
            <a:solidFill>
              <a:schemeClr val="accent3">
                <a:lumMod val="75000"/>
              </a:schemeClr>
            </a:solidFill>
          </a:ln>
        </p:spPr>
        <p:style>
          <a:lnRef idx="2">
            <a:schemeClr val="accent4"/>
          </a:lnRef>
          <a:fillRef idx="1">
            <a:schemeClr val="lt1"/>
          </a:fillRef>
          <a:effectRef idx="0">
            <a:schemeClr val="accent4"/>
          </a:effectRef>
          <a:fontRef idx="minor">
            <a:schemeClr val="dk1"/>
          </a:fontRef>
        </p:style>
        <p:txBody>
          <a:bodyPr/>
          <a:lstStyle/>
          <a:p>
            <a:pPr algn="ctr"/>
            <a:r>
              <a:rPr lang="en-US" sz="3600" b="1" dirty="0">
                <a:solidFill>
                  <a:srgbClr val="9157D4"/>
                </a:solidFill>
                <a:latin typeface="Times New Roman"/>
                <a:cs typeface="Times New Roman"/>
              </a:rPr>
              <a:t>CHANGES </a:t>
            </a:r>
            <a:r>
              <a:rPr lang="en-US" sz="3600" b="1" dirty="0">
                <a:solidFill>
                  <a:schemeClr val="bg2">
                    <a:lumMod val="75000"/>
                  </a:schemeClr>
                </a:solidFill>
                <a:latin typeface="Times New Roman"/>
                <a:cs typeface="Times New Roman"/>
              </a:rPr>
              <a:t>Services Provided</a:t>
            </a:r>
            <a:br>
              <a:rPr lang="en-US" sz="2600" b="1" dirty="0">
                <a:solidFill>
                  <a:schemeClr val="tx1"/>
                </a:solidFill>
                <a:latin typeface="Times New Roman"/>
                <a:cs typeface="Times New Roman"/>
              </a:rPr>
            </a:br>
            <a:r>
              <a:rPr lang="en-US" sz="2400" dirty="0">
                <a:solidFill>
                  <a:schemeClr val="tx1"/>
                </a:solidFill>
                <a:latin typeface="Times New Roman"/>
                <a:cs typeface="Times New Roman"/>
              </a:rPr>
              <a:t>Quarter 1</a:t>
            </a:r>
            <a:br>
              <a:rPr lang="en-US" sz="2400" dirty="0">
                <a:solidFill>
                  <a:schemeClr val="tx1"/>
                </a:solidFill>
                <a:latin typeface="Times New Roman"/>
                <a:cs typeface="Times New Roman"/>
              </a:rPr>
            </a:br>
            <a:r>
              <a:rPr lang="en-US" sz="2400" dirty="0">
                <a:solidFill>
                  <a:schemeClr val="tx1"/>
                </a:solidFill>
                <a:latin typeface="Times New Roman"/>
                <a:cs typeface="Times New Roman"/>
              </a:rPr>
              <a:t>June 17 – September 30, 2019</a:t>
            </a:r>
          </a:p>
        </p:txBody>
      </p:sp>
      <p:sp>
        <p:nvSpPr>
          <p:cNvPr id="4" name="Content Placeholder 3"/>
          <p:cNvSpPr>
            <a:spLocks noGrp="1"/>
          </p:cNvSpPr>
          <p:nvPr>
            <p:ph idx="1"/>
          </p:nvPr>
        </p:nvSpPr>
        <p:spPr>
          <a:xfrm>
            <a:off x="457200" y="2019300"/>
            <a:ext cx="7620000" cy="4381500"/>
          </a:xfrm>
          <a:noFill/>
          <a:ln w="38100" cmpd="dbl">
            <a:solidFill>
              <a:schemeClr val="accent3">
                <a:lumMod val="75000"/>
              </a:schemeClr>
            </a:solidFill>
          </a:ln>
        </p:spPr>
        <p:style>
          <a:lnRef idx="2">
            <a:schemeClr val="accent4"/>
          </a:lnRef>
          <a:fillRef idx="1">
            <a:schemeClr val="lt1"/>
          </a:fillRef>
          <a:effectRef idx="0">
            <a:schemeClr val="accent4"/>
          </a:effectRef>
          <a:fontRef idx="minor">
            <a:schemeClr val="dk1"/>
          </a:fontRef>
        </p:style>
        <p:txBody>
          <a:bodyPr>
            <a:normAutofit/>
          </a:bodyPr>
          <a:lstStyle/>
          <a:p>
            <a:pPr>
              <a:lnSpc>
                <a:spcPct val="150000"/>
              </a:lnSpc>
            </a:pPr>
            <a:r>
              <a:rPr lang="en-US" sz="3200" dirty="0">
                <a:latin typeface="Times New Roman"/>
                <a:cs typeface="Times New Roman"/>
              </a:rPr>
              <a:t>Outreach – Over </a:t>
            </a:r>
            <a:r>
              <a:rPr lang="en-US" sz="3200" b="1" dirty="0">
                <a:latin typeface="Times New Roman"/>
                <a:cs typeface="Times New Roman"/>
              </a:rPr>
              <a:t>260,000</a:t>
            </a:r>
            <a:r>
              <a:rPr lang="en-US" sz="3200" dirty="0">
                <a:latin typeface="Times New Roman"/>
                <a:cs typeface="Times New Roman"/>
              </a:rPr>
              <a:t> potentially reached</a:t>
            </a:r>
          </a:p>
          <a:p>
            <a:pPr>
              <a:lnSpc>
                <a:spcPct val="150000"/>
              </a:lnSpc>
            </a:pPr>
            <a:r>
              <a:rPr lang="en-US" sz="3200" dirty="0">
                <a:latin typeface="Times New Roman"/>
                <a:cs typeface="Times New Roman"/>
              </a:rPr>
              <a:t>Consumers Educated:   		</a:t>
            </a:r>
            <a:r>
              <a:rPr lang="en-US" sz="3200" b="1" dirty="0">
                <a:latin typeface="Times New Roman"/>
                <a:cs typeface="Times New Roman"/>
              </a:rPr>
              <a:t>12,649</a:t>
            </a:r>
            <a:r>
              <a:rPr lang="en-US" sz="3200" dirty="0">
                <a:latin typeface="Times New Roman"/>
                <a:cs typeface="Times New Roman"/>
              </a:rPr>
              <a:t> </a:t>
            </a:r>
          </a:p>
          <a:p>
            <a:pPr>
              <a:lnSpc>
                <a:spcPct val="150000"/>
              </a:lnSpc>
            </a:pPr>
            <a:r>
              <a:rPr lang="en-US" sz="3200" dirty="0">
                <a:latin typeface="Times New Roman"/>
                <a:cs typeface="Times New Roman"/>
              </a:rPr>
              <a:t>Needs Assistance cases:		</a:t>
            </a:r>
            <a:r>
              <a:rPr lang="en-US" sz="3200" b="1" dirty="0">
                <a:latin typeface="Times New Roman"/>
                <a:cs typeface="Times New Roman"/>
              </a:rPr>
              <a:t>1,060</a:t>
            </a:r>
          </a:p>
          <a:p>
            <a:pPr>
              <a:lnSpc>
                <a:spcPct val="150000"/>
              </a:lnSpc>
            </a:pPr>
            <a:r>
              <a:rPr lang="en-US" sz="3200" dirty="0">
                <a:latin typeface="Times New Roman"/>
                <a:cs typeface="Times New Roman"/>
              </a:rPr>
              <a:t>Dispute Resolution cases: 	</a:t>
            </a:r>
            <a:r>
              <a:rPr lang="en-US" sz="3200" b="1" dirty="0">
                <a:latin typeface="Times New Roman"/>
                <a:cs typeface="Times New Roman"/>
              </a:rPr>
              <a:t>491</a:t>
            </a:r>
          </a:p>
          <a:p>
            <a:pPr marL="114300" indent="0">
              <a:buNone/>
            </a:pPr>
            <a:endParaRPr lang="en-US" dirty="0"/>
          </a:p>
        </p:txBody>
      </p:sp>
    </p:spTree>
    <p:extLst>
      <p:ext uri="{BB962C8B-B14F-4D97-AF65-F5344CB8AC3E}">
        <p14:creationId xmlns:p14="http://schemas.microsoft.com/office/powerpoint/2010/main" val="93709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77962"/>
          </a:xfrm>
          <a:ln w="38100" cmpd="dbl">
            <a:solidFill>
              <a:schemeClr val="accent3">
                <a:lumMod val="75000"/>
              </a:schemeClr>
            </a:solidFill>
          </a:ln>
        </p:spPr>
        <p:style>
          <a:lnRef idx="2">
            <a:schemeClr val="accent4"/>
          </a:lnRef>
          <a:fillRef idx="1">
            <a:schemeClr val="lt1"/>
          </a:fillRef>
          <a:effectRef idx="0">
            <a:schemeClr val="accent4"/>
          </a:effectRef>
          <a:fontRef idx="minor">
            <a:schemeClr val="dk1"/>
          </a:fontRef>
        </p:style>
        <p:txBody>
          <a:bodyPr/>
          <a:lstStyle/>
          <a:p>
            <a:pPr algn="ctr"/>
            <a:r>
              <a:rPr lang="en-US" sz="3600" b="1" dirty="0">
                <a:solidFill>
                  <a:srgbClr val="9157D4"/>
                </a:solidFill>
                <a:latin typeface="Times New Roman"/>
                <a:cs typeface="Times New Roman"/>
              </a:rPr>
              <a:t>Dispute Resolution cases</a:t>
            </a:r>
            <a:br>
              <a:rPr lang="en-US" sz="3600" b="1" dirty="0">
                <a:solidFill>
                  <a:srgbClr val="9157D4"/>
                </a:solidFill>
                <a:latin typeface="Times New Roman"/>
                <a:cs typeface="Times New Roman"/>
              </a:rPr>
            </a:br>
            <a:r>
              <a:rPr lang="en-US" sz="2400" dirty="0">
                <a:solidFill>
                  <a:schemeClr val="tx1"/>
                </a:solidFill>
                <a:latin typeface="Times New Roman"/>
                <a:cs typeface="Times New Roman"/>
              </a:rPr>
              <a:t>Quarter 1</a:t>
            </a:r>
            <a:br>
              <a:rPr lang="en-US" sz="2400" dirty="0">
                <a:solidFill>
                  <a:schemeClr val="tx1"/>
                </a:solidFill>
                <a:latin typeface="Times New Roman"/>
                <a:cs typeface="Times New Roman"/>
              </a:rPr>
            </a:br>
            <a:r>
              <a:rPr lang="en-US" sz="2400" dirty="0">
                <a:solidFill>
                  <a:schemeClr val="tx1"/>
                </a:solidFill>
                <a:latin typeface="Times New Roman"/>
                <a:cs typeface="Times New Roman"/>
              </a:rPr>
              <a:t>June 17 – September 30, 2019</a:t>
            </a:r>
            <a:endParaRPr lang="en-US" sz="2400" dirty="0">
              <a:solidFill>
                <a:schemeClr val="accent3">
                  <a:lumMod val="75000"/>
                </a:schemeClr>
              </a:solidFill>
              <a:latin typeface="Times New Roman"/>
              <a:cs typeface="Times New Roman"/>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36599"/>
              </p:ext>
            </p:extLst>
          </p:nvPr>
        </p:nvGraphicFramePr>
        <p:xfrm>
          <a:off x="457200" y="1905000"/>
          <a:ext cx="7620000" cy="459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809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77962"/>
          </a:xfrm>
          <a:ln w="38100" cmpd="dbl">
            <a:solidFill>
              <a:schemeClr val="accent3">
                <a:lumMod val="75000"/>
              </a:schemeClr>
            </a:solidFill>
          </a:ln>
        </p:spPr>
        <p:style>
          <a:lnRef idx="2">
            <a:schemeClr val="accent4"/>
          </a:lnRef>
          <a:fillRef idx="1">
            <a:schemeClr val="lt1"/>
          </a:fillRef>
          <a:effectRef idx="0">
            <a:schemeClr val="accent4"/>
          </a:effectRef>
          <a:fontRef idx="minor">
            <a:schemeClr val="dk1"/>
          </a:fontRef>
        </p:style>
        <p:txBody>
          <a:bodyPr/>
          <a:lstStyle/>
          <a:p>
            <a:pPr algn="ctr"/>
            <a:r>
              <a:rPr lang="en-US" sz="3600" b="1" dirty="0">
                <a:solidFill>
                  <a:srgbClr val="9157D4"/>
                </a:solidFill>
                <a:latin typeface="Times New Roman"/>
                <a:cs typeface="Times New Roman"/>
              </a:rPr>
              <a:t>Needs Assistance cases</a:t>
            </a:r>
            <a:br>
              <a:rPr lang="en-US" sz="3600" b="1" dirty="0">
                <a:solidFill>
                  <a:srgbClr val="9157D4"/>
                </a:solidFill>
                <a:latin typeface="Times New Roman"/>
                <a:cs typeface="Times New Roman"/>
              </a:rPr>
            </a:br>
            <a:r>
              <a:rPr lang="en-US" sz="2400" dirty="0">
                <a:solidFill>
                  <a:schemeClr val="tx1"/>
                </a:solidFill>
                <a:latin typeface="Times New Roman"/>
                <a:cs typeface="Times New Roman"/>
              </a:rPr>
              <a:t>Quarter 1</a:t>
            </a:r>
            <a:br>
              <a:rPr lang="en-US" sz="2400" dirty="0">
                <a:solidFill>
                  <a:schemeClr val="tx1"/>
                </a:solidFill>
                <a:latin typeface="Times New Roman"/>
                <a:cs typeface="Times New Roman"/>
              </a:rPr>
            </a:br>
            <a:r>
              <a:rPr lang="en-US" sz="2400" dirty="0">
                <a:solidFill>
                  <a:schemeClr val="tx1"/>
                </a:solidFill>
                <a:latin typeface="Times New Roman"/>
                <a:cs typeface="Times New Roman"/>
              </a:rPr>
              <a:t>June 17 – September 30, 2019</a:t>
            </a:r>
            <a:endParaRPr lang="en-US" sz="2400" dirty="0">
              <a:solidFill>
                <a:schemeClr val="accent3">
                  <a:lumMod val="75000"/>
                </a:schemeClr>
              </a:solidFill>
              <a:latin typeface="Times New Roman"/>
              <a:cs typeface="Times New Roman"/>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5174321"/>
              </p:ext>
            </p:extLst>
          </p:nvPr>
        </p:nvGraphicFramePr>
        <p:xfrm>
          <a:off x="457200" y="1905000"/>
          <a:ext cx="7620000" cy="459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431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accent3">
                    <a:lumMod val="75000"/>
                  </a:schemeClr>
                </a:solidFill>
                <a:latin typeface="Times New Roman"/>
                <a:cs typeface="Times New Roman"/>
              </a:rPr>
              <a:t>Outreach</a:t>
            </a:r>
            <a:r>
              <a:rPr lang="en-US" b="1" dirty="0">
                <a:solidFill>
                  <a:schemeClr val="accent3">
                    <a:lumMod val="75000"/>
                  </a:schemeClr>
                </a:solidFill>
                <a:latin typeface="Times New Roman"/>
                <a:cs typeface="Times New Roman"/>
              </a:rPr>
              <a:t> </a:t>
            </a:r>
            <a:r>
              <a:rPr lang="en-US" sz="3600" b="1" dirty="0">
                <a:solidFill>
                  <a:schemeClr val="accent3">
                    <a:lumMod val="75000"/>
                  </a:schemeClr>
                </a:solidFill>
                <a:latin typeface="Times New Roman"/>
                <a:cs typeface="Times New Roman"/>
              </a:rPr>
              <a:t>Activities</a:t>
            </a:r>
            <a:endParaRPr lang="en-US" sz="2400" b="1" dirty="0">
              <a:solidFill>
                <a:srgbClr val="000000"/>
              </a:solidFill>
              <a:latin typeface="Times New Roman"/>
              <a:cs typeface="Times New Roman"/>
            </a:endParaRPr>
          </a:p>
        </p:txBody>
      </p:sp>
      <p:sp>
        <p:nvSpPr>
          <p:cNvPr id="3" name="Content Placeholder 2"/>
          <p:cNvSpPr>
            <a:spLocks noGrp="1"/>
          </p:cNvSpPr>
          <p:nvPr>
            <p:ph idx="1"/>
          </p:nvPr>
        </p:nvSpPr>
        <p:spPr>
          <a:xfrm>
            <a:off x="457200" y="1524000"/>
            <a:ext cx="7620000" cy="4876800"/>
          </a:xfrm>
        </p:spPr>
        <p:txBody>
          <a:bodyPr>
            <a:noAutofit/>
          </a:bodyPr>
          <a:lstStyle/>
          <a:p>
            <a:pPr marL="114300" indent="0">
              <a:lnSpc>
                <a:spcPct val="120000"/>
              </a:lnSpc>
              <a:buNone/>
            </a:pPr>
            <a:r>
              <a:rPr lang="en-US" sz="2400" dirty="0">
                <a:latin typeface="Times New Roman"/>
                <a:cs typeface="Times New Roman"/>
              </a:rPr>
              <a:t>In the 2018-19 program year, outreach efforts potentially reached over </a:t>
            </a:r>
            <a:r>
              <a:rPr lang="en-US" sz="2400" b="1" dirty="0">
                <a:solidFill>
                  <a:schemeClr val="accent3">
                    <a:lumMod val="75000"/>
                  </a:schemeClr>
                </a:solidFill>
                <a:latin typeface="Times New Roman"/>
                <a:cs typeface="Times New Roman"/>
              </a:rPr>
              <a:t>3.5 million </a:t>
            </a:r>
            <a:r>
              <a:rPr lang="en-US" sz="2400" dirty="0">
                <a:latin typeface="Times New Roman"/>
                <a:cs typeface="Times New Roman"/>
              </a:rPr>
              <a:t>consumers. </a:t>
            </a:r>
          </a:p>
          <a:p>
            <a:pPr marL="114300" indent="0">
              <a:lnSpc>
                <a:spcPct val="120000"/>
              </a:lnSpc>
              <a:buNone/>
            </a:pPr>
            <a:endParaRPr lang="en-US" sz="2400" dirty="0">
              <a:latin typeface="Times New Roman"/>
              <a:cs typeface="Times New Roman"/>
            </a:endParaRPr>
          </a:p>
          <a:p>
            <a:pPr marL="114300" indent="0">
              <a:lnSpc>
                <a:spcPct val="120000"/>
              </a:lnSpc>
              <a:buNone/>
            </a:pPr>
            <a:r>
              <a:rPr lang="en-US" sz="2400" dirty="0">
                <a:latin typeface="Times New Roman"/>
                <a:cs typeface="Times New Roman"/>
              </a:rPr>
              <a:t>CBOs utilize their outreach budget by identifying the best outreach activity to reach the communities they serve. </a:t>
            </a:r>
          </a:p>
          <a:p>
            <a:pPr marL="114300" indent="0">
              <a:lnSpc>
                <a:spcPct val="120000"/>
              </a:lnSpc>
              <a:buNone/>
            </a:pPr>
            <a:endParaRPr lang="en-US" sz="2400" dirty="0">
              <a:latin typeface="Times New Roman"/>
              <a:cs typeface="Times New Roman"/>
            </a:endParaRPr>
          </a:p>
          <a:p>
            <a:pPr marL="114300" indent="0">
              <a:lnSpc>
                <a:spcPct val="120000"/>
              </a:lnSpc>
              <a:buNone/>
            </a:pPr>
            <a:r>
              <a:rPr lang="en-US" sz="2400" dirty="0">
                <a:latin typeface="Times New Roman"/>
                <a:cs typeface="Times New Roman"/>
              </a:rPr>
              <a:t>Typically, outreach efforts incorporate both TEAM and CHANGES programs into their content. </a:t>
            </a:r>
          </a:p>
        </p:txBody>
      </p:sp>
    </p:spTree>
    <p:extLst>
      <p:ext uri="{BB962C8B-B14F-4D97-AF65-F5344CB8AC3E}">
        <p14:creationId xmlns:p14="http://schemas.microsoft.com/office/powerpoint/2010/main" val="136625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3600" b="1" dirty="0">
                <a:solidFill>
                  <a:schemeClr val="accent3">
                    <a:lumMod val="75000"/>
                  </a:schemeClr>
                </a:solidFill>
                <a:latin typeface="Times New Roman"/>
                <a:cs typeface="Times New Roman"/>
              </a:rPr>
              <a:t>Community Events</a:t>
            </a:r>
            <a:endParaRPr lang="en-US" sz="2400" dirty="0"/>
          </a:p>
        </p:txBody>
      </p:sp>
      <p:sp>
        <p:nvSpPr>
          <p:cNvPr id="5" name="Content Placeholder 4"/>
          <p:cNvSpPr>
            <a:spLocks noGrp="1"/>
          </p:cNvSpPr>
          <p:nvPr>
            <p:ph sz="half" idx="1"/>
          </p:nvPr>
        </p:nvSpPr>
        <p:spPr/>
        <p:txBody>
          <a:bodyPr/>
          <a:lstStyle/>
          <a:p>
            <a:pPr marL="114300" indent="0">
              <a:buNone/>
            </a:pPr>
            <a:r>
              <a:rPr lang="en-US" dirty="0">
                <a:latin typeface="Times New Roman"/>
                <a:cs typeface="Times New Roman"/>
              </a:rPr>
              <a:t>Outreach is conducted at local ethnic festivals and holiday events, and health and resource fairs. </a:t>
            </a:r>
          </a:p>
          <a:p>
            <a:pPr marL="114300" indent="0">
              <a:buNone/>
            </a:pPr>
            <a:endParaRPr lang="en-US" dirty="0">
              <a:latin typeface="Times New Roman"/>
              <a:cs typeface="Times New Roman"/>
            </a:endParaRPr>
          </a:p>
          <a:p>
            <a:pPr marL="114300" indent="0">
              <a:buNone/>
            </a:pPr>
            <a:r>
              <a:rPr lang="en-US" dirty="0">
                <a:latin typeface="Times New Roman"/>
                <a:cs typeface="Times New Roman"/>
              </a:rPr>
              <a:t>Events must reach a minimum of 500 people. </a:t>
            </a:r>
          </a:p>
        </p:txBody>
      </p:sp>
      <p:pic>
        <p:nvPicPr>
          <p:cNvPr id="7" name="Content Placeholder 6" descr="unnamed.jpg"/>
          <p:cNvPicPr>
            <a:picLocks noGrp="1" noChangeAspect="1"/>
          </p:cNvPicPr>
          <p:nvPr>
            <p:ph sz="half" idx="2"/>
          </p:nvPr>
        </p:nvPicPr>
        <p:blipFill>
          <a:blip r:embed="rId2">
            <a:extLst>
              <a:ext uri="{28A0092B-C50C-407E-A947-70E740481C1C}">
                <a14:useLocalDpi xmlns:a14="http://schemas.microsoft.com/office/drawing/2010/main" val="0"/>
              </a:ext>
            </a:extLst>
          </a:blip>
          <a:srcRect l="20114" r="20114"/>
          <a:stretch>
            <a:fillRect/>
          </a:stretch>
        </p:blipFill>
        <p:spPr/>
      </p:pic>
    </p:spTree>
    <p:extLst>
      <p:ext uri="{BB962C8B-B14F-4D97-AF65-F5344CB8AC3E}">
        <p14:creationId xmlns:p14="http://schemas.microsoft.com/office/powerpoint/2010/main" val="53186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977" y="274638"/>
            <a:ext cx="7948246" cy="1143000"/>
          </a:xfrm>
        </p:spPr>
        <p:txBody>
          <a:bodyPr/>
          <a:lstStyle/>
          <a:p>
            <a:pPr algn="ctr"/>
            <a:r>
              <a:rPr lang="en-US" sz="2800" dirty="0">
                <a:latin typeface="Times New Roman"/>
                <a:cs typeface="Times New Roman"/>
              </a:rPr>
              <a:t>In the 2018-19 program year, outreach at community event </a:t>
            </a:r>
            <a:br>
              <a:rPr lang="en-US" sz="2800" dirty="0">
                <a:latin typeface="Times New Roman"/>
                <a:cs typeface="Times New Roman"/>
              </a:rPr>
            </a:br>
            <a:r>
              <a:rPr lang="en-US" sz="2800" dirty="0">
                <a:latin typeface="Times New Roman"/>
                <a:cs typeface="Times New Roman"/>
              </a:rPr>
              <a:t>touched </a:t>
            </a:r>
            <a:r>
              <a:rPr lang="en-US" sz="2800" b="1" dirty="0">
                <a:solidFill>
                  <a:srgbClr val="9157D4"/>
                </a:solidFill>
                <a:latin typeface="Times New Roman"/>
                <a:cs typeface="Times New Roman"/>
              </a:rPr>
              <a:t>695,772 people at 143 even</a:t>
            </a:r>
            <a:r>
              <a:rPr lang="en-US" sz="2750" b="1" dirty="0">
                <a:solidFill>
                  <a:srgbClr val="9157D4"/>
                </a:solidFill>
                <a:latin typeface="Times New Roman"/>
                <a:cs typeface="Times New Roman"/>
              </a:rPr>
              <a:t>ts</a:t>
            </a:r>
            <a:r>
              <a:rPr lang="en-US" sz="2750" dirty="0">
                <a:latin typeface="Times New Roman"/>
                <a:cs typeface="Times New Roman"/>
              </a:rPr>
              <a:t>. </a:t>
            </a:r>
          </a:p>
        </p:txBody>
      </p:sp>
      <p:pic>
        <p:nvPicPr>
          <p:cNvPr id="6" name="Content Placeholder 5" descr="unnamed-4.jpg"/>
          <p:cNvPicPr>
            <a:picLocks noGrp="1" noChangeAspect="1"/>
          </p:cNvPicPr>
          <p:nvPr>
            <p:ph sz="half" idx="2"/>
          </p:nvPr>
        </p:nvPicPr>
        <p:blipFill>
          <a:blip r:embed="rId2">
            <a:extLst>
              <a:ext uri="{28A0092B-C50C-407E-A947-70E740481C1C}">
                <a14:useLocalDpi xmlns:a14="http://schemas.microsoft.com/office/drawing/2010/main" val="0"/>
              </a:ext>
            </a:extLst>
          </a:blip>
          <a:srcRect l="20114" r="20114"/>
          <a:stretch>
            <a:fillRect/>
          </a:stretch>
        </p:blipFill>
        <p:spPr/>
      </p:pic>
      <p:pic>
        <p:nvPicPr>
          <p:cNvPr id="8" name="Content Placeholder 7" descr="unnamed-5.jpg"/>
          <p:cNvPicPr>
            <a:picLocks noGrp="1" noChangeAspect="1"/>
          </p:cNvPicPr>
          <p:nvPr>
            <p:ph sz="half" idx="1"/>
          </p:nvPr>
        </p:nvPicPr>
        <p:blipFill>
          <a:blip r:embed="rId3">
            <a:extLst>
              <a:ext uri="{28A0092B-C50C-407E-A947-70E740481C1C}">
                <a14:useLocalDpi xmlns:a14="http://schemas.microsoft.com/office/drawing/2010/main" val="0"/>
              </a:ext>
            </a:extLst>
          </a:blip>
          <a:srcRect l="20114" r="20114"/>
          <a:stretch>
            <a:fillRect/>
          </a:stretch>
        </p:blipFill>
        <p:spPr/>
      </p:pic>
    </p:spTree>
    <p:extLst>
      <p:ext uri="{BB962C8B-B14F-4D97-AF65-F5344CB8AC3E}">
        <p14:creationId xmlns:p14="http://schemas.microsoft.com/office/powerpoint/2010/main" val="405645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9157D4"/>
                </a:solidFill>
                <a:latin typeface="Times New Roman"/>
                <a:cs typeface="Times New Roman"/>
              </a:rPr>
              <a:t>Media Outreach</a:t>
            </a:r>
            <a:endParaRPr lang="en-US" sz="2400" b="1" dirty="0">
              <a:solidFill>
                <a:srgbClr val="9157D4"/>
              </a:solidFill>
              <a:latin typeface="Times New Roman"/>
              <a:cs typeface="Times New Roman"/>
            </a:endParaRPr>
          </a:p>
        </p:txBody>
      </p:sp>
      <p:sp>
        <p:nvSpPr>
          <p:cNvPr id="3" name="Content Placeholder 2"/>
          <p:cNvSpPr>
            <a:spLocks noGrp="1"/>
          </p:cNvSpPr>
          <p:nvPr>
            <p:ph sz="half" idx="1"/>
          </p:nvPr>
        </p:nvSpPr>
        <p:spPr/>
        <p:txBody>
          <a:bodyPr>
            <a:normAutofit lnSpcReduction="10000"/>
          </a:bodyPr>
          <a:lstStyle/>
          <a:p>
            <a:pPr marL="114300" indent="0" algn="ctr">
              <a:buNone/>
            </a:pPr>
            <a:r>
              <a:rPr lang="en-US" dirty="0">
                <a:latin typeface="Times New Roman"/>
                <a:cs typeface="Times New Roman"/>
              </a:rPr>
              <a:t>CBOs provide program information through ethnic television, radio and print media. </a:t>
            </a:r>
          </a:p>
          <a:p>
            <a:pPr marL="114300" indent="0" algn="ctr">
              <a:buNone/>
            </a:pPr>
            <a:endParaRPr lang="en-US" dirty="0">
              <a:latin typeface="Times New Roman"/>
              <a:cs typeface="Times New Roman"/>
            </a:endParaRPr>
          </a:p>
          <a:p>
            <a:pPr marL="114300" indent="0" algn="ctr">
              <a:buNone/>
            </a:pPr>
            <a:r>
              <a:rPr lang="en-US" dirty="0">
                <a:latin typeface="Times New Roman"/>
                <a:cs typeface="Times New Roman"/>
              </a:rPr>
              <a:t>In the 2018 – 2019 program year, </a:t>
            </a:r>
            <a:r>
              <a:rPr lang="en-US" b="1" dirty="0">
                <a:solidFill>
                  <a:srgbClr val="9157D4"/>
                </a:solidFill>
                <a:latin typeface="Times New Roman"/>
                <a:cs typeface="Times New Roman"/>
              </a:rPr>
              <a:t>2,643,700</a:t>
            </a:r>
            <a:r>
              <a:rPr lang="en-US" dirty="0">
                <a:latin typeface="Times New Roman"/>
                <a:cs typeface="Times New Roman"/>
              </a:rPr>
              <a:t> consumers were potentially reached through media outreach.</a:t>
            </a:r>
          </a:p>
        </p:txBody>
      </p:sp>
      <p:pic>
        <p:nvPicPr>
          <p:cNvPr id="5" name="Content Placeholder 4"/>
          <p:cNvPicPr>
            <a:picLocks noGrp="1" noChangeAspect="1"/>
          </p:cNvPicPr>
          <p:nvPr>
            <p:ph sz="half" idx="2"/>
          </p:nvPr>
        </p:nvPicPr>
        <p:blipFill>
          <a:blip r:embed="rId2"/>
          <a:srcRect l="20161" r="20161"/>
          <a:stretch>
            <a:fillRect/>
          </a:stretch>
        </p:blipFill>
        <p:spPr/>
      </p:pic>
    </p:spTree>
    <p:extLst>
      <p:ext uri="{BB962C8B-B14F-4D97-AF65-F5344CB8AC3E}">
        <p14:creationId xmlns:p14="http://schemas.microsoft.com/office/powerpoint/2010/main" val="113911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812800"/>
            <a:ext cx="3657600" cy="5313680"/>
          </a:xfrm>
        </p:spPr>
        <p:style>
          <a:lnRef idx="2">
            <a:schemeClr val="accent4"/>
          </a:lnRef>
          <a:fillRef idx="1">
            <a:schemeClr val="lt1"/>
          </a:fillRef>
          <a:effectRef idx="0">
            <a:schemeClr val="accent4"/>
          </a:effectRef>
          <a:fontRef idx="minor">
            <a:schemeClr val="dk1"/>
          </a:fontRef>
        </p:style>
        <p:txBody>
          <a:bodyPr>
            <a:normAutofit fontScale="55000" lnSpcReduction="20000"/>
          </a:bodyPr>
          <a:lstStyle/>
          <a:p>
            <a:pPr marL="114300" indent="0" algn="ctr">
              <a:buNone/>
            </a:pPr>
            <a:r>
              <a:rPr lang="en-US" sz="5200" b="1" dirty="0">
                <a:solidFill>
                  <a:srgbClr val="9157D4"/>
                </a:solidFill>
                <a:latin typeface="Times New Roman"/>
                <a:cs typeface="Times New Roman"/>
              </a:rPr>
              <a:t>Community Presentations</a:t>
            </a:r>
          </a:p>
          <a:p>
            <a:pPr marL="114300" indent="0" algn="ctr">
              <a:buNone/>
            </a:pPr>
            <a:endParaRPr lang="en-US" sz="3200" b="1" dirty="0">
              <a:solidFill>
                <a:srgbClr val="9157D4"/>
              </a:solidFill>
              <a:latin typeface="Times New Roman"/>
              <a:cs typeface="Times New Roman"/>
            </a:endParaRPr>
          </a:p>
          <a:p>
            <a:r>
              <a:rPr lang="en-US" sz="3800" dirty="0">
                <a:solidFill>
                  <a:srgbClr val="000000"/>
                </a:solidFill>
                <a:latin typeface="Times New Roman"/>
                <a:cs typeface="Times New Roman"/>
              </a:rPr>
              <a:t>Presentations at coalition, collaborative and task force meetings</a:t>
            </a:r>
          </a:p>
          <a:p>
            <a:pPr marL="114300" indent="0">
              <a:buNone/>
            </a:pPr>
            <a:endParaRPr lang="en-US" sz="3800" dirty="0">
              <a:solidFill>
                <a:srgbClr val="000000"/>
              </a:solidFill>
              <a:latin typeface="Times New Roman"/>
              <a:cs typeface="Times New Roman"/>
            </a:endParaRPr>
          </a:p>
          <a:p>
            <a:r>
              <a:rPr lang="en-US" sz="3800" dirty="0">
                <a:solidFill>
                  <a:srgbClr val="000000"/>
                </a:solidFill>
                <a:latin typeface="Times New Roman"/>
                <a:cs typeface="Times New Roman"/>
              </a:rPr>
              <a:t>Designed to reach consumers at non-TEAM &amp; CHANGES CBOs</a:t>
            </a:r>
          </a:p>
          <a:p>
            <a:pPr marL="114300" indent="0">
              <a:buNone/>
            </a:pPr>
            <a:endParaRPr lang="en-US" sz="3800" dirty="0">
              <a:solidFill>
                <a:srgbClr val="000000"/>
              </a:solidFill>
              <a:latin typeface="Times New Roman"/>
              <a:cs typeface="Times New Roman"/>
            </a:endParaRPr>
          </a:p>
          <a:p>
            <a:r>
              <a:rPr lang="en-US" sz="3800" dirty="0">
                <a:solidFill>
                  <a:srgbClr val="000000"/>
                </a:solidFill>
                <a:latin typeface="Times New Roman"/>
                <a:cs typeface="Times New Roman"/>
              </a:rPr>
              <a:t>Referral process described</a:t>
            </a:r>
          </a:p>
          <a:p>
            <a:pPr marL="114300" indent="0">
              <a:buNone/>
            </a:pPr>
            <a:endParaRPr lang="en-US" sz="3800" dirty="0">
              <a:solidFill>
                <a:srgbClr val="000000"/>
              </a:solidFill>
              <a:latin typeface="Times New Roman"/>
              <a:cs typeface="Times New Roman"/>
            </a:endParaRPr>
          </a:p>
          <a:p>
            <a:r>
              <a:rPr lang="en-US" sz="3800" dirty="0">
                <a:solidFill>
                  <a:srgbClr val="000000"/>
                </a:solidFill>
                <a:latin typeface="Times New Roman"/>
                <a:cs typeface="Times New Roman"/>
              </a:rPr>
              <a:t>Must reach minimum of 5 organizations</a:t>
            </a:r>
          </a:p>
        </p:txBody>
      </p:sp>
      <p:sp>
        <p:nvSpPr>
          <p:cNvPr id="4" name="Content Placeholder 3"/>
          <p:cNvSpPr>
            <a:spLocks noGrp="1"/>
          </p:cNvSpPr>
          <p:nvPr>
            <p:ph sz="half" idx="2"/>
          </p:nvPr>
        </p:nvSpPr>
        <p:spPr>
          <a:xfrm>
            <a:off x="4419600" y="812800"/>
            <a:ext cx="3657600" cy="5313680"/>
          </a:xfrm>
        </p:spPr>
        <p:style>
          <a:lnRef idx="2">
            <a:schemeClr val="accent4"/>
          </a:lnRef>
          <a:fillRef idx="1">
            <a:schemeClr val="lt1"/>
          </a:fillRef>
          <a:effectRef idx="0">
            <a:schemeClr val="accent4"/>
          </a:effectRef>
          <a:fontRef idx="minor">
            <a:schemeClr val="dk1"/>
          </a:fontRef>
        </p:style>
        <p:txBody>
          <a:bodyPr>
            <a:normAutofit fontScale="55000" lnSpcReduction="20000"/>
          </a:bodyPr>
          <a:lstStyle/>
          <a:p>
            <a:pPr marL="114300" indent="0" algn="ctr">
              <a:buNone/>
            </a:pPr>
            <a:r>
              <a:rPr lang="en-US" sz="5100" b="1" dirty="0">
                <a:solidFill>
                  <a:srgbClr val="9157D4"/>
                </a:solidFill>
                <a:latin typeface="Times New Roman"/>
                <a:cs typeface="Times New Roman"/>
              </a:rPr>
              <a:t>Social Media </a:t>
            </a:r>
          </a:p>
          <a:p>
            <a:pPr marL="114300" indent="0" algn="ctr">
              <a:buNone/>
            </a:pPr>
            <a:endParaRPr lang="en-US" sz="2400" b="1" dirty="0">
              <a:solidFill>
                <a:srgbClr val="9157D4"/>
              </a:solidFill>
              <a:latin typeface="Times New Roman"/>
              <a:cs typeface="Times New Roman"/>
            </a:endParaRPr>
          </a:p>
          <a:p>
            <a:pPr marL="114300" indent="0" algn="ctr">
              <a:buNone/>
            </a:pPr>
            <a:endParaRPr lang="en-US" sz="2400" b="1" dirty="0">
              <a:solidFill>
                <a:srgbClr val="9157D4"/>
              </a:solidFill>
              <a:latin typeface="Times New Roman"/>
              <a:cs typeface="Times New Roman"/>
            </a:endParaRPr>
          </a:p>
          <a:p>
            <a:pPr marL="114300" indent="0" algn="ctr">
              <a:buNone/>
            </a:pPr>
            <a:endParaRPr lang="en-US" sz="2400" b="1" dirty="0">
              <a:solidFill>
                <a:srgbClr val="9157D4"/>
              </a:solidFill>
              <a:latin typeface="Times New Roman"/>
              <a:cs typeface="Times New Roman"/>
            </a:endParaRPr>
          </a:p>
          <a:p>
            <a:r>
              <a:rPr lang="en-US" sz="3600" dirty="0">
                <a:solidFill>
                  <a:srgbClr val="000000"/>
                </a:solidFill>
                <a:latin typeface="Times New Roman"/>
                <a:cs typeface="Times New Roman"/>
              </a:rPr>
              <a:t>Postings on Facebook, Twitter and Instagram</a:t>
            </a:r>
          </a:p>
          <a:p>
            <a:pPr marL="114300" indent="0">
              <a:buNone/>
            </a:pPr>
            <a:endParaRPr lang="en-US" sz="3600" dirty="0">
              <a:solidFill>
                <a:srgbClr val="000000"/>
              </a:solidFill>
              <a:latin typeface="Times New Roman"/>
              <a:cs typeface="Times New Roman"/>
            </a:endParaRPr>
          </a:p>
          <a:p>
            <a:r>
              <a:rPr lang="en-US" sz="3600" dirty="0">
                <a:solidFill>
                  <a:srgbClr val="000000"/>
                </a:solidFill>
                <a:latin typeface="Times New Roman"/>
                <a:cs typeface="Times New Roman"/>
              </a:rPr>
              <a:t>Must be in-language</a:t>
            </a:r>
          </a:p>
          <a:p>
            <a:pPr marL="114300" indent="0">
              <a:buNone/>
            </a:pPr>
            <a:endParaRPr lang="en-US" sz="3600" dirty="0">
              <a:solidFill>
                <a:srgbClr val="000000"/>
              </a:solidFill>
              <a:latin typeface="Times New Roman"/>
              <a:cs typeface="Times New Roman"/>
            </a:endParaRPr>
          </a:p>
          <a:p>
            <a:r>
              <a:rPr lang="en-US" sz="3600" dirty="0">
                <a:solidFill>
                  <a:srgbClr val="000000"/>
                </a:solidFill>
                <a:latin typeface="Times New Roman"/>
                <a:cs typeface="Times New Roman"/>
              </a:rPr>
              <a:t>Minimum 5 postings required for payment</a:t>
            </a:r>
          </a:p>
          <a:p>
            <a:pPr marL="114300" indent="0">
              <a:buNone/>
            </a:pPr>
            <a:endParaRPr lang="en-US" sz="3600" dirty="0">
              <a:solidFill>
                <a:srgbClr val="000000"/>
              </a:solidFill>
              <a:latin typeface="Times New Roman"/>
              <a:cs typeface="Times New Roman"/>
            </a:endParaRPr>
          </a:p>
          <a:p>
            <a:r>
              <a:rPr lang="en-US" sz="3600" dirty="0">
                <a:solidFill>
                  <a:srgbClr val="000000"/>
                </a:solidFill>
                <a:latin typeface="Times New Roman"/>
                <a:cs typeface="Times New Roman"/>
              </a:rPr>
              <a:t>Least utilized outreach component by CBOs/Least likely to reach targeted populations</a:t>
            </a:r>
            <a:r>
              <a:rPr lang="en-US" sz="4400" dirty="0">
                <a:solidFill>
                  <a:srgbClr val="000000"/>
                </a:solidFill>
                <a:latin typeface="Times New Roman"/>
                <a:cs typeface="Times New Roman"/>
              </a:rPr>
              <a:t> </a:t>
            </a:r>
          </a:p>
          <a:p>
            <a:pPr marL="114300" indent="0">
              <a:buNone/>
            </a:pPr>
            <a:endParaRPr lang="en-US" sz="3200" dirty="0"/>
          </a:p>
        </p:txBody>
      </p:sp>
    </p:spTree>
    <p:extLst>
      <p:ext uri="{BB962C8B-B14F-4D97-AF65-F5344CB8AC3E}">
        <p14:creationId xmlns:p14="http://schemas.microsoft.com/office/powerpoint/2010/main" val="2449658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2019-12-10T08:00:00+00:00</MeetingDate>
    <ReleaseDate xmlns="d2749cae-3b09-4902-b2fe-48dfe8b9c04c">2019-12-20T08:00:00+00:00</ReleaseDate>
  </documentManagement>
</p:properties>
</file>

<file path=customXml/itemProps1.xml><?xml version="1.0" encoding="utf-8"?>
<ds:datastoreItem xmlns:ds="http://schemas.openxmlformats.org/officeDocument/2006/customXml" ds:itemID="{C0448E05-F2EA-49B7-AB65-89D9C9E1FC21}"/>
</file>

<file path=customXml/itemProps2.xml><?xml version="1.0" encoding="utf-8"?>
<ds:datastoreItem xmlns:ds="http://schemas.openxmlformats.org/officeDocument/2006/customXml" ds:itemID="{B9DBA28A-4DA0-4576-8E6E-89A7D702E689}">
  <ds:schemaRefs>
    <ds:schemaRef ds:uri="http://schemas.microsoft.com/sharepoint/v3/contenttype/forms"/>
  </ds:schemaRefs>
</ds:datastoreItem>
</file>

<file path=customXml/itemProps3.xml><?xml version="1.0" encoding="utf-8"?>
<ds:datastoreItem xmlns:ds="http://schemas.openxmlformats.org/officeDocument/2006/customXml" ds:itemID="{A344B19D-5512-4C8F-AFFF-1C9426AF5BD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Adjacency.thmx</Template>
  <TotalTime>13596</TotalTime>
  <Words>611</Words>
  <Application>Microsoft Office PowerPoint</Application>
  <PresentationFormat>On-screen Show (4:3)</PresentationFormat>
  <Paragraphs>108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vt:lpstr>
      <vt:lpstr>Franklin Gothic Medium</vt:lpstr>
      <vt:lpstr>Times New Roman</vt:lpstr>
      <vt:lpstr>Adjacency</vt:lpstr>
      <vt:lpstr>CHANGES Program Report to the Low Income Oversight Board</vt:lpstr>
      <vt:lpstr>CHANGES Services Provided Quarter 1 June 17 – September 30, 2019</vt:lpstr>
      <vt:lpstr>Dispute Resolution cases Quarter 1 June 17 – September 30, 2019</vt:lpstr>
      <vt:lpstr>Needs Assistance cases Quarter 1 June 17 – September 30, 2019</vt:lpstr>
      <vt:lpstr>Outreach Activities</vt:lpstr>
      <vt:lpstr>Community Events</vt:lpstr>
      <vt:lpstr>In the 2018-19 program year, outreach at community event  touched 695,772 people at 143 events. </vt:lpstr>
      <vt:lpstr>Media Outreach</vt:lpstr>
      <vt:lpstr>PowerPoint Presentation</vt:lpstr>
      <vt:lpstr>Bill Fairs</vt:lpstr>
      <vt:lpstr>Special Outreach Projects</vt:lpstr>
      <vt:lpstr>Examples of  Special Outreach Projects </vt:lpstr>
      <vt:lpstr>Referral Source May 1, 2018 – April 30, 2019</vt:lpstr>
      <vt:lpstr>Program Contacts</vt:lpstr>
    </vt:vector>
  </TitlesOfParts>
  <Company>Milestone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07. TEAM &amp; CHANGES Presentation on Outreach Methods LIOB121019</dc:title>
  <dc:creator>Casey McFall</dc:creator>
  <cp:lastModifiedBy>Weaver, Gillian</cp:lastModifiedBy>
  <cp:revision>201</cp:revision>
  <dcterms:created xsi:type="dcterms:W3CDTF">2017-05-17T18:39:35Z</dcterms:created>
  <dcterms:modified xsi:type="dcterms:W3CDTF">2019-12-20T20:33:55Z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ies>
</file>