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404" r:id="rId3"/>
    <p:sldId id="378" r:id="rId4"/>
    <p:sldId id="405" r:id="rId5"/>
    <p:sldId id="388" r:id="rId6"/>
    <p:sldId id="417" r:id="rId7"/>
    <p:sldId id="443" r:id="rId8"/>
    <p:sldId id="438" r:id="rId9"/>
    <p:sldId id="409" r:id="rId10"/>
    <p:sldId id="411" r:id="rId11"/>
    <p:sldId id="410" r:id="rId12"/>
    <p:sldId id="423" r:id="rId13"/>
    <p:sldId id="420"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x, Rory" initials="CR" lastIdx="2" clrIdx="0">
    <p:extLst>
      <p:ext uri="{19B8F6BF-5375-455C-9EA6-DF929625EA0E}">
        <p15:presenceInfo xmlns:p15="http://schemas.microsoft.com/office/powerpoint/2012/main" userId="S::rory.cox@cpuc.ca.gov::16850202-1007-48bf-aea7-bec5409296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67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79333" autoAdjust="0"/>
  </p:normalViewPr>
  <p:slideViewPr>
    <p:cSldViewPr snapToGrid="0">
      <p:cViewPr varScale="1">
        <p:scale>
          <a:sx n="84" d="100"/>
          <a:sy n="84" d="100"/>
        </p:scale>
        <p:origin x="1596" y="84"/>
      </p:cViewPr>
      <p:guideLst/>
    </p:cSldViewPr>
  </p:slideViewPr>
  <p:notesTextViewPr>
    <p:cViewPr>
      <p:scale>
        <a:sx n="1" d="1"/>
        <a:sy n="1" d="1"/>
      </p:scale>
      <p:origin x="0" y="0"/>
    </p:cViewPr>
  </p:notesTextViewPr>
  <p:notesViewPr>
    <p:cSldViewPr snapToGrid="0">
      <p:cViewPr varScale="1">
        <p:scale>
          <a:sx n="78" d="100"/>
          <a:sy n="78" d="100"/>
        </p:scale>
        <p:origin x="20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r>
              <a:rPr lang="en-US" dirty="0"/>
              <a:t>Shares of Natural Gas Consumption by End Use, Residential</a:t>
            </a:r>
          </a:p>
        </c:rich>
      </c:tx>
      <c:layout>
        <c:manualLayout>
          <c:xMode val="edge"/>
          <c:yMode val="edge"/>
          <c:x val="0.11522590298094443"/>
          <c:y val="6.6553277291246347E-3"/>
        </c:manualLayout>
      </c:layout>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Shares of Natural Gas Consumption by End Use</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3F6D-416E-BED1-4A79A7BA1D3F}"/>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2-3F6D-416E-BED1-4A79A7BA1D3F}"/>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3-3F6D-416E-BED1-4A79A7BA1D3F}"/>
              </c:ext>
            </c:extLst>
          </c:dPt>
          <c:dPt>
            <c:idx val="3"/>
            <c:bubble3D val="0"/>
            <c:spPr>
              <a:solidFill>
                <a:srgbClr val="FFFF00"/>
              </a:solidFill>
              <a:ln w="19050">
                <a:solidFill>
                  <a:schemeClr val="lt1"/>
                </a:solidFill>
              </a:ln>
              <a:effectLst/>
            </c:spPr>
            <c:extLst>
              <c:ext xmlns:c16="http://schemas.microsoft.com/office/drawing/2014/chart" uri="{C3380CC4-5D6E-409C-BE32-E72D297353CC}">
                <c16:uniqueId val="{00000004-3F6D-416E-BED1-4A79A7BA1D3F}"/>
              </c:ext>
            </c:extLst>
          </c:dPt>
          <c:dPt>
            <c:idx val="4"/>
            <c:bubble3D val="0"/>
            <c:spPr>
              <a:solidFill>
                <a:srgbClr val="00B050"/>
              </a:solidFill>
              <a:ln w="19050">
                <a:solidFill>
                  <a:schemeClr val="lt1"/>
                </a:solidFill>
              </a:ln>
              <a:effectLst/>
            </c:spPr>
            <c:extLst>
              <c:ext xmlns:c16="http://schemas.microsoft.com/office/drawing/2014/chart" uri="{C3380CC4-5D6E-409C-BE32-E72D297353CC}">
                <c16:uniqueId val="{00000005-3F6D-416E-BED1-4A79A7BA1D3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Space Heating</c:v>
                </c:pt>
                <c:pt idx="1">
                  <c:v>Water Heating </c:v>
                </c:pt>
                <c:pt idx="2">
                  <c:v>Cooking</c:v>
                </c:pt>
                <c:pt idx="3">
                  <c:v>Clothes Dryers</c:v>
                </c:pt>
                <c:pt idx="4">
                  <c:v>Pools and Hot Tubs</c:v>
                </c:pt>
              </c:strCache>
            </c:strRef>
          </c:cat>
          <c:val>
            <c:numRef>
              <c:f>Sheet1!$B$2:$B$6</c:f>
              <c:numCache>
                <c:formatCode>0%</c:formatCode>
                <c:ptCount val="5"/>
                <c:pt idx="0">
                  <c:v>0.44</c:v>
                </c:pt>
                <c:pt idx="1">
                  <c:v>0.41</c:v>
                </c:pt>
                <c:pt idx="2">
                  <c:v>7.0000000000000007E-2</c:v>
                </c:pt>
                <c:pt idx="3">
                  <c:v>0.04</c:v>
                </c:pt>
                <c:pt idx="4">
                  <c:v>0.04</c:v>
                </c:pt>
              </c:numCache>
            </c:numRef>
          </c:val>
          <c:extLst>
            <c:ext xmlns:c16="http://schemas.microsoft.com/office/drawing/2014/chart" uri="{C3380CC4-5D6E-409C-BE32-E72D297353CC}">
              <c16:uniqueId val="{00000000-3F6D-416E-BED1-4A79A7BA1D3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09FA6C-52D2-49F8-BB93-DD9B75F85BB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50523338-B0BC-4766-A28D-CAF61C4AC11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A9D8B17-02DF-4DAD-9A80-6F29CFCD3698}" type="datetimeFigureOut">
              <a:rPr lang="en-US" smtClean="0"/>
              <a:t>2/26/2020</a:t>
            </a:fld>
            <a:endParaRPr lang="en-US"/>
          </a:p>
        </p:txBody>
      </p:sp>
      <p:sp>
        <p:nvSpPr>
          <p:cNvPr id="4" name="Footer Placeholder 3">
            <a:extLst>
              <a:ext uri="{FF2B5EF4-FFF2-40B4-BE49-F238E27FC236}">
                <a16:creationId xmlns:a16="http://schemas.microsoft.com/office/drawing/2014/main" id="{FF3C7F4B-FB67-4744-8C48-91AF95023E5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22C1C1-3E7A-4033-85F3-283F543A3D9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60131E6-FCDF-4583-8F8A-CA4CB38DD620}" type="slidenum">
              <a:rPr lang="en-US" smtClean="0"/>
              <a:t>‹#›</a:t>
            </a:fld>
            <a:endParaRPr lang="en-US"/>
          </a:p>
        </p:txBody>
      </p:sp>
    </p:spTree>
    <p:extLst>
      <p:ext uri="{BB962C8B-B14F-4D97-AF65-F5344CB8AC3E}">
        <p14:creationId xmlns:p14="http://schemas.microsoft.com/office/powerpoint/2010/main" val="620420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8A619CB-B040-4392-AA92-DBED1CB50C2F}" type="datetimeFigureOut">
              <a:rPr lang="en-US" smtClean="0"/>
              <a:t>2/26/2020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02A458-2374-4426-8871-6C4C2BC894B5}" type="slidenum">
              <a:rPr lang="en-US" smtClean="0"/>
              <a:t>‹#›</a:t>
            </a:fld>
            <a:endParaRPr lang="en-US"/>
          </a:p>
        </p:txBody>
      </p:sp>
    </p:spTree>
    <p:extLst>
      <p:ext uri="{BB962C8B-B14F-4D97-AF65-F5344CB8AC3E}">
        <p14:creationId xmlns:p14="http://schemas.microsoft.com/office/powerpoint/2010/main" val="22401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02A458-2374-4426-8871-6C4C2BC894B5}" type="slidenum">
              <a:rPr lang="en-US" smtClean="0"/>
              <a:t>1</a:t>
            </a:fld>
            <a:endParaRPr lang="en-US"/>
          </a:p>
        </p:txBody>
      </p:sp>
    </p:spTree>
    <p:extLst>
      <p:ext uri="{BB962C8B-B14F-4D97-AF65-F5344CB8AC3E}">
        <p14:creationId xmlns:p14="http://schemas.microsoft.com/office/powerpoint/2010/main" val="1512442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D98DBB-5B2D-423E-9CF8-96802AA84AA2}" type="slidenum">
              <a:rPr lang="en-US" smtClean="0"/>
              <a:t>10</a:t>
            </a:fld>
            <a:endParaRPr lang="en-US" dirty="0"/>
          </a:p>
        </p:txBody>
      </p:sp>
    </p:spTree>
    <p:extLst>
      <p:ext uri="{BB962C8B-B14F-4D97-AF65-F5344CB8AC3E}">
        <p14:creationId xmlns:p14="http://schemas.microsoft.com/office/powerpoint/2010/main" val="2940684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98DBB-5B2D-423E-9CF8-96802AA84AA2}" type="slidenum">
              <a:rPr lang="en-US" smtClean="0"/>
              <a:t>11</a:t>
            </a:fld>
            <a:endParaRPr lang="en-US" dirty="0"/>
          </a:p>
        </p:txBody>
      </p:sp>
    </p:spTree>
    <p:extLst>
      <p:ext uri="{BB962C8B-B14F-4D97-AF65-F5344CB8AC3E}">
        <p14:creationId xmlns:p14="http://schemas.microsoft.com/office/powerpoint/2010/main" val="4075510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Three prongs: Not increase BTU consumption, be cost effective (TRC = 1), and not have environmental downside. Necessary to access public purpose funds. </a:t>
            </a:r>
          </a:p>
        </p:txBody>
      </p:sp>
      <p:sp>
        <p:nvSpPr>
          <p:cNvPr id="4" name="Slide Number Placeholder 3"/>
          <p:cNvSpPr>
            <a:spLocks noGrp="1"/>
          </p:cNvSpPr>
          <p:nvPr>
            <p:ph type="sldNum" sz="quarter" idx="10"/>
          </p:nvPr>
        </p:nvSpPr>
        <p:spPr/>
        <p:txBody>
          <a:bodyPr/>
          <a:lstStyle/>
          <a:p>
            <a:fld id="{5CD98DBB-5B2D-423E-9CF8-96802AA84AA2}" type="slidenum">
              <a:rPr lang="en-US" smtClean="0"/>
              <a:t>12</a:t>
            </a:fld>
            <a:endParaRPr lang="en-US" dirty="0"/>
          </a:p>
        </p:txBody>
      </p:sp>
    </p:spTree>
    <p:extLst>
      <p:ext uri="{BB962C8B-B14F-4D97-AF65-F5344CB8AC3E}">
        <p14:creationId xmlns:p14="http://schemas.microsoft.com/office/powerpoint/2010/main" val="1254148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Three prongs: Not increase BTU consumption, be cost effective (TRC = 1), and not have environmental downside. Necessary to access public purpose funds. </a:t>
            </a:r>
          </a:p>
        </p:txBody>
      </p:sp>
      <p:sp>
        <p:nvSpPr>
          <p:cNvPr id="4" name="Slide Number Placeholder 3"/>
          <p:cNvSpPr>
            <a:spLocks noGrp="1"/>
          </p:cNvSpPr>
          <p:nvPr>
            <p:ph type="sldNum" sz="quarter" idx="10"/>
          </p:nvPr>
        </p:nvSpPr>
        <p:spPr/>
        <p:txBody>
          <a:bodyPr/>
          <a:lstStyle/>
          <a:p>
            <a:fld id="{5CD98DBB-5B2D-423E-9CF8-96802AA84AA2}" type="slidenum">
              <a:rPr lang="en-US" smtClean="0"/>
              <a:t>13</a:t>
            </a:fld>
            <a:endParaRPr lang="en-US" dirty="0"/>
          </a:p>
        </p:txBody>
      </p:sp>
    </p:spTree>
    <p:extLst>
      <p:ext uri="{BB962C8B-B14F-4D97-AF65-F5344CB8AC3E}">
        <p14:creationId xmlns:p14="http://schemas.microsoft.com/office/powerpoint/2010/main" val="1241127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According</a:t>
            </a:r>
            <a:r>
              <a:rPr lang="en-US" baseline="0" dirty="0"/>
              <a:t> the CARB’s 2017 GHG inventory, 9% of GHG emissions are from direct use of natural gas in buildings.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D98DBB-5B2D-423E-9CF8-96802AA84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620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Note</a:t>
            </a:r>
            <a:r>
              <a:rPr lang="en-US" baseline="0" dirty="0"/>
              <a:t> the heat pump is plugged into the exterior wall</a:t>
            </a:r>
            <a:endParaRPr lang="en-US" dirty="0"/>
          </a:p>
        </p:txBody>
      </p:sp>
      <p:sp>
        <p:nvSpPr>
          <p:cNvPr id="4" name="Slide Number Placeholder 3"/>
          <p:cNvSpPr>
            <a:spLocks noGrp="1"/>
          </p:cNvSpPr>
          <p:nvPr>
            <p:ph type="sldNum" sz="quarter" idx="10"/>
          </p:nvPr>
        </p:nvSpPr>
        <p:spPr/>
        <p:txBody>
          <a:bodyPr/>
          <a:lstStyle/>
          <a:p>
            <a:fld id="{5CD98DBB-5B2D-423E-9CF8-96802AA84AA2}" type="slidenum">
              <a:rPr lang="en-US" smtClean="0"/>
              <a:t>3</a:t>
            </a:fld>
            <a:endParaRPr lang="en-US" dirty="0"/>
          </a:p>
        </p:txBody>
      </p:sp>
    </p:spTree>
    <p:extLst>
      <p:ext uri="{BB962C8B-B14F-4D97-AF65-F5344CB8AC3E}">
        <p14:creationId xmlns:p14="http://schemas.microsoft.com/office/powerpoint/2010/main" val="894402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CD98DBB-5B2D-423E-9CF8-96802AA84AA2}" type="slidenum">
              <a:rPr lang="en-US" smtClean="0"/>
              <a:t>4</a:t>
            </a:fld>
            <a:endParaRPr lang="en-US" dirty="0"/>
          </a:p>
        </p:txBody>
      </p:sp>
    </p:spTree>
    <p:extLst>
      <p:ext uri="{BB962C8B-B14F-4D97-AF65-F5344CB8AC3E}">
        <p14:creationId xmlns:p14="http://schemas.microsoft.com/office/powerpoint/2010/main" val="2144292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D98DBB-5B2D-423E-9CF8-96802AA84AA2}" type="slidenum">
              <a:rPr lang="en-US" smtClean="0"/>
              <a:t>5</a:t>
            </a:fld>
            <a:endParaRPr lang="en-US" dirty="0"/>
          </a:p>
        </p:txBody>
      </p:sp>
    </p:spTree>
    <p:extLst>
      <p:ext uri="{BB962C8B-B14F-4D97-AF65-F5344CB8AC3E}">
        <p14:creationId xmlns:p14="http://schemas.microsoft.com/office/powerpoint/2010/main" val="527565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 Word of caution: each of these programs has its own set of rules and restrictions, depending on funding source: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-Low income programs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-Cap and Trade Allowances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-SGIP</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-Energy Efficiency programs</a:t>
            </a:r>
          </a:p>
        </p:txBody>
      </p:sp>
      <p:sp>
        <p:nvSpPr>
          <p:cNvPr id="4" name="Slide Number Placeholder 3"/>
          <p:cNvSpPr>
            <a:spLocks noGrp="1"/>
          </p:cNvSpPr>
          <p:nvPr>
            <p:ph type="sldNum" sz="quarter" idx="10"/>
          </p:nvPr>
        </p:nvSpPr>
        <p:spPr/>
        <p:txBody>
          <a:bodyPr/>
          <a:lstStyle/>
          <a:p>
            <a:fld id="{5CD98DBB-5B2D-423E-9CF8-96802AA84AA2}" type="slidenum">
              <a:rPr lang="en-US" smtClean="0"/>
              <a:t>6</a:t>
            </a:fld>
            <a:endParaRPr lang="en-US" dirty="0"/>
          </a:p>
        </p:txBody>
      </p:sp>
    </p:spTree>
    <p:extLst>
      <p:ext uri="{BB962C8B-B14F-4D97-AF65-F5344CB8AC3E}">
        <p14:creationId xmlns:p14="http://schemas.microsoft.com/office/powerpoint/2010/main" val="1015747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Graph demonstrates that since 1990, GHGs from fuel combustion has gone down, while those from refrigerants have gone up. The goal of AB 3232 will be to develop a plan that will reduce GHGs by 27.5 million tons annually through the right combination of decarbonization efforts. </a:t>
            </a:r>
          </a:p>
        </p:txBody>
      </p:sp>
      <p:sp>
        <p:nvSpPr>
          <p:cNvPr id="4" name="Slide Number Placeholder 3"/>
          <p:cNvSpPr>
            <a:spLocks noGrp="1"/>
          </p:cNvSpPr>
          <p:nvPr>
            <p:ph type="sldNum" sz="quarter" idx="10"/>
          </p:nvPr>
        </p:nvSpPr>
        <p:spPr/>
        <p:txBody>
          <a:bodyPr/>
          <a:lstStyle/>
          <a:p>
            <a:fld id="{5CD98DBB-5B2D-423E-9CF8-96802AA84AA2}" type="slidenum">
              <a:rPr lang="en-US" smtClean="0"/>
              <a:t>7</a:t>
            </a:fld>
            <a:endParaRPr lang="en-US" dirty="0"/>
          </a:p>
        </p:txBody>
      </p:sp>
    </p:spTree>
    <p:extLst>
      <p:ext uri="{BB962C8B-B14F-4D97-AF65-F5344CB8AC3E}">
        <p14:creationId xmlns:p14="http://schemas.microsoft.com/office/powerpoint/2010/main" val="1556134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A6B4985-9CA6-4042-BD69-6F96B8045F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85B3F812-1BA6-4ECF-B6BF-CDAC3FA507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Building Decarb staff proposal proposes kicker incentives for appliances that use low GWP refrigerants. </a:t>
            </a:r>
          </a:p>
        </p:txBody>
      </p:sp>
      <p:sp>
        <p:nvSpPr>
          <p:cNvPr id="25604" name="Slide Number Placeholder 3">
            <a:extLst>
              <a:ext uri="{FF2B5EF4-FFF2-40B4-BE49-F238E27FC236}">
                <a16:creationId xmlns:a16="http://schemas.microsoft.com/office/drawing/2014/main" id="{0BD283A2-6D14-4C9E-9F0F-72198C0BDD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20EFA99-DE88-4CC9-9327-6C2F5B8114D8}" type="slidenum">
              <a:rPr lang="en-US" altLang="en-US" smtClean="0"/>
              <a:pPr/>
              <a:t>8</a:t>
            </a:fld>
            <a:endParaRPr lang="en-US" altLang="en-US"/>
          </a:p>
        </p:txBody>
      </p:sp>
    </p:spTree>
    <p:extLst>
      <p:ext uri="{BB962C8B-B14F-4D97-AF65-F5344CB8AC3E}">
        <p14:creationId xmlns:p14="http://schemas.microsoft.com/office/powerpoint/2010/main" val="4194039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Both BUILD and TECH are funded by revenue from cap and trade funds. </a:t>
            </a:r>
          </a:p>
          <a:p>
            <a:endParaRPr lang="en-US" dirty="0"/>
          </a:p>
          <a:p>
            <a:r>
              <a:rPr lang="en-US" dirty="0"/>
              <a:t>BUILD = </a:t>
            </a:r>
            <a:r>
              <a:rPr lang="en-US" sz="1200" kern="1200" dirty="0">
                <a:solidFill>
                  <a:schemeClr val="tx1"/>
                </a:solidFill>
                <a:effectLst/>
                <a:latin typeface="+mn-lt"/>
                <a:ea typeface="+mn-ea"/>
                <a:cs typeface="+mn-cs"/>
              </a:rPr>
              <a:t>Building Initiative for Low Emissions Development – “</a:t>
            </a:r>
            <a:r>
              <a:rPr lang="en-US" dirty="0"/>
              <a:t>to provide incentives to eligible applicants, as defined, for the deployment of near-zero-emission building technologies to significantly reduce the emissions of greenhouse gases from buildings, as specified.”</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TECH = Technology and Equipment for Clean Heating (TECH). </a:t>
            </a:r>
            <a:r>
              <a:rPr lang="en-US" dirty="0"/>
              <a:t>a statewide market development initiative, to require gas corporations to advance the state’s market for low-emission space and water heating equipment for new and existing residential buildings. The bill would require the commission, as a part of the initiative, to identify and target key low-emission space and water heating equipment technologies that are in an early stage of market development and that would assist the state in achieving its greenhouse gas emissions reduction goals. The bill would require the commission to develop guidelines and evaluation metrics, implement outreach strategies for hard-to-reach customers, and provide for job training and employment opportunities, in supervising the administration of the TECH Initiative.</a:t>
            </a:r>
          </a:p>
          <a:p>
            <a:endParaRPr lang="en-US" dirty="0"/>
          </a:p>
          <a:p>
            <a:r>
              <a:rPr lang="en-US" dirty="0"/>
              <a:t>Legislation calls out CSI as comparable program. </a:t>
            </a:r>
          </a:p>
        </p:txBody>
      </p:sp>
      <p:sp>
        <p:nvSpPr>
          <p:cNvPr id="4" name="Slide Number Placeholder 3"/>
          <p:cNvSpPr>
            <a:spLocks noGrp="1"/>
          </p:cNvSpPr>
          <p:nvPr>
            <p:ph type="sldNum" sz="quarter" idx="10"/>
          </p:nvPr>
        </p:nvSpPr>
        <p:spPr/>
        <p:txBody>
          <a:bodyPr/>
          <a:lstStyle/>
          <a:p>
            <a:fld id="{5CD98DBB-5B2D-423E-9CF8-96802AA84AA2}" type="slidenum">
              <a:rPr lang="en-US" smtClean="0"/>
              <a:t>9</a:t>
            </a:fld>
            <a:endParaRPr lang="en-US" dirty="0"/>
          </a:p>
        </p:txBody>
      </p:sp>
    </p:spTree>
    <p:extLst>
      <p:ext uri="{BB962C8B-B14F-4D97-AF65-F5344CB8AC3E}">
        <p14:creationId xmlns:p14="http://schemas.microsoft.com/office/powerpoint/2010/main" val="204251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87600" y="1122364"/>
            <a:ext cx="5613400" cy="2234180"/>
          </a:xfrm>
        </p:spPr>
        <p:txBody>
          <a:bodyPr anchor="b">
            <a:noAutofit/>
          </a:bodyPr>
          <a:lstStyle>
            <a:lvl1pPr algn="l">
              <a:defRPr sz="4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2387600" y="3646372"/>
            <a:ext cx="5613400" cy="1865429"/>
          </a:xfrm>
        </p:spPr>
        <p:txBody>
          <a:bodyPr>
            <a:normAutofit/>
          </a:bodyPr>
          <a:lstStyle>
            <a:lvl1pPr marL="0" indent="0" algn="l">
              <a:buNone/>
              <a:defRPr sz="3200" b="1">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D7CE6F9-EEB8-4507-850D-4B55F4AE7ADF}" type="datetime1">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a:p>
        </p:txBody>
      </p:sp>
      <p:pic>
        <p:nvPicPr>
          <p:cNvPr id="7" name="Picture 6">
            <a:extLst>
              <a:ext uri="{FF2B5EF4-FFF2-40B4-BE49-F238E27FC236}">
                <a16:creationId xmlns:a16="http://schemas.microsoft.com/office/drawing/2014/main" id="{3C8E3970-C56E-4F8F-9C24-896FACECFE5C}"/>
              </a:ext>
            </a:extLst>
          </p:cNvPr>
          <p:cNvPicPr>
            <a:picLocks noChangeAspect="1"/>
          </p:cNvPicPr>
          <p:nvPr userDrawn="1"/>
        </p:nvPicPr>
        <p:blipFill>
          <a:blip r:embed="rId2">
            <a:alphaModFix amt="67000"/>
          </a:blip>
          <a:stretch>
            <a:fillRect/>
          </a:stretch>
        </p:blipFill>
        <p:spPr>
          <a:xfrm>
            <a:off x="450372" y="1607251"/>
            <a:ext cx="1683229" cy="1624422"/>
          </a:xfrm>
          <a:prstGeom prst="rect">
            <a:avLst/>
          </a:prstGeom>
        </p:spPr>
      </p:pic>
      <p:cxnSp>
        <p:nvCxnSpPr>
          <p:cNvPr id="8" name="Straight Connector 7">
            <a:extLst>
              <a:ext uri="{FF2B5EF4-FFF2-40B4-BE49-F238E27FC236}">
                <a16:creationId xmlns:a16="http://schemas.microsoft.com/office/drawing/2014/main" id="{DB8B38D8-80D8-44C4-B0CB-AC5F628990B7}"/>
              </a:ext>
            </a:extLst>
          </p:cNvPr>
          <p:cNvCxnSpPr>
            <a:cxnSpLocks/>
          </p:cNvCxnSpPr>
          <p:nvPr userDrawn="1"/>
        </p:nvCxnSpPr>
        <p:spPr>
          <a:xfrm>
            <a:off x="2387601" y="3501457"/>
            <a:ext cx="67691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54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C030D-820B-41CC-B5AF-83BC6C592191}" type="datetime1">
              <a:rPr lang="en-US" smtClean="0"/>
              <a:t>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C1C6D2-7E6C-4DBA-928D-E8FCCD04B882}" type="slidenum">
              <a:rPr lang="en-US" smtClean="0"/>
              <a:t>‹#›</a:t>
            </a:fld>
            <a:endParaRPr lang="en-US"/>
          </a:p>
        </p:txBody>
      </p:sp>
      <p:sp>
        <p:nvSpPr>
          <p:cNvPr id="5" name="Title 1">
            <a:extLst>
              <a:ext uri="{FF2B5EF4-FFF2-40B4-BE49-F238E27FC236}">
                <a16:creationId xmlns:a16="http://schemas.microsoft.com/office/drawing/2014/main" id="{BD3F4F0C-AB50-4B9C-BCE5-C2EBF366EDC1}"/>
              </a:ext>
            </a:extLst>
          </p:cNvPr>
          <p:cNvSpPr>
            <a:spLocks noGrp="1"/>
          </p:cNvSpPr>
          <p:nvPr>
            <p:ph type="title"/>
          </p:nvPr>
        </p:nvSpPr>
        <p:spPr>
          <a:xfrm>
            <a:off x="447677" y="123970"/>
            <a:ext cx="7990173" cy="495156"/>
          </a:xfrm>
        </p:spPr>
        <p:txBody>
          <a:bodyPr>
            <a:noAutofit/>
          </a:bodyPr>
          <a:lstStyle>
            <a:lvl1pPr>
              <a:defRPr sz="3200">
                <a:solidFill>
                  <a:schemeClr val="accent1"/>
                </a:solidFill>
              </a:defRPr>
            </a:lvl1pPr>
          </a:lstStyle>
          <a:p>
            <a:r>
              <a:rPr lang="en-US"/>
              <a:t>Click to edit Master title style</a:t>
            </a:r>
          </a:p>
        </p:txBody>
      </p:sp>
      <p:grpSp>
        <p:nvGrpSpPr>
          <p:cNvPr id="7" name="Group 4">
            <a:extLst>
              <a:ext uri="{FF2B5EF4-FFF2-40B4-BE49-F238E27FC236}">
                <a16:creationId xmlns:a16="http://schemas.microsoft.com/office/drawing/2014/main" id="{0E437C00-8D2B-4B0B-9243-B7F5D5F82AE3}"/>
              </a:ext>
            </a:extLst>
          </p:cNvPr>
          <p:cNvGrpSpPr>
            <a:grpSpLocks noChangeAspect="1"/>
          </p:cNvGrpSpPr>
          <p:nvPr userDrawn="1"/>
        </p:nvGrpSpPr>
        <p:grpSpPr bwMode="auto">
          <a:xfrm>
            <a:off x="8310880" y="68008"/>
            <a:ext cx="699769" cy="675757"/>
            <a:chOff x="16" y="88"/>
            <a:chExt cx="816" cy="788"/>
          </a:xfrm>
        </p:grpSpPr>
        <p:sp>
          <p:nvSpPr>
            <p:cNvPr id="8" name="AutoShape 3">
              <a:extLst>
                <a:ext uri="{FF2B5EF4-FFF2-40B4-BE49-F238E27FC236}">
                  <a16:creationId xmlns:a16="http://schemas.microsoft.com/office/drawing/2014/main" id="{879F8FD8-F0AE-4677-AAA0-EDFFBDB082CF}"/>
                </a:ext>
              </a:extLst>
            </p:cNvPr>
            <p:cNvSpPr>
              <a:spLocks noChangeAspect="1" noChangeArrowheads="1" noTextEdit="1"/>
            </p:cNvSpPr>
            <p:nvPr userDrawn="1"/>
          </p:nvSpPr>
          <p:spPr bwMode="auto">
            <a:xfrm>
              <a:off x="16" y="88"/>
              <a:ext cx="816" cy="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9" name="Picture 5">
              <a:extLst>
                <a:ext uri="{FF2B5EF4-FFF2-40B4-BE49-F238E27FC236}">
                  <a16:creationId xmlns:a16="http://schemas.microsoft.com/office/drawing/2014/main" id="{0BB7A018-6595-4941-8641-CD468C3078E8}"/>
                </a:ext>
              </a:extLst>
            </p:cNvPr>
            <p:cNvPicPr>
              <a:picLocks noChangeAspect="1" noChangeArrowheads="1"/>
            </p:cNvPicPr>
            <p:nvPr userDrawn="1"/>
          </p:nvPicPr>
          <p:blipFill>
            <a:blip r:embed="rId2">
              <a:alphaModFix amt="67000"/>
              <a:extLst>
                <a:ext uri="{28A0092B-C50C-407E-A947-70E740481C1C}">
                  <a14:useLocalDpi xmlns:a14="http://schemas.microsoft.com/office/drawing/2010/main" val="0"/>
                </a:ext>
              </a:extLst>
            </a:blip>
            <a:srcRect/>
            <a:stretch>
              <a:fillRect/>
            </a:stretch>
          </p:blipFill>
          <p:spPr bwMode="auto">
            <a:xfrm>
              <a:off x="16" y="88"/>
              <a:ext cx="819"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Content Placeholder 2">
            <a:extLst>
              <a:ext uri="{FF2B5EF4-FFF2-40B4-BE49-F238E27FC236}">
                <a16:creationId xmlns:a16="http://schemas.microsoft.com/office/drawing/2014/main" id="{EA870591-C16B-4F4E-BB46-049834D51EA9}"/>
              </a:ext>
            </a:extLst>
          </p:cNvPr>
          <p:cNvSpPr>
            <a:spLocks noGrp="1"/>
          </p:cNvSpPr>
          <p:nvPr>
            <p:ph idx="1"/>
          </p:nvPr>
        </p:nvSpPr>
        <p:spPr>
          <a:xfrm>
            <a:off x="457199" y="847726"/>
            <a:ext cx="8242299" cy="5191124"/>
          </a:xfrm>
        </p:spPr>
        <p:txBody>
          <a:bodyPr/>
          <a:lstStyle>
            <a:lvl1pPr marL="0" indent="0">
              <a:buNone/>
              <a:defRPr/>
            </a:lvl1pPr>
          </a:lstStyle>
          <a:p>
            <a:pPr lvl="0"/>
            <a:endParaRPr lang="en-US" dirty="0"/>
          </a:p>
        </p:txBody>
      </p:sp>
      <p:cxnSp>
        <p:nvCxnSpPr>
          <p:cNvPr id="11" name="Straight Connector 10">
            <a:extLst>
              <a:ext uri="{FF2B5EF4-FFF2-40B4-BE49-F238E27FC236}">
                <a16:creationId xmlns:a16="http://schemas.microsoft.com/office/drawing/2014/main" id="{9A7B815E-3AB7-41E3-A872-FDAA2B95B84D}"/>
              </a:ext>
            </a:extLst>
          </p:cNvPr>
          <p:cNvCxnSpPr>
            <a:cxnSpLocks/>
          </p:cNvCxnSpPr>
          <p:nvPr userDrawn="1"/>
        </p:nvCxnSpPr>
        <p:spPr>
          <a:xfrm>
            <a:off x="1" y="720157"/>
            <a:ext cx="8437849"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746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92808" y="6356353"/>
            <a:ext cx="1793241" cy="365125"/>
          </a:xfrm>
        </p:spPr>
        <p:txBody>
          <a:bodyPr/>
          <a:lstStyle/>
          <a:p>
            <a:fld id="{DBCC030D-820B-41CC-B5AF-83BC6C592191}" type="datetime1">
              <a:rPr lang="en-US" smtClean="0"/>
              <a:t>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C1C6D2-7E6C-4DBA-928D-E8FCCD04B882}" type="slidenum">
              <a:rPr lang="en-US" smtClean="0"/>
              <a:t>‹#›</a:t>
            </a:fld>
            <a:endParaRPr lang="en-US"/>
          </a:p>
        </p:txBody>
      </p:sp>
      <p:grpSp>
        <p:nvGrpSpPr>
          <p:cNvPr id="5" name="Group 4">
            <a:extLst>
              <a:ext uri="{FF2B5EF4-FFF2-40B4-BE49-F238E27FC236}">
                <a16:creationId xmlns:a16="http://schemas.microsoft.com/office/drawing/2014/main" id="{51B7577A-C128-4F92-87EC-C8EFDA90CC46}"/>
              </a:ext>
            </a:extLst>
          </p:cNvPr>
          <p:cNvGrpSpPr>
            <a:grpSpLocks noChangeAspect="1"/>
          </p:cNvGrpSpPr>
          <p:nvPr userDrawn="1"/>
        </p:nvGrpSpPr>
        <p:grpSpPr bwMode="auto">
          <a:xfrm>
            <a:off x="101600" y="6018474"/>
            <a:ext cx="699769" cy="675757"/>
            <a:chOff x="16" y="88"/>
            <a:chExt cx="816" cy="788"/>
          </a:xfrm>
        </p:grpSpPr>
        <p:sp>
          <p:nvSpPr>
            <p:cNvPr id="6" name="AutoShape 3">
              <a:extLst>
                <a:ext uri="{FF2B5EF4-FFF2-40B4-BE49-F238E27FC236}">
                  <a16:creationId xmlns:a16="http://schemas.microsoft.com/office/drawing/2014/main" id="{D8FCAC1F-3768-434B-BDE6-7B2991D8CBD3}"/>
                </a:ext>
              </a:extLst>
            </p:cNvPr>
            <p:cNvSpPr>
              <a:spLocks noChangeAspect="1" noChangeArrowheads="1" noTextEdit="1"/>
            </p:cNvSpPr>
            <p:nvPr userDrawn="1"/>
          </p:nvSpPr>
          <p:spPr bwMode="auto">
            <a:xfrm>
              <a:off x="16" y="88"/>
              <a:ext cx="816" cy="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7" name="Picture 5">
              <a:extLst>
                <a:ext uri="{FF2B5EF4-FFF2-40B4-BE49-F238E27FC236}">
                  <a16:creationId xmlns:a16="http://schemas.microsoft.com/office/drawing/2014/main" id="{C3E2B8BE-4A68-49E2-B63C-64C19F2E6CFB}"/>
                </a:ext>
              </a:extLst>
            </p:cNvPr>
            <p:cNvPicPr>
              <a:picLocks noChangeAspect="1" noChangeArrowheads="1"/>
            </p:cNvPicPr>
            <p:nvPr userDrawn="1"/>
          </p:nvPicPr>
          <p:blipFill>
            <a:blip r:embed="rId2">
              <a:alphaModFix amt="67000"/>
              <a:extLst>
                <a:ext uri="{28A0092B-C50C-407E-A947-70E740481C1C}">
                  <a14:useLocalDpi xmlns:a14="http://schemas.microsoft.com/office/drawing/2010/main" val="0"/>
                </a:ext>
              </a:extLst>
            </a:blip>
            <a:srcRect/>
            <a:stretch>
              <a:fillRect/>
            </a:stretch>
          </p:blipFill>
          <p:spPr bwMode="auto">
            <a:xfrm>
              <a:off x="16" y="88"/>
              <a:ext cx="819"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84291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1095375"/>
            <a:ext cx="4629150" cy="47656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2"/>
            <a:ext cx="2949178" cy="38036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18DBBE-D98D-4744-9A35-FA1614160885}" type="datetime1">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1C6D2-7E6C-4DBA-928D-E8FCCD04B882}" type="slidenum">
              <a:rPr lang="en-US" smtClean="0"/>
              <a:t>‹#›</a:t>
            </a:fld>
            <a:endParaRPr lang="en-US"/>
          </a:p>
        </p:txBody>
      </p:sp>
      <p:grpSp>
        <p:nvGrpSpPr>
          <p:cNvPr id="8" name="Group 4">
            <a:extLst>
              <a:ext uri="{FF2B5EF4-FFF2-40B4-BE49-F238E27FC236}">
                <a16:creationId xmlns:a16="http://schemas.microsoft.com/office/drawing/2014/main" id="{98ACEF8B-5FBC-4520-94DD-D0DE4663F778}"/>
              </a:ext>
            </a:extLst>
          </p:cNvPr>
          <p:cNvGrpSpPr>
            <a:grpSpLocks noChangeAspect="1"/>
          </p:cNvGrpSpPr>
          <p:nvPr userDrawn="1"/>
        </p:nvGrpSpPr>
        <p:grpSpPr bwMode="auto">
          <a:xfrm>
            <a:off x="8079185" y="119703"/>
            <a:ext cx="869950" cy="840099"/>
            <a:chOff x="16" y="88"/>
            <a:chExt cx="816" cy="788"/>
          </a:xfrm>
        </p:grpSpPr>
        <p:sp>
          <p:nvSpPr>
            <p:cNvPr id="9" name="AutoShape 3">
              <a:extLst>
                <a:ext uri="{FF2B5EF4-FFF2-40B4-BE49-F238E27FC236}">
                  <a16:creationId xmlns:a16="http://schemas.microsoft.com/office/drawing/2014/main" id="{69457EF7-B85D-42E4-B169-9B278376A22E}"/>
                </a:ext>
              </a:extLst>
            </p:cNvPr>
            <p:cNvSpPr>
              <a:spLocks noChangeAspect="1" noChangeArrowheads="1" noTextEdit="1"/>
            </p:cNvSpPr>
            <p:nvPr userDrawn="1"/>
          </p:nvSpPr>
          <p:spPr bwMode="auto">
            <a:xfrm>
              <a:off x="16" y="88"/>
              <a:ext cx="816" cy="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10" name="Picture 5">
              <a:extLst>
                <a:ext uri="{FF2B5EF4-FFF2-40B4-BE49-F238E27FC236}">
                  <a16:creationId xmlns:a16="http://schemas.microsoft.com/office/drawing/2014/main" id="{5F792C45-B20B-481D-B197-4E332E32D8C3}"/>
                </a:ext>
              </a:extLst>
            </p:cNvPr>
            <p:cNvPicPr>
              <a:picLocks noChangeAspect="1" noChangeArrowheads="1"/>
            </p:cNvPicPr>
            <p:nvPr userDrawn="1"/>
          </p:nvPicPr>
          <p:blipFill>
            <a:blip r:embed="rId2">
              <a:alphaModFix amt="67000"/>
              <a:extLst>
                <a:ext uri="{28A0092B-C50C-407E-A947-70E740481C1C}">
                  <a14:useLocalDpi xmlns:a14="http://schemas.microsoft.com/office/drawing/2010/main" val="0"/>
                </a:ext>
              </a:extLst>
            </a:blip>
            <a:srcRect/>
            <a:stretch>
              <a:fillRect/>
            </a:stretch>
          </p:blipFill>
          <p:spPr bwMode="auto">
            <a:xfrm>
              <a:off x="16" y="88"/>
              <a:ext cx="819"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10314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95375"/>
            <a:ext cx="4629150" cy="476567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868076-72F4-499C-A5EE-9AA213BE5CE2}" type="datetime1">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1C6D2-7E6C-4DBA-928D-E8FCCD04B882}" type="slidenum">
              <a:rPr lang="en-US" smtClean="0"/>
              <a:t>‹#›</a:t>
            </a:fld>
            <a:endParaRPr lang="en-US"/>
          </a:p>
        </p:txBody>
      </p:sp>
      <p:grpSp>
        <p:nvGrpSpPr>
          <p:cNvPr id="8" name="Group 4">
            <a:extLst>
              <a:ext uri="{FF2B5EF4-FFF2-40B4-BE49-F238E27FC236}">
                <a16:creationId xmlns:a16="http://schemas.microsoft.com/office/drawing/2014/main" id="{60467BFC-0A5C-48B2-AC06-683E48F6111E}"/>
              </a:ext>
            </a:extLst>
          </p:cNvPr>
          <p:cNvGrpSpPr>
            <a:grpSpLocks noChangeAspect="1"/>
          </p:cNvGrpSpPr>
          <p:nvPr userDrawn="1"/>
        </p:nvGrpSpPr>
        <p:grpSpPr bwMode="auto">
          <a:xfrm>
            <a:off x="8079185" y="119703"/>
            <a:ext cx="869950" cy="840099"/>
            <a:chOff x="16" y="88"/>
            <a:chExt cx="816" cy="788"/>
          </a:xfrm>
        </p:grpSpPr>
        <p:sp>
          <p:nvSpPr>
            <p:cNvPr id="9" name="AutoShape 3">
              <a:extLst>
                <a:ext uri="{FF2B5EF4-FFF2-40B4-BE49-F238E27FC236}">
                  <a16:creationId xmlns:a16="http://schemas.microsoft.com/office/drawing/2014/main" id="{8240528D-83D4-4812-856F-674E36D75356}"/>
                </a:ext>
              </a:extLst>
            </p:cNvPr>
            <p:cNvSpPr>
              <a:spLocks noChangeAspect="1" noChangeArrowheads="1" noTextEdit="1"/>
            </p:cNvSpPr>
            <p:nvPr userDrawn="1"/>
          </p:nvSpPr>
          <p:spPr bwMode="auto">
            <a:xfrm>
              <a:off x="16" y="88"/>
              <a:ext cx="816" cy="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10" name="Picture 5">
              <a:extLst>
                <a:ext uri="{FF2B5EF4-FFF2-40B4-BE49-F238E27FC236}">
                  <a16:creationId xmlns:a16="http://schemas.microsoft.com/office/drawing/2014/main" id="{E60E5D11-D01D-4E24-A78E-1C7CC05A76EB}"/>
                </a:ext>
              </a:extLst>
            </p:cNvPr>
            <p:cNvPicPr>
              <a:picLocks noChangeAspect="1" noChangeArrowheads="1"/>
            </p:cNvPicPr>
            <p:nvPr userDrawn="1"/>
          </p:nvPicPr>
          <p:blipFill>
            <a:blip r:embed="rId2">
              <a:alphaModFix amt="67000"/>
              <a:extLst>
                <a:ext uri="{28A0092B-C50C-407E-A947-70E740481C1C}">
                  <a14:useLocalDpi xmlns:a14="http://schemas.microsoft.com/office/drawing/2010/main" val="0"/>
                </a:ext>
              </a:extLst>
            </a:blip>
            <a:srcRect/>
            <a:stretch>
              <a:fillRect/>
            </a:stretch>
          </p:blipFill>
          <p:spPr bwMode="auto">
            <a:xfrm>
              <a:off x="16" y="88"/>
              <a:ext cx="819"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57515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C36BE8-A7D7-407F-A5C3-8E0641A94D1D}" type="datetime1">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a:p>
        </p:txBody>
      </p:sp>
    </p:spTree>
    <p:extLst>
      <p:ext uri="{BB962C8B-B14F-4D97-AF65-F5344CB8AC3E}">
        <p14:creationId xmlns:p14="http://schemas.microsoft.com/office/powerpoint/2010/main" val="3700048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DE0642-11FC-4744-AFAE-D0D6EBB76ED2}" type="datetime1">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a:p>
        </p:txBody>
      </p:sp>
    </p:spTree>
    <p:extLst>
      <p:ext uri="{BB962C8B-B14F-4D97-AF65-F5344CB8AC3E}">
        <p14:creationId xmlns:p14="http://schemas.microsoft.com/office/powerpoint/2010/main" val="2569221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2076"/>
            <a:ext cx="7886700" cy="481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5102425-4E00-4BEE-B62C-0362F6A729CB}" type="datetime1">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a:p>
        </p:txBody>
      </p:sp>
      <p:pic>
        <p:nvPicPr>
          <p:cNvPr id="16" name="Picture 15">
            <a:extLst>
              <a:ext uri="{FF2B5EF4-FFF2-40B4-BE49-F238E27FC236}">
                <a16:creationId xmlns:a16="http://schemas.microsoft.com/office/drawing/2014/main" id="{E40438ED-B73A-40D2-B89D-F2FCAE3E64D2}"/>
              </a:ext>
            </a:extLst>
          </p:cNvPr>
          <p:cNvPicPr>
            <a:picLocks noChangeAspect="1"/>
          </p:cNvPicPr>
          <p:nvPr userDrawn="1"/>
        </p:nvPicPr>
        <p:blipFill>
          <a:blip r:embed="rId2">
            <a:alphaModFix amt="67000"/>
          </a:blip>
          <a:stretch>
            <a:fillRect/>
          </a:stretch>
        </p:blipFill>
        <p:spPr>
          <a:xfrm>
            <a:off x="126366" y="109172"/>
            <a:ext cx="1177637" cy="1136494"/>
          </a:xfrm>
          <a:prstGeom prst="rect">
            <a:avLst/>
          </a:prstGeom>
        </p:spPr>
      </p:pic>
      <p:sp>
        <p:nvSpPr>
          <p:cNvPr id="17" name="Title 1">
            <a:extLst>
              <a:ext uri="{FF2B5EF4-FFF2-40B4-BE49-F238E27FC236}">
                <a16:creationId xmlns:a16="http://schemas.microsoft.com/office/drawing/2014/main" id="{3322FBD1-5DBE-4661-B9CE-EF7C34C7FD2B}"/>
              </a:ext>
            </a:extLst>
          </p:cNvPr>
          <p:cNvSpPr>
            <a:spLocks noGrp="1"/>
          </p:cNvSpPr>
          <p:nvPr>
            <p:ph type="title"/>
          </p:nvPr>
        </p:nvSpPr>
        <p:spPr>
          <a:xfrm>
            <a:off x="1381761" y="130955"/>
            <a:ext cx="7390766" cy="833586"/>
          </a:xfrm>
        </p:spPr>
        <p:txBody>
          <a:bodyPr/>
          <a:lstStyle/>
          <a:p>
            <a:r>
              <a:rPr lang="en-US" dirty="0"/>
              <a:t>Click to edit Master title style</a:t>
            </a:r>
          </a:p>
        </p:txBody>
      </p:sp>
      <p:cxnSp>
        <p:nvCxnSpPr>
          <p:cNvPr id="18" name="Straight Connector 17">
            <a:extLst>
              <a:ext uri="{FF2B5EF4-FFF2-40B4-BE49-F238E27FC236}">
                <a16:creationId xmlns:a16="http://schemas.microsoft.com/office/drawing/2014/main" id="{82440CF2-C215-4FE4-87EC-7D06898C4282}"/>
              </a:ext>
            </a:extLst>
          </p:cNvPr>
          <p:cNvCxnSpPr>
            <a:cxnSpLocks/>
          </p:cNvCxnSpPr>
          <p:nvPr userDrawn="1"/>
        </p:nvCxnSpPr>
        <p:spPr>
          <a:xfrm>
            <a:off x="1272888" y="1110682"/>
            <a:ext cx="7871113"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695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40"/>
            <a:ext cx="7886700" cy="2760660"/>
          </a:xfrm>
        </p:spPr>
        <p:txBody>
          <a:bodyPr anchor="b">
            <a:normAutofit/>
          </a:bodyPr>
          <a:lstStyle>
            <a:lvl1pPr>
              <a:defRPr sz="44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3888" y="4654553"/>
            <a:ext cx="6640512" cy="1416048"/>
          </a:xfrm>
        </p:spPr>
        <p:txBody>
          <a:bodyPr>
            <a:normAutofit/>
          </a:bodyPr>
          <a:lstStyle>
            <a:lvl1pPr marL="0" indent="0">
              <a:buNone/>
              <a:defRPr sz="2800">
                <a:solidFill>
                  <a:schemeClr val="tx1">
                    <a:lumMod val="65000"/>
                    <a:lumOff val="3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AB783F-94EE-4B05-95A6-247D6581B447}" type="datetime1">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a:p>
        </p:txBody>
      </p:sp>
      <p:pic>
        <p:nvPicPr>
          <p:cNvPr id="7" name="Picture 6">
            <a:extLst>
              <a:ext uri="{FF2B5EF4-FFF2-40B4-BE49-F238E27FC236}">
                <a16:creationId xmlns:a16="http://schemas.microsoft.com/office/drawing/2014/main" id="{C975F192-0A9D-417C-8622-5ECAF698615F}"/>
              </a:ext>
            </a:extLst>
          </p:cNvPr>
          <p:cNvPicPr>
            <a:picLocks noChangeAspect="1"/>
          </p:cNvPicPr>
          <p:nvPr userDrawn="1"/>
        </p:nvPicPr>
        <p:blipFill>
          <a:blip r:embed="rId2">
            <a:alphaModFix amt="67000"/>
          </a:blip>
          <a:stretch>
            <a:fillRect/>
          </a:stretch>
        </p:blipFill>
        <p:spPr>
          <a:xfrm>
            <a:off x="7373331" y="4694147"/>
            <a:ext cx="1385257" cy="1336860"/>
          </a:xfrm>
          <a:prstGeom prst="rect">
            <a:avLst/>
          </a:prstGeom>
        </p:spPr>
      </p:pic>
      <p:cxnSp>
        <p:nvCxnSpPr>
          <p:cNvPr id="8" name="Straight Connector 7">
            <a:extLst>
              <a:ext uri="{FF2B5EF4-FFF2-40B4-BE49-F238E27FC236}">
                <a16:creationId xmlns:a16="http://schemas.microsoft.com/office/drawing/2014/main" id="{71175BC9-57F2-40CD-B7C1-F8881319B55D}"/>
              </a:ext>
            </a:extLst>
          </p:cNvPr>
          <p:cNvCxnSpPr>
            <a:cxnSpLocks/>
          </p:cNvCxnSpPr>
          <p:nvPr userDrawn="1"/>
        </p:nvCxnSpPr>
        <p:spPr>
          <a:xfrm>
            <a:off x="623889" y="4562476"/>
            <a:ext cx="8520112"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862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00E4A51-6AC1-44C0-A28D-0DE243492384}" type="datetime1">
              <a:rPr lang="en-US" smtClean="0"/>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1C6D2-7E6C-4DBA-928D-E8FCCD04B882}" type="slidenum">
              <a:rPr lang="en-US" smtClean="0"/>
              <a:t>‹#›</a:t>
            </a:fld>
            <a:endParaRPr lang="en-US"/>
          </a:p>
        </p:txBody>
      </p:sp>
      <p:pic>
        <p:nvPicPr>
          <p:cNvPr id="8" name="Picture 7">
            <a:extLst>
              <a:ext uri="{FF2B5EF4-FFF2-40B4-BE49-F238E27FC236}">
                <a16:creationId xmlns:a16="http://schemas.microsoft.com/office/drawing/2014/main" id="{4C9D4685-8EBD-47A3-A516-AA30C17D0A0B}"/>
              </a:ext>
            </a:extLst>
          </p:cNvPr>
          <p:cNvPicPr>
            <a:picLocks noChangeAspect="1"/>
          </p:cNvPicPr>
          <p:nvPr userDrawn="1"/>
        </p:nvPicPr>
        <p:blipFill>
          <a:blip r:embed="rId2">
            <a:alphaModFix amt="67000"/>
          </a:blip>
          <a:stretch>
            <a:fillRect/>
          </a:stretch>
        </p:blipFill>
        <p:spPr>
          <a:xfrm>
            <a:off x="126366" y="109172"/>
            <a:ext cx="1177637" cy="1136494"/>
          </a:xfrm>
          <a:prstGeom prst="rect">
            <a:avLst/>
          </a:prstGeom>
        </p:spPr>
      </p:pic>
      <p:sp>
        <p:nvSpPr>
          <p:cNvPr id="9" name="Title 1">
            <a:extLst>
              <a:ext uri="{FF2B5EF4-FFF2-40B4-BE49-F238E27FC236}">
                <a16:creationId xmlns:a16="http://schemas.microsoft.com/office/drawing/2014/main" id="{26D947CB-CBF7-4F39-ABF9-197B2B9885D6}"/>
              </a:ext>
            </a:extLst>
          </p:cNvPr>
          <p:cNvSpPr>
            <a:spLocks noGrp="1"/>
          </p:cNvSpPr>
          <p:nvPr>
            <p:ph type="title"/>
          </p:nvPr>
        </p:nvSpPr>
        <p:spPr>
          <a:xfrm>
            <a:off x="1381761" y="130955"/>
            <a:ext cx="7390766" cy="833586"/>
          </a:xfrm>
        </p:spPr>
        <p:txBody>
          <a:bodyPr/>
          <a:lstStyle/>
          <a:p>
            <a:r>
              <a:rPr lang="en-US" dirty="0"/>
              <a:t>Click to edit Master title style</a:t>
            </a:r>
          </a:p>
        </p:txBody>
      </p:sp>
      <p:cxnSp>
        <p:nvCxnSpPr>
          <p:cNvPr id="10" name="Straight Connector 9">
            <a:extLst>
              <a:ext uri="{FF2B5EF4-FFF2-40B4-BE49-F238E27FC236}">
                <a16:creationId xmlns:a16="http://schemas.microsoft.com/office/drawing/2014/main" id="{0B1815D7-467C-465D-BCEE-6130D48B3710}"/>
              </a:ext>
            </a:extLst>
          </p:cNvPr>
          <p:cNvCxnSpPr>
            <a:cxnSpLocks/>
          </p:cNvCxnSpPr>
          <p:nvPr userDrawn="1"/>
        </p:nvCxnSpPr>
        <p:spPr>
          <a:xfrm>
            <a:off x="1272888" y="1110682"/>
            <a:ext cx="7871113"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72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949" y="1352693"/>
            <a:ext cx="3856816" cy="481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5102425-4E00-4BEE-B62C-0362F6A729CB}" type="datetime1">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a:p>
        </p:txBody>
      </p:sp>
      <p:pic>
        <p:nvPicPr>
          <p:cNvPr id="16" name="Picture 15">
            <a:extLst>
              <a:ext uri="{FF2B5EF4-FFF2-40B4-BE49-F238E27FC236}">
                <a16:creationId xmlns:a16="http://schemas.microsoft.com/office/drawing/2014/main" id="{E40438ED-B73A-40D2-B89D-F2FCAE3E64D2}"/>
              </a:ext>
            </a:extLst>
          </p:cNvPr>
          <p:cNvPicPr>
            <a:picLocks noChangeAspect="1"/>
          </p:cNvPicPr>
          <p:nvPr userDrawn="1"/>
        </p:nvPicPr>
        <p:blipFill>
          <a:blip r:embed="rId2">
            <a:alphaModFix amt="67000"/>
          </a:blip>
          <a:stretch>
            <a:fillRect/>
          </a:stretch>
        </p:blipFill>
        <p:spPr>
          <a:xfrm>
            <a:off x="126366" y="109172"/>
            <a:ext cx="1177637" cy="1136494"/>
          </a:xfrm>
          <a:prstGeom prst="rect">
            <a:avLst/>
          </a:prstGeom>
        </p:spPr>
      </p:pic>
      <p:sp>
        <p:nvSpPr>
          <p:cNvPr id="17" name="Title 1">
            <a:extLst>
              <a:ext uri="{FF2B5EF4-FFF2-40B4-BE49-F238E27FC236}">
                <a16:creationId xmlns:a16="http://schemas.microsoft.com/office/drawing/2014/main" id="{3322FBD1-5DBE-4661-B9CE-EF7C34C7FD2B}"/>
              </a:ext>
            </a:extLst>
          </p:cNvPr>
          <p:cNvSpPr>
            <a:spLocks noGrp="1"/>
          </p:cNvSpPr>
          <p:nvPr>
            <p:ph type="title"/>
          </p:nvPr>
        </p:nvSpPr>
        <p:spPr>
          <a:xfrm>
            <a:off x="1381761" y="130955"/>
            <a:ext cx="7390766" cy="833586"/>
          </a:xfrm>
        </p:spPr>
        <p:txBody>
          <a:bodyPr/>
          <a:lstStyle/>
          <a:p>
            <a:r>
              <a:rPr lang="en-US" dirty="0"/>
              <a:t>Click to edit Master title style</a:t>
            </a:r>
          </a:p>
        </p:txBody>
      </p:sp>
      <p:cxnSp>
        <p:nvCxnSpPr>
          <p:cNvPr id="18" name="Straight Connector 17">
            <a:extLst>
              <a:ext uri="{FF2B5EF4-FFF2-40B4-BE49-F238E27FC236}">
                <a16:creationId xmlns:a16="http://schemas.microsoft.com/office/drawing/2014/main" id="{82440CF2-C215-4FE4-87EC-7D06898C4282}"/>
              </a:ext>
            </a:extLst>
          </p:cNvPr>
          <p:cNvCxnSpPr>
            <a:cxnSpLocks/>
          </p:cNvCxnSpPr>
          <p:nvPr userDrawn="1"/>
        </p:nvCxnSpPr>
        <p:spPr>
          <a:xfrm>
            <a:off x="1272888" y="1110682"/>
            <a:ext cx="7871113"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56C5F753-82B8-44EA-824B-DF33C82D7D9C}"/>
              </a:ext>
            </a:extLst>
          </p:cNvPr>
          <p:cNvSpPr>
            <a:spLocks noGrp="1"/>
          </p:cNvSpPr>
          <p:nvPr>
            <p:ph idx="13"/>
          </p:nvPr>
        </p:nvSpPr>
        <p:spPr>
          <a:xfrm>
            <a:off x="4848477" y="1337506"/>
            <a:ext cx="3856815" cy="481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0381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1038673-10B5-4B3C-900A-69A2EB8E2A0D}"/>
              </a:ext>
            </a:extLst>
          </p:cNvPr>
          <p:cNvSpPr>
            <a:spLocks noGrp="1"/>
          </p:cNvSpPr>
          <p:nvPr>
            <p:ph type="dt" sz="half" idx="10"/>
          </p:nvPr>
        </p:nvSpPr>
        <p:spPr/>
        <p:txBody>
          <a:bodyPr/>
          <a:lstStyle/>
          <a:p>
            <a:fld id="{D9F39B59-E763-4BB9-948D-F3F49A06C657}" type="datetime1">
              <a:rPr lang="en-US" smtClean="0"/>
              <a:t>2/26/2020</a:t>
            </a:fld>
            <a:endParaRPr lang="en-US"/>
          </a:p>
        </p:txBody>
      </p:sp>
      <p:sp>
        <p:nvSpPr>
          <p:cNvPr id="4" name="Footer Placeholder 3">
            <a:extLst>
              <a:ext uri="{FF2B5EF4-FFF2-40B4-BE49-F238E27FC236}">
                <a16:creationId xmlns:a16="http://schemas.microsoft.com/office/drawing/2014/main" id="{51B89954-1D05-44B5-A0A8-A5E5B5930E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DC78CB-3AA8-485D-A91F-83A4E79FF7B2}"/>
              </a:ext>
            </a:extLst>
          </p:cNvPr>
          <p:cNvSpPr>
            <a:spLocks noGrp="1"/>
          </p:cNvSpPr>
          <p:nvPr>
            <p:ph type="sldNum" sz="quarter" idx="12"/>
          </p:nvPr>
        </p:nvSpPr>
        <p:spPr/>
        <p:txBody>
          <a:bodyPr/>
          <a:lstStyle/>
          <a:p>
            <a:fld id="{04C1C6D2-7E6C-4DBA-928D-E8FCCD04B882}" type="slidenum">
              <a:rPr lang="en-US" smtClean="0"/>
              <a:t>‹#›</a:t>
            </a:fld>
            <a:endParaRPr lang="en-US"/>
          </a:p>
        </p:txBody>
      </p:sp>
      <p:sp>
        <p:nvSpPr>
          <p:cNvPr id="8" name="Content Placeholder 2">
            <a:extLst>
              <a:ext uri="{FF2B5EF4-FFF2-40B4-BE49-F238E27FC236}">
                <a16:creationId xmlns:a16="http://schemas.microsoft.com/office/drawing/2014/main" id="{C15F0758-DDB1-4CB6-8F8A-A604D8358919}"/>
              </a:ext>
            </a:extLst>
          </p:cNvPr>
          <p:cNvSpPr>
            <a:spLocks noGrp="1"/>
          </p:cNvSpPr>
          <p:nvPr>
            <p:ph idx="1"/>
          </p:nvPr>
        </p:nvSpPr>
        <p:spPr>
          <a:xfrm>
            <a:off x="457199" y="1372164"/>
            <a:ext cx="8242300" cy="281883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1C3B291C-DE93-4052-BCB3-13A68175B10C}"/>
              </a:ext>
            </a:extLst>
          </p:cNvPr>
          <p:cNvSpPr>
            <a:spLocks noGrp="1"/>
          </p:cNvSpPr>
          <p:nvPr>
            <p:ph idx="13"/>
          </p:nvPr>
        </p:nvSpPr>
        <p:spPr>
          <a:xfrm>
            <a:off x="438152" y="4743428"/>
            <a:ext cx="8261347" cy="1434882"/>
          </a:xfrm>
          <a:solidFill>
            <a:schemeClr val="accent2">
              <a:lumMod val="20000"/>
              <a:lumOff val="80000"/>
            </a:schemeClr>
          </a:solidFill>
          <a:ln>
            <a:solidFill>
              <a:schemeClr val="tx1"/>
            </a:solidFill>
            <a:prstDash val="solid"/>
          </a:ln>
        </p:spPr>
        <p:txBody>
          <a:bodyPr tIns="137160" bIns="137160">
            <a:normAutofit/>
          </a:bodyPr>
          <a:lstStyle>
            <a:lvl1pPr marL="342900" indent="-342900">
              <a:buFont typeface="+mj-lt"/>
              <a:buAutoNum type="arabicPeriod"/>
              <a:defRPr sz="1800"/>
            </a:lvl1pPr>
            <a:lvl3pPr marL="914400" indent="0">
              <a:buNone/>
              <a:defRPr/>
            </a:lvl3pPr>
          </a:lstStyle>
          <a:p>
            <a:pPr lvl="0"/>
            <a:r>
              <a:rPr lang="en-US" dirty="0"/>
              <a:t>Edit Master text styles</a:t>
            </a:r>
          </a:p>
        </p:txBody>
      </p:sp>
      <p:pic>
        <p:nvPicPr>
          <p:cNvPr id="11" name="Picture 10">
            <a:extLst>
              <a:ext uri="{FF2B5EF4-FFF2-40B4-BE49-F238E27FC236}">
                <a16:creationId xmlns:a16="http://schemas.microsoft.com/office/drawing/2014/main" id="{EAB76FCD-1792-4C5D-8946-618A4F10C8C0}"/>
              </a:ext>
            </a:extLst>
          </p:cNvPr>
          <p:cNvPicPr>
            <a:picLocks noChangeAspect="1"/>
          </p:cNvPicPr>
          <p:nvPr userDrawn="1"/>
        </p:nvPicPr>
        <p:blipFill>
          <a:blip r:embed="rId2">
            <a:alphaModFix amt="67000"/>
          </a:blip>
          <a:stretch>
            <a:fillRect/>
          </a:stretch>
        </p:blipFill>
        <p:spPr>
          <a:xfrm>
            <a:off x="126366" y="109172"/>
            <a:ext cx="1177637" cy="1136494"/>
          </a:xfrm>
          <a:prstGeom prst="rect">
            <a:avLst/>
          </a:prstGeom>
        </p:spPr>
      </p:pic>
      <p:sp>
        <p:nvSpPr>
          <p:cNvPr id="12" name="Title 1">
            <a:extLst>
              <a:ext uri="{FF2B5EF4-FFF2-40B4-BE49-F238E27FC236}">
                <a16:creationId xmlns:a16="http://schemas.microsoft.com/office/drawing/2014/main" id="{AABAF333-332D-4021-8898-7D1A0C63E046}"/>
              </a:ext>
            </a:extLst>
          </p:cNvPr>
          <p:cNvSpPr>
            <a:spLocks noGrp="1"/>
          </p:cNvSpPr>
          <p:nvPr>
            <p:ph type="title"/>
          </p:nvPr>
        </p:nvSpPr>
        <p:spPr>
          <a:xfrm>
            <a:off x="1381761" y="130955"/>
            <a:ext cx="7390766" cy="833586"/>
          </a:xfrm>
        </p:spPr>
        <p:txBody>
          <a:bodyPr/>
          <a:lstStyle/>
          <a:p>
            <a:r>
              <a:rPr lang="en-US" dirty="0"/>
              <a:t>Click to edit Master title style</a:t>
            </a:r>
          </a:p>
        </p:txBody>
      </p:sp>
      <p:cxnSp>
        <p:nvCxnSpPr>
          <p:cNvPr id="13" name="Straight Connector 12">
            <a:extLst>
              <a:ext uri="{FF2B5EF4-FFF2-40B4-BE49-F238E27FC236}">
                <a16:creationId xmlns:a16="http://schemas.microsoft.com/office/drawing/2014/main" id="{72701E5A-582E-48CE-AB82-351D71E45271}"/>
              </a:ext>
            </a:extLst>
          </p:cNvPr>
          <p:cNvCxnSpPr>
            <a:cxnSpLocks/>
          </p:cNvCxnSpPr>
          <p:nvPr userDrawn="1"/>
        </p:nvCxnSpPr>
        <p:spPr>
          <a:xfrm>
            <a:off x="1272888" y="1110682"/>
            <a:ext cx="7871113"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7C0C9626-71B7-4577-9BD7-50DF190DB53A}"/>
              </a:ext>
            </a:extLst>
          </p:cNvPr>
          <p:cNvSpPr>
            <a:spLocks noGrp="1"/>
          </p:cNvSpPr>
          <p:nvPr>
            <p:ph type="body" idx="14"/>
          </p:nvPr>
        </p:nvSpPr>
        <p:spPr>
          <a:xfrm>
            <a:off x="438152" y="4317498"/>
            <a:ext cx="8267696" cy="425930"/>
          </a:xfrm>
          <a:solidFill>
            <a:schemeClr val="accent1"/>
          </a:solidFill>
          <a:ln w="3175">
            <a:solidFill>
              <a:schemeClr val="tx1"/>
            </a:solidFill>
          </a:ln>
        </p:spPr>
        <p:txBody>
          <a:bodyPr anchor="ctr">
            <a:normAutofit/>
          </a:bodyP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194823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0645" y="1681164"/>
            <a:ext cx="3709433" cy="805497"/>
          </a:xfrm>
          <a:solidFill>
            <a:schemeClr val="accent1"/>
          </a:solidFill>
          <a:ln w="3175">
            <a:solidFill>
              <a:schemeClr val="tx1"/>
            </a:solidFill>
          </a:ln>
        </p:spPr>
        <p:txBody>
          <a:bodyPr anchor="ctr">
            <a:normAutofit/>
          </a:bodyP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00325" y="2486661"/>
            <a:ext cx="3709752" cy="3471360"/>
          </a:xfrm>
          <a:solidFill>
            <a:schemeClr val="accent1">
              <a:lumMod val="20000"/>
              <a:lumOff val="80000"/>
            </a:schemeClr>
          </a:solidFill>
          <a:ln w="3175">
            <a:solidFill>
              <a:schemeClr val="tx1"/>
            </a:solidFill>
          </a:ln>
        </p:spPr>
        <p:txBody>
          <a:bodyPr tIns="91440" bIns="91440">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05600" y="1681164"/>
            <a:ext cx="3712926" cy="805497"/>
          </a:xfrm>
          <a:solidFill>
            <a:schemeClr val="accent6"/>
          </a:solidFill>
          <a:ln w="3175">
            <a:solidFill>
              <a:schemeClr val="tx1"/>
            </a:solidFill>
          </a:ln>
        </p:spPr>
        <p:txBody>
          <a:bodyPr anchor="ctr">
            <a:normAutofit/>
          </a:bodyP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802426" y="2486662"/>
            <a:ext cx="3712926" cy="3471361"/>
          </a:xfrm>
          <a:solidFill>
            <a:schemeClr val="accent6">
              <a:lumMod val="20000"/>
              <a:lumOff val="80000"/>
            </a:schemeClr>
          </a:solidFill>
          <a:ln w="3175">
            <a:solidFill>
              <a:schemeClr val="tx1"/>
            </a:solidFill>
          </a:ln>
        </p:spPr>
        <p:txBody>
          <a:bodyPr tIns="91440" bIns="91440">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820CD66-57B9-4BB6-BB0C-8EBAADB843BE}" type="datetime1">
              <a:rPr lang="en-US" smtClean="0"/>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1C6D2-7E6C-4DBA-928D-E8FCCD04B882}" type="slidenum">
              <a:rPr lang="en-US" smtClean="0"/>
              <a:t>‹#›</a:t>
            </a:fld>
            <a:endParaRPr lang="en-US"/>
          </a:p>
        </p:txBody>
      </p:sp>
      <p:pic>
        <p:nvPicPr>
          <p:cNvPr id="12" name="Picture 11">
            <a:extLst>
              <a:ext uri="{FF2B5EF4-FFF2-40B4-BE49-F238E27FC236}">
                <a16:creationId xmlns:a16="http://schemas.microsoft.com/office/drawing/2014/main" id="{D14114F7-5965-4FFA-890B-E2D2B0CAA2A5}"/>
              </a:ext>
            </a:extLst>
          </p:cNvPr>
          <p:cNvPicPr>
            <a:picLocks noChangeAspect="1"/>
          </p:cNvPicPr>
          <p:nvPr userDrawn="1"/>
        </p:nvPicPr>
        <p:blipFill>
          <a:blip r:embed="rId2">
            <a:alphaModFix amt="67000"/>
          </a:blip>
          <a:stretch>
            <a:fillRect/>
          </a:stretch>
        </p:blipFill>
        <p:spPr>
          <a:xfrm>
            <a:off x="126366" y="109172"/>
            <a:ext cx="1177637" cy="1136494"/>
          </a:xfrm>
          <a:prstGeom prst="rect">
            <a:avLst/>
          </a:prstGeom>
        </p:spPr>
      </p:pic>
      <p:sp>
        <p:nvSpPr>
          <p:cNvPr id="16" name="Title 1">
            <a:extLst>
              <a:ext uri="{FF2B5EF4-FFF2-40B4-BE49-F238E27FC236}">
                <a16:creationId xmlns:a16="http://schemas.microsoft.com/office/drawing/2014/main" id="{A6D6E60A-4006-48FF-B516-7176CBAF902D}"/>
              </a:ext>
            </a:extLst>
          </p:cNvPr>
          <p:cNvSpPr>
            <a:spLocks noGrp="1"/>
          </p:cNvSpPr>
          <p:nvPr>
            <p:ph type="title"/>
          </p:nvPr>
        </p:nvSpPr>
        <p:spPr>
          <a:xfrm>
            <a:off x="1381761" y="130955"/>
            <a:ext cx="7390766" cy="833586"/>
          </a:xfrm>
        </p:spPr>
        <p:txBody>
          <a:bodyPr/>
          <a:lstStyle/>
          <a:p>
            <a:r>
              <a:rPr lang="en-US" dirty="0"/>
              <a:t>Click to edit Master title style</a:t>
            </a:r>
          </a:p>
        </p:txBody>
      </p:sp>
      <p:cxnSp>
        <p:nvCxnSpPr>
          <p:cNvPr id="17" name="Straight Connector 16">
            <a:extLst>
              <a:ext uri="{FF2B5EF4-FFF2-40B4-BE49-F238E27FC236}">
                <a16:creationId xmlns:a16="http://schemas.microsoft.com/office/drawing/2014/main" id="{75BB25E9-240F-4F54-89B9-ECF45E7CB7B4}"/>
              </a:ext>
            </a:extLst>
          </p:cNvPr>
          <p:cNvCxnSpPr>
            <a:cxnSpLocks/>
          </p:cNvCxnSpPr>
          <p:nvPr userDrawn="1"/>
        </p:nvCxnSpPr>
        <p:spPr>
          <a:xfrm>
            <a:off x="1272888" y="1110682"/>
            <a:ext cx="7871113"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8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0645" y="2667002"/>
            <a:ext cx="3709433" cy="534035"/>
          </a:xfrm>
          <a:solidFill>
            <a:schemeClr val="accent1"/>
          </a:solidFill>
          <a:ln w="3175">
            <a:solidFill>
              <a:schemeClr val="tx1"/>
            </a:solidFill>
          </a:ln>
        </p:spPr>
        <p:txBody>
          <a:bodyPr anchor="ctr">
            <a:normAutofit/>
          </a:bodyP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00325" y="3200406"/>
            <a:ext cx="3709752" cy="2976691"/>
          </a:xfrm>
          <a:solidFill>
            <a:schemeClr val="accent1">
              <a:lumMod val="20000"/>
              <a:lumOff val="80000"/>
            </a:schemeClr>
          </a:solidFill>
          <a:ln w="3175">
            <a:solidFill>
              <a:schemeClr val="tx1"/>
            </a:solidFill>
          </a:ln>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6789" y="2667002"/>
            <a:ext cx="3709752" cy="534035"/>
          </a:xfrm>
          <a:solidFill>
            <a:schemeClr val="accent6"/>
          </a:solidFill>
          <a:ln w="3175">
            <a:solidFill>
              <a:schemeClr val="tx1"/>
            </a:solidFill>
          </a:ln>
        </p:spPr>
        <p:txBody>
          <a:bodyPr anchor="ctr">
            <a:normAutofit/>
          </a:bodyP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813140" y="3200404"/>
            <a:ext cx="3709751" cy="2976692"/>
          </a:xfrm>
          <a:solidFill>
            <a:schemeClr val="accent6">
              <a:lumMod val="20000"/>
              <a:lumOff val="80000"/>
            </a:schemeClr>
          </a:solidFill>
          <a:ln w="3175">
            <a:solidFill>
              <a:schemeClr val="tx1"/>
            </a:solidFill>
          </a:ln>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820CD66-57B9-4BB6-BB0C-8EBAADB843BE}" type="datetime1">
              <a:rPr lang="en-US" smtClean="0"/>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1C6D2-7E6C-4DBA-928D-E8FCCD04B882}" type="slidenum">
              <a:rPr lang="en-US" smtClean="0"/>
              <a:t>‹#›</a:t>
            </a:fld>
            <a:endParaRPr lang="en-US"/>
          </a:p>
        </p:txBody>
      </p:sp>
      <p:sp>
        <p:nvSpPr>
          <p:cNvPr id="12" name="Content Placeholder 2">
            <a:extLst>
              <a:ext uri="{FF2B5EF4-FFF2-40B4-BE49-F238E27FC236}">
                <a16:creationId xmlns:a16="http://schemas.microsoft.com/office/drawing/2014/main" id="{201DFCCF-C363-4376-A2E8-47FDD77619EA}"/>
              </a:ext>
            </a:extLst>
          </p:cNvPr>
          <p:cNvSpPr>
            <a:spLocks noGrp="1"/>
          </p:cNvSpPr>
          <p:nvPr>
            <p:ph idx="13"/>
          </p:nvPr>
        </p:nvSpPr>
        <p:spPr>
          <a:xfrm>
            <a:off x="542926" y="1549561"/>
            <a:ext cx="8156573" cy="938184"/>
          </a:xfrm>
        </p:spPr>
        <p:txBody>
          <a:bodyPr/>
          <a:lstStyle>
            <a:lvl1pPr marL="0" indent="0">
              <a:buNone/>
              <a:defRPr/>
            </a:lvl1pPr>
            <a:lvl3pPr marL="914400" indent="0">
              <a:buNone/>
              <a:defRPr/>
            </a:lvl3pPr>
          </a:lstStyle>
          <a:p>
            <a:pPr lvl="0"/>
            <a:r>
              <a:rPr lang="en-US" dirty="0"/>
              <a:t>Edit Master text styles</a:t>
            </a:r>
          </a:p>
        </p:txBody>
      </p:sp>
      <p:pic>
        <p:nvPicPr>
          <p:cNvPr id="16" name="Picture 15">
            <a:extLst>
              <a:ext uri="{FF2B5EF4-FFF2-40B4-BE49-F238E27FC236}">
                <a16:creationId xmlns:a16="http://schemas.microsoft.com/office/drawing/2014/main" id="{84CA6156-5AAF-4BD5-8A91-00F5C4CBA0C7}"/>
              </a:ext>
            </a:extLst>
          </p:cNvPr>
          <p:cNvPicPr>
            <a:picLocks noChangeAspect="1"/>
          </p:cNvPicPr>
          <p:nvPr userDrawn="1"/>
        </p:nvPicPr>
        <p:blipFill>
          <a:blip r:embed="rId2">
            <a:alphaModFix amt="67000"/>
          </a:blip>
          <a:stretch>
            <a:fillRect/>
          </a:stretch>
        </p:blipFill>
        <p:spPr>
          <a:xfrm>
            <a:off x="126366" y="109172"/>
            <a:ext cx="1177637" cy="1136494"/>
          </a:xfrm>
          <a:prstGeom prst="rect">
            <a:avLst/>
          </a:prstGeom>
        </p:spPr>
      </p:pic>
      <p:sp>
        <p:nvSpPr>
          <p:cNvPr id="17" name="Title 1">
            <a:extLst>
              <a:ext uri="{FF2B5EF4-FFF2-40B4-BE49-F238E27FC236}">
                <a16:creationId xmlns:a16="http://schemas.microsoft.com/office/drawing/2014/main" id="{67B7BADF-62DA-4226-BF77-4FB4E343B835}"/>
              </a:ext>
            </a:extLst>
          </p:cNvPr>
          <p:cNvSpPr>
            <a:spLocks noGrp="1"/>
          </p:cNvSpPr>
          <p:nvPr>
            <p:ph type="title"/>
          </p:nvPr>
        </p:nvSpPr>
        <p:spPr>
          <a:xfrm>
            <a:off x="1381761" y="130955"/>
            <a:ext cx="7390766" cy="833586"/>
          </a:xfrm>
        </p:spPr>
        <p:txBody>
          <a:bodyPr/>
          <a:lstStyle/>
          <a:p>
            <a:r>
              <a:rPr lang="en-US" dirty="0"/>
              <a:t>Click to edit Master title style</a:t>
            </a:r>
          </a:p>
        </p:txBody>
      </p:sp>
      <p:cxnSp>
        <p:nvCxnSpPr>
          <p:cNvPr id="18" name="Straight Connector 17">
            <a:extLst>
              <a:ext uri="{FF2B5EF4-FFF2-40B4-BE49-F238E27FC236}">
                <a16:creationId xmlns:a16="http://schemas.microsoft.com/office/drawing/2014/main" id="{CCE7A096-4214-4A77-BEA4-8494034A0197}"/>
              </a:ext>
            </a:extLst>
          </p:cNvPr>
          <p:cNvCxnSpPr>
            <a:cxnSpLocks/>
          </p:cNvCxnSpPr>
          <p:nvPr userDrawn="1"/>
        </p:nvCxnSpPr>
        <p:spPr>
          <a:xfrm>
            <a:off x="1272888" y="1110682"/>
            <a:ext cx="7871113"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613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2521" y="2667001"/>
            <a:ext cx="2595179" cy="529732"/>
          </a:xfrm>
          <a:solidFill>
            <a:schemeClr val="accent1"/>
          </a:solidFill>
          <a:ln w="3175">
            <a:solidFill>
              <a:schemeClr val="tx1"/>
            </a:solidFill>
          </a:ln>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62201" y="3200406"/>
            <a:ext cx="2595402" cy="2952707"/>
          </a:xfrm>
          <a:solidFill>
            <a:schemeClr val="accent1">
              <a:lumMod val="20000"/>
              <a:lumOff val="80000"/>
            </a:schemeClr>
          </a:solidFill>
          <a:ln w="3175">
            <a:solidFill>
              <a:schemeClr val="tx1"/>
            </a:solidFill>
          </a:ln>
        </p:spPr>
        <p:txBody>
          <a:bodyPr tIns="91440">
            <a:normAutofit/>
          </a:bodyPr>
          <a:lstStyle>
            <a:lvl1pPr marL="228600" indent="-228600" defTabSz="2400300">
              <a:defRPr sz="1800"/>
            </a:lvl1pPr>
            <a:lvl2pPr marL="457200" indent="-228600">
              <a:defRPr sz="1600"/>
            </a:lvl2pPr>
            <a:lvl3pPr>
              <a:defRPr sz="1600"/>
            </a:lvl3pPr>
            <a:lvl4pPr>
              <a:defRPr sz="1400"/>
            </a:lvl4pPr>
            <a:lvl5pPr>
              <a:defRPr sz="1400"/>
            </a:lvl5pPr>
          </a:lstStyle>
          <a:p>
            <a:pPr lvl="0"/>
            <a:r>
              <a:rPr lang="en-US" dirty="0"/>
              <a:t>Edit Master text styles</a:t>
            </a:r>
          </a:p>
          <a:p>
            <a:pPr lvl="1"/>
            <a:r>
              <a:rPr lang="en-US" dirty="0"/>
              <a:t>Second level</a:t>
            </a:r>
          </a:p>
        </p:txBody>
      </p:sp>
      <p:sp>
        <p:nvSpPr>
          <p:cNvPr id="7" name="Date Placeholder 6"/>
          <p:cNvSpPr>
            <a:spLocks noGrp="1"/>
          </p:cNvSpPr>
          <p:nvPr>
            <p:ph type="dt" sz="half" idx="10"/>
          </p:nvPr>
        </p:nvSpPr>
        <p:spPr/>
        <p:txBody>
          <a:bodyPr/>
          <a:lstStyle/>
          <a:p>
            <a:fld id="{3820CD66-57B9-4BB6-BB0C-8EBAADB843BE}" type="datetime1">
              <a:rPr lang="en-US" smtClean="0"/>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1C6D2-7E6C-4DBA-928D-E8FCCD04B882}" type="slidenum">
              <a:rPr lang="en-US" smtClean="0"/>
              <a:t>‹#›</a:t>
            </a:fld>
            <a:endParaRPr lang="en-US"/>
          </a:p>
        </p:txBody>
      </p:sp>
      <p:sp>
        <p:nvSpPr>
          <p:cNvPr id="12" name="Content Placeholder 2">
            <a:extLst>
              <a:ext uri="{FF2B5EF4-FFF2-40B4-BE49-F238E27FC236}">
                <a16:creationId xmlns:a16="http://schemas.microsoft.com/office/drawing/2014/main" id="{201DFCCF-C363-4376-A2E8-47FDD77619EA}"/>
              </a:ext>
            </a:extLst>
          </p:cNvPr>
          <p:cNvSpPr>
            <a:spLocks noGrp="1"/>
          </p:cNvSpPr>
          <p:nvPr>
            <p:ph idx="13"/>
          </p:nvPr>
        </p:nvSpPr>
        <p:spPr>
          <a:xfrm>
            <a:off x="462201" y="1549561"/>
            <a:ext cx="8237298" cy="938184"/>
          </a:xfrm>
        </p:spPr>
        <p:txBody>
          <a:bodyPr>
            <a:normAutofit/>
          </a:bodyPr>
          <a:lstStyle>
            <a:lvl1pPr marL="0" indent="0">
              <a:buNone/>
              <a:defRPr sz="2400"/>
            </a:lvl1pPr>
            <a:lvl3pPr marL="914400" indent="0">
              <a:buNone/>
              <a:defRPr/>
            </a:lvl3pPr>
          </a:lstStyle>
          <a:p>
            <a:pPr lvl="0"/>
            <a:r>
              <a:rPr lang="en-US" dirty="0"/>
              <a:t>Edit Master text styles</a:t>
            </a:r>
          </a:p>
        </p:txBody>
      </p:sp>
      <p:sp>
        <p:nvSpPr>
          <p:cNvPr id="18" name="Text Placeholder 2">
            <a:extLst>
              <a:ext uri="{FF2B5EF4-FFF2-40B4-BE49-F238E27FC236}">
                <a16:creationId xmlns:a16="http://schemas.microsoft.com/office/drawing/2014/main" id="{713CB30A-D814-4739-9531-05DB806DB7C8}"/>
              </a:ext>
            </a:extLst>
          </p:cNvPr>
          <p:cNvSpPr>
            <a:spLocks noGrp="1"/>
          </p:cNvSpPr>
          <p:nvPr>
            <p:ph type="body" idx="14"/>
          </p:nvPr>
        </p:nvSpPr>
        <p:spPr>
          <a:xfrm>
            <a:off x="3281921" y="2667001"/>
            <a:ext cx="2595179" cy="529732"/>
          </a:xfrm>
          <a:solidFill>
            <a:schemeClr val="accent6"/>
          </a:solidFill>
          <a:ln w="3175">
            <a:solidFill>
              <a:schemeClr val="tx1"/>
            </a:solidFill>
          </a:ln>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3">
            <a:extLst>
              <a:ext uri="{FF2B5EF4-FFF2-40B4-BE49-F238E27FC236}">
                <a16:creationId xmlns:a16="http://schemas.microsoft.com/office/drawing/2014/main" id="{E3C2A462-77B0-4B04-8C60-5797C6B76263}"/>
              </a:ext>
            </a:extLst>
          </p:cNvPr>
          <p:cNvSpPr>
            <a:spLocks noGrp="1"/>
          </p:cNvSpPr>
          <p:nvPr>
            <p:ph sz="half" idx="15"/>
          </p:nvPr>
        </p:nvSpPr>
        <p:spPr>
          <a:xfrm>
            <a:off x="3281601" y="3200406"/>
            <a:ext cx="2595402" cy="2952707"/>
          </a:xfrm>
          <a:solidFill>
            <a:schemeClr val="accent6">
              <a:lumMod val="20000"/>
              <a:lumOff val="80000"/>
            </a:schemeClr>
          </a:solidFill>
          <a:ln w="3175">
            <a:solidFill>
              <a:schemeClr val="tx1"/>
            </a:solidFill>
          </a:ln>
        </p:spPr>
        <p:txBody>
          <a:bodyPr vert="horz" lIns="91440" tIns="91440" rIns="91440" bIns="91440" rtlCol="0">
            <a:normAutofit/>
          </a:bodyPr>
          <a:lstStyle>
            <a:lvl1pPr>
              <a:defRPr lang="en-US" sz="1800" dirty="0" smtClean="0"/>
            </a:lvl1pPr>
            <a:lvl2pPr>
              <a:tabLst/>
              <a:defRPr lang="en-US" sz="1600" dirty="0" smtClean="0"/>
            </a:lvl2pPr>
          </a:lstStyle>
          <a:p>
            <a:pPr lvl="0" defTabSz="2400300"/>
            <a:r>
              <a:rPr lang="en-US" dirty="0"/>
              <a:t>Edit Master text styles</a:t>
            </a:r>
          </a:p>
          <a:p>
            <a:pPr marL="457200" lvl="1"/>
            <a:r>
              <a:rPr lang="en-US" dirty="0"/>
              <a:t>Second level</a:t>
            </a:r>
          </a:p>
        </p:txBody>
      </p:sp>
      <p:sp>
        <p:nvSpPr>
          <p:cNvPr id="20" name="Text Placeholder 2">
            <a:extLst>
              <a:ext uri="{FF2B5EF4-FFF2-40B4-BE49-F238E27FC236}">
                <a16:creationId xmlns:a16="http://schemas.microsoft.com/office/drawing/2014/main" id="{EBC64136-625F-472D-A2BE-CDF20F5EA7DC}"/>
              </a:ext>
            </a:extLst>
          </p:cNvPr>
          <p:cNvSpPr>
            <a:spLocks noGrp="1"/>
          </p:cNvSpPr>
          <p:nvPr>
            <p:ph type="body" idx="16"/>
          </p:nvPr>
        </p:nvSpPr>
        <p:spPr>
          <a:xfrm>
            <a:off x="6091718" y="2667001"/>
            <a:ext cx="2595179" cy="529732"/>
          </a:xfrm>
          <a:solidFill>
            <a:schemeClr val="accent2"/>
          </a:solidFill>
          <a:ln w="3175">
            <a:solidFill>
              <a:schemeClr val="tx1"/>
            </a:solidFill>
          </a:ln>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3">
            <a:extLst>
              <a:ext uri="{FF2B5EF4-FFF2-40B4-BE49-F238E27FC236}">
                <a16:creationId xmlns:a16="http://schemas.microsoft.com/office/drawing/2014/main" id="{B34BB9B3-97FC-4120-AF2B-DC2E8EA11EA8}"/>
              </a:ext>
            </a:extLst>
          </p:cNvPr>
          <p:cNvSpPr>
            <a:spLocks noGrp="1"/>
          </p:cNvSpPr>
          <p:nvPr>
            <p:ph sz="half" idx="17"/>
          </p:nvPr>
        </p:nvSpPr>
        <p:spPr>
          <a:xfrm>
            <a:off x="6091398" y="3200406"/>
            <a:ext cx="2595402" cy="2952707"/>
          </a:xfrm>
          <a:solidFill>
            <a:schemeClr val="accent2">
              <a:lumMod val="20000"/>
              <a:lumOff val="80000"/>
            </a:schemeClr>
          </a:solidFill>
          <a:ln w="3175">
            <a:solidFill>
              <a:schemeClr val="tx1"/>
            </a:solidFill>
          </a:ln>
        </p:spPr>
        <p:txBody>
          <a:bodyPr vert="horz" lIns="91440" tIns="91440" rIns="91440" bIns="91440" rtlCol="0">
            <a:normAutofit/>
          </a:bodyPr>
          <a:lstStyle>
            <a:lvl1pPr>
              <a:defRPr lang="en-US" sz="1800" dirty="0" smtClean="0"/>
            </a:lvl1pPr>
            <a:lvl2pPr>
              <a:defRPr lang="en-US" sz="1600" dirty="0" smtClean="0"/>
            </a:lvl2pPr>
          </a:lstStyle>
          <a:p>
            <a:pPr lvl="0" defTabSz="2400300"/>
            <a:r>
              <a:rPr lang="en-US" dirty="0"/>
              <a:t>Edit Master text styles</a:t>
            </a:r>
          </a:p>
          <a:p>
            <a:pPr marL="457200" lvl="1"/>
            <a:r>
              <a:rPr lang="en-US" dirty="0"/>
              <a:t>Second level</a:t>
            </a:r>
          </a:p>
        </p:txBody>
      </p:sp>
      <p:pic>
        <p:nvPicPr>
          <p:cNvPr id="15" name="Picture 14">
            <a:extLst>
              <a:ext uri="{FF2B5EF4-FFF2-40B4-BE49-F238E27FC236}">
                <a16:creationId xmlns:a16="http://schemas.microsoft.com/office/drawing/2014/main" id="{1A9EB329-EE3C-4647-B899-660DB5D2673C}"/>
              </a:ext>
            </a:extLst>
          </p:cNvPr>
          <p:cNvPicPr>
            <a:picLocks noChangeAspect="1"/>
          </p:cNvPicPr>
          <p:nvPr userDrawn="1"/>
        </p:nvPicPr>
        <p:blipFill>
          <a:blip r:embed="rId2">
            <a:alphaModFix amt="67000"/>
          </a:blip>
          <a:stretch>
            <a:fillRect/>
          </a:stretch>
        </p:blipFill>
        <p:spPr>
          <a:xfrm>
            <a:off x="126366" y="109172"/>
            <a:ext cx="1177637" cy="1136494"/>
          </a:xfrm>
          <a:prstGeom prst="rect">
            <a:avLst/>
          </a:prstGeom>
        </p:spPr>
      </p:pic>
      <p:sp>
        <p:nvSpPr>
          <p:cNvPr id="16" name="Title 1">
            <a:extLst>
              <a:ext uri="{FF2B5EF4-FFF2-40B4-BE49-F238E27FC236}">
                <a16:creationId xmlns:a16="http://schemas.microsoft.com/office/drawing/2014/main" id="{DF26E813-F15C-4E16-9497-C1126CB737DD}"/>
              </a:ext>
            </a:extLst>
          </p:cNvPr>
          <p:cNvSpPr>
            <a:spLocks noGrp="1"/>
          </p:cNvSpPr>
          <p:nvPr>
            <p:ph type="title"/>
          </p:nvPr>
        </p:nvSpPr>
        <p:spPr>
          <a:xfrm>
            <a:off x="1381761" y="130955"/>
            <a:ext cx="7390766" cy="833586"/>
          </a:xfrm>
        </p:spPr>
        <p:txBody>
          <a:bodyPr/>
          <a:lstStyle/>
          <a:p>
            <a:r>
              <a:rPr lang="en-US" dirty="0"/>
              <a:t>Click to edit Master title style</a:t>
            </a:r>
          </a:p>
        </p:txBody>
      </p:sp>
      <p:cxnSp>
        <p:nvCxnSpPr>
          <p:cNvPr id="17" name="Straight Connector 16">
            <a:extLst>
              <a:ext uri="{FF2B5EF4-FFF2-40B4-BE49-F238E27FC236}">
                <a16:creationId xmlns:a16="http://schemas.microsoft.com/office/drawing/2014/main" id="{53233EC0-0B92-4FD3-95E4-9D4EE109157F}"/>
              </a:ext>
            </a:extLst>
          </p:cNvPr>
          <p:cNvCxnSpPr>
            <a:cxnSpLocks/>
          </p:cNvCxnSpPr>
          <p:nvPr userDrawn="1"/>
        </p:nvCxnSpPr>
        <p:spPr>
          <a:xfrm>
            <a:off x="1272888" y="1110682"/>
            <a:ext cx="7871113"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130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3971"/>
            <a:ext cx="7886700" cy="87933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49562"/>
            <a:ext cx="7886700" cy="46274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470A5-4743-4131-B087-4D83ADAFB6B1}" type="datetime1">
              <a:rPr lang="en-US" smtClean="0"/>
              <a:t>2/26/2020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600">
                <a:solidFill>
                  <a:schemeClr val="bg2">
                    <a:lumMod val="50000"/>
                  </a:schemeClr>
                </a:solidFill>
              </a:defRPr>
            </a:lvl1pPr>
          </a:lstStyle>
          <a:p>
            <a:fld id="{04C1C6D2-7E6C-4DBA-928D-E8FCCD04B882}" type="slidenum">
              <a:rPr lang="en-US" smtClean="0"/>
              <a:pPr/>
              <a:t>‹#›</a:t>
            </a:fld>
            <a:endParaRPr lang="en-US"/>
          </a:p>
        </p:txBody>
      </p:sp>
    </p:spTree>
    <p:extLst>
      <p:ext uri="{BB962C8B-B14F-4D97-AF65-F5344CB8AC3E}">
        <p14:creationId xmlns:p14="http://schemas.microsoft.com/office/powerpoint/2010/main" val="951666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77" r:id="rId5"/>
    <p:sldLayoutId id="2147483673" r:id="rId6"/>
    <p:sldLayoutId id="2147483678" r:id="rId7"/>
    <p:sldLayoutId id="2147483674" r:id="rId8"/>
    <p:sldLayoutId id="2147483676" r:id="rId9"/>
    <p:sldLayoutId id="2147483667" r:id="rId10"/>
    <p:sldLayoutId id="2147483675" r:id="rId11"/>
    <p:sldLayoutId id="2147483668" r:id="rId12"/>
    <p:sldLayoutId id="2147483669" r:id="rId13"/>
    <p:sldLayoutId id="2147483670" r:id="rId14"/>
    <p:sldLayoutId id="2147483671" r:id="rId15"/>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6D916-40D7-463A-B243-1427C43FD9A8}"/>
              </a:ext>
            </a:extLst>
          </p:cNvPr>
          <p:cNvSpPr>
            <a:spLocks noGrp="1"/>
          </p:cNvSpPr>
          <p:nvPr>
            <p:ph type="ctrTitle"/>
          </p:nvPr>
        </p:nvSpPr>
        <p:spPr>
          <a:xfrm>
            <a:off x="2387600" y="1988288"/>
            <a:ext cx="6378028" cy="1368256"/>
          </a:xfrm>
        </p:spPr>
        <p:txBody>
          <a:bodyPr/>
          <a:lstStyle/>
          <a:p>
            <a:pPr algn="ctr"/>
            <a:r>
              <a:rPr lang="en-US" dirty="0">
                <a:solidFill>
                  <a:schemeClr val="accent2"/>
                </a:solidFill>
                <a:latin typeface="Calibri" panose="020F0502020204030204" pitchFamily="34" charset="0"/>
              </a:rPr>
              <a:t>Building Decarbonization and the CPUC</a:t>
            </a:r>
          </a:p>
        </p:txBody>
      </p:sp>
      <p:sp>
        <p:nvSpPr>
          <p:cNvPr id="3" name="Subtitle 2">
            <a:extLst>
              <a:ext uri="{FF2B5EF4-FFF2-40B4-BE49-F238E27FC236}">
                <a16:creationId xmlns:a16="http://schemas.microsoft.com/office/drawing/2014/main" id="{8AB8584B-CF99-4FA3-B6DB-C25EBD77489A}"/>
              </a:ext>
            </a:extLst>
          </p:cNvPr>
          <p:cNvSpPr>
            <a:spLocks noGrp="1"/>
          </p:cNvSpPr>
          <p:nvPr>
            <p:ph type="subTitle" idx="1"/>
          </p:nvPr>
        </p:nvSpPr>
        <p:spPr/>
        <p:txBody>
          <a:bodyPr>
            <a:normAutofit/>
          </a:bodyPr>
          <a:lstStyle/>
          <a:p>
            <a:pPr algn="ctr"/>
            <a:r>
              <a:rPr lang="en-US" dirty="0"/>
              <a:t>Low Income Oversight Board</a:t>
            </a:r>
          </a:p>
          <a:p>
            <a:pPr algn="ctr"/>
            <a:r>
              <a:rPr lang="en-US" dirty="0"/>
              <a:t>March 6, 2020</a:t>
            </a:r>
          </a:p>
          <a:p>
            <a:pPr algn="ctr"/>
            <a:r>
              <a:rPr lang="en-US" sz="2800" dirty="0"/>
              <a:t>Rory Cox, Analyst, CPUC</a:t>
            </a:r>
          </a:p>
        </p:txBody>
      </p:sp>
      <p:sp>
        <p:nvSpPr>
          <p:cNvPr id="4" name="Slide Number Placeholder 3">
            <a:extLst>
              <a:ext uri="{FF2B5EF4-FFF2-40B4-BE49-F238E27FC236}">
                <a16:creationId xmlns:a16="http://schemas.microsoft.com/office/drawing/2014/main" id="{6E736496-D447-4FAF-BB3D-4D1E31F2209E}"/>
              </a:ext>
            </a:extLst>
          </p:cNvPr>
          <p:cNvSpPr>
            <a:spLocks noGrp="1"/>
          </p:cNvSpPr>
          <p:nvPr>
            <p:ph type="sldNum" sz="quarter" idx="12"/>
          </p:nvPr>
        </p:nvSpPr>
        <p:spPr/>
        <p:txBody>
          <a:bodyPr/>
          <a:lstStyle/>
          <a:p>
            <a:fld id="{04C1C6D2-7E6C-4DBA-928D-E8FCCD04B882}" type="slidenum">
              <a:rPr lang="en-US" smtClean="0"/>
              <a:t>1</a:t>
            </a:fld>
            <a:endParaRPr lang="en-US"/>
          </a:p>
        </p:txBody>
      </p:sp>
    </p:spTree>
    <p:extLst>
      <p:ext uri="{BB962C8B-B14F-4D97-AF65-F5344CB8AC3E}">
        <p14:creationId xmlns:p14="http://schemas.microsoft.com/office/powerpoint/2010/main" val="2030319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953" y="45988"/>
            <a:ext cx="8229600" cy="1143000"/>
          </a:xfrm>
        </p:spPr>
        <p:txBody>
          <a:bodyPr>
            <a:normAutofit/>
          </a:bodyPr>
          <a:lstStyle/>
          <a:p>
            <a:r>
              <a:rPr lang="en-US" sz="2400" dirty="0"/>
              <a:t>CPUC’s Proceeding on Building Decarbonization</a:t>
            </a:r>
          </a:p>
        </p:txBody>
      </p:sp>
      <p:sp>
        <p:nvSpPr>
          <p:cNvPr id="9" name="Slide Number Placeholder 8"/>
          <p:cNvSpPr>
            <a:spLocks noGrp="1"/>
          </p:cNvSpPr>
          <p:nvPr>
            <p:ph type="sldNum" sz="quarter" idx="12"/>
          </p:nvPr>
        </p:nvSpPr>
        <p:spPr/>
        <p:txBody>
          <a:bodyPr/>
          <a:lstStyle/>
          <a:p>
            <a:fld id="{6977B95F-B76E-4344-9D70-6CC14A94CDA7}" type="slidenum">
              <a:rPr lang="en-US" altLang="en-US" smtClean="0">
                <a:solidFill>
                  <a:srgbClr val="000000"/>
                </a:solidFill>
              </a:rPr>
              <a:pPr/>
              <a:t>10</a:t>
            </a:fld>
            <a:endParaRPr lang="en-US" altLang="en-US" dirty="0">
              <a:solidFill>
                <a:srgbClr val="000000"/>
              </a:solidFill>
            </a:endParaRPr>
          </a:p>
        </p:txBody>
      </p:sp>
      <p:sp>
        <p:nvSpPr>
          <p:cNvPr id="3" name="TextBox 2"/>
          <p:cNvSpPr txBox="1"/>
          <p:nvPr/>
        </p:nvSpPr>
        <p:spPr>
          <a:xfrm>
            <a:off x="139639" y="1083076"/>
            <a:ext cx="8738032" cy="2554545"/>
          </a:xfrm>
          <a:prstGeom prst="rect">
            <a:avLst/>
          </a:prstGeom>
          <a:noFill/>
        </p:spPr>
        <p:txBody>
          <a:bodyPr wrap="square" rtlCol="0">
            <a:spAutoFit/>
          </a:bodyPr>
          <a:lstStyle/>
          <a:p>
            <a:pPr marL="285750" indent="-285750">
              <a:buFont typeface="Arial" panose="020B0604020202020204" pitchFamily="34" charset="0"/>
              <a:buChar char="•"/>
            </a:pPr>
            <a:endParaRPr lang="en-US" sz="1600" dirty="0"/>
          </a:p>
          <a:p>
            <a:r>
              <a:rPr lang="en-US" sz="1600" b="1" dirty="0"/>
              <a:t>2. Pilot programs for post-fire rebuilding</a:t>
            </a:r>
          </a:p>
          <a:p>
            <a:endParaRPr lang="en-US" sz="1600" b="1" dirty="0"/>
          </a:p>
          <a:p>
            <a:pPr marL="285750" indent="-285750">
              <a:buFont typeface="Arial" panose="020B0604020202020204" pitchFamily="34" charset="0"/>
              <a:buChar char="•"/>
            </a:pPr>
            <a:r>
              <a:rPr lang="en-US" sz="1600" dirty="0"/>
              <a:t>Considers consistent, unified statewide approach for fire victims to rebuild homes all electric </a:t>
            </a:r>
          </a:p>
          <a:p>
            <a:pPr lvl="1"/>
            <a:endParaRPr lang="en-US" sz="1600" dirty="0"/>
          </a:p>
          <a:p>
            <a:pPr marL="285750" indent="-285750">
              <a:buFont typeface="Arial" panose="020B0604020202020204" pitchFamily="34" charset="0"/>
              <a:buChar char="•"/>
            </a:pPr>
            <a:r>
              <a:rPr lang="en-US" sz="1600" dirty="0"/>
              <a:t>CPUC approved a PG&amp;E program in Northern California, with Sonoma Clean Power as a partner.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CPUC approved similar program for SCE’s territory.</a:t>
            </a:r>
          </a:p>
          <a:p>
            <a:pPr marL="285750" indent="-285750">
              <a:buFont typeface="Arial" panose="020B0604020202020204" pitchFamily="34" charset="0"/>
              <a:buChar char="•"/>
            </a:pPr>
            <a:endParaRPr lang="en-US" sz="1600" dirty="0"/>
          </a:p>
          <a:p>
            <a:endParaRPr lang="en-US" sz="1600" dirty="0"/>
          </a:p>
        </p:txBody>
      </p:sp>
      <p:pic>
        <p:nvPicPr>
          <p:cNvPr id="4" name="Picture 3">
            <a:extLst>
              <a:ext uri="{FF2B5EF4-FFF2-40B4-BE49-F238E27FC236}">
                <a16:creationId xmlns:a16="http://schemas.microsoft.com/office/drawing/2014/main" id="{B4E40817-A88A-4D36-B681-49CC5CAF30AD}"/>
              </a:ext>
            </a:extLst>
          </p:cNvPr>
          <p:cNvPicPr>
            <a:picLocks noChangeAspect="1"/>
          </p:cNvPicPr>
          <p:nvPr/>
        </p:nvPicPr>
        <p:blipFill>
          <a:blip r:embed="rId3"/>
          <a:stretch>
            <a:fillRect/>
          </a:stretch>
        </p:blipFill>
        <p:spPr>
          <a:xfrm>
            <a:off x="2195306" y="3429000"/>
            <a:ext cx="4753387" cy="2966225"/>
          </a:xfrm>
          <a:prstGeom prst="rect">
            <a:avLst/>
          </a:prstGeom>
        </p:spPr>
      </p:pic>
      <p:sp>
        <p:nvSpPr>
          <p:cNvPr id="8" name="TextBox 7">
            <a:extLst>
              <a:ext uri="{FF2B5EF4-FFF2-40B4-BE49-F238E27FC236}">
                <a16:creationId xmlns:a16="http://schemas.microsoft.com/office/drawing/2014/main" id="{A64E45C7-6FE0-4462-9ECC-01EE7AE509AF}"/>
              </a:ext>
            </a:extLst>
          </p:cNvPr>
          <p:cNvSpPr txBox="1"/>
          <p:nvPr/>
        </p:nvSpPr>
        <p:spPr>
          <a:xfrm>
            <a:off x="2195306" y="6395225"/>
            <a:ext cx="3140174" cy="276999"/>
          </a:xfrm>
          <a:prstGeom prst="rect">
            <a:avLst/>
          </a:prstGeom>
          <a:noFill/>
        </p:spPr>
        <p:txBody>
          <a:bodyPr wrap="square" rtlCol="0">
            <a:spAutoFit/>
          </a:bodyPr>
          <a:lstStyle/>
          <a:p>
            <a:r>
              <a:rPr lang="en-US" sz="1200" dirty="0"/>
              <a:t>Photo: Sonoma Magazine</a:t>
            </a:r>
          </a:p>
        </p:txBody>
      </p:sp>
    </p:spTree>
    <p:extLst>
      <p:ext uri="{BB962C8B-B14F-4D97-AF65-F5344CB8AC3E}">
        <p14:creationId xmlns:p14="http://schemas.microsoft.com/office/powerpoint/2010/main" val="89764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953" y="45988"/>
            <a:ext cx="8229600" cy="1143000"/>
          </a:xfrm>
        </p:spPr>
        <p:txBody>
          <a:bodyPr>
            <a:normAutofit/>
          </a:bodyPr>
          <a:lstStyle/>
          <a:p>
            <a:r>
              <a:rPr lang="en-US" sz="2400" dirty="0"/>
              <a:t>CPUC’s Proceeding on Building Decarbonization</a:t>
            </a:r>
          </a:p>
        </p:txBody>
      </p:sp>
      <p:sp>
        <p:nvSpPr>
          <p:cNvPr id="9" name="Slide Number Placeholder 8"/>
          <p:cNvSpPr>
            <a:spLocks noGrp="1"/>
          </p:cNvSpPr>
          <p:nvPr>
            <p:ph type="sldNum" sz="quarter" idx="12"/>
          </p:nvPr>
        </p:nvSpPr>
        <p:spPr/>
        <p:txBody>
          <a:bodyPr/>
          <a:lstStyle/>
          <a:p>
            <a:fld id="{6977B95F-B76E-4344-9D70-6CC14A94CDA7}" type="slidenum">
              <a:rPr lang="en-US" altLang="en-US" smtClean="0">
                <a:solidFill>
                  <a:srgbClr val="000000"/>
                </a:solidFill>
              </a:rPr>
              <a:pPr/>
              <a:t>11</a:t>
            </a:fld>
            <a:endParaRPr lang="en-US" altLang="en-US" dirty="0">
              <a:solidFill>
                <a:srgbClr val="000000"/>
              </a:solidFill>
            </a:endParaRPr>
          </a:p>
        </p:txBody>
      </p:sp>
      <p:sp>
        <p:nvSpPr>
          <p:cNvPr id="3" name="TextBox 2"/>
          <p:cNvSpPr txBox="1"/>
          <p:nvPr/>
        </p:nvSpPr>
        <p:spPr>
          <a:xfrm>
            <a:off x="139639" y="1366166"/>
            <a:ext cx="4743080" cy="5355312"/>
          </a:xfrm>
          <a:prstGeom prst="rect">
            <a:avLst/>
          </a:prstGeom>
          <a:noFill/>
        </p:spPr>
        <p:txBody>
          <a:bodyPr wrap="square" rtlCol="0">
            <a:spAutoFit/>
          </a:bodyPr>
          <a:lstStyle/>
          <a:p>
            <a:pPr marL="285750" indent="-285750">
              <a:buFont typeface="Arial" panose="020B0604020202020204" pitchFamily="34" charset="0"/>
              <a:buChar char="•"/>
            </a:pPr>
            <a:endParaRPr lang="en-US" sz="1600" dirty="0"/>
          </a:p>
          <a:p>
            <a:r>
              <a:rPr lang="en-US" sz="1600" b="1" dirty="0"/>
              <a:t>3. Building and Appliance codes and standards</a:t>
            </a:r>
          </a:p>
          <a:p>
            <a:pPr marL="285750" indent="-285750">
              <a:buFont typeface="Arial" panose="020B0604020202020204" pitchFamily="34" charset="0"/>
              <a:buChar char="•"/>
            </a:pPr>
            <a:r>
              <a:rPr lang="en-US" sz="1600" dirty="0"/>
              <a:t>CPUC will consider specific program policies, procedures, and rules to incent builders to choose Title 24 compliance pathways that maximize GHG reductions.</a:t>
            </a:r>
          </a:p>
          <a:p>
            <a:endParaRPr lang="en-US" sz="1600" b="1" dirty="0"/>
          </a:p>
          <a:p>
            <a:r>
              <a:rPr lang="en-US" sz="1600" b="1" dirty="0"/>
              <a:t>4. Develop a Building Decarbonization Policy Framework</a:t>
            </a:r>
          </a:p>
          <a:p>
            <a:pPr marL="285750" indent="-285750">
              <a:buFont typeface="Arial" panose="020B0604020202020204" pitchFamily="34" charset="0"/>
              <a:buChar char="•"/>
            </a:pPr>
            <a:r>
              <a:rPr lang="en-US" sz="1600" dirty="0"/>
              <a:t>Development of a coherent and comprehensive set of Commission rules, policies, and procedures to accelerate the reduction of GHG from buildings.</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dirty="0"/>
              <a:t>Draw on lessons learned from the smaller-scale programs authorized by SB 1477 to scale up, including rate design. </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dirty="0"/>
              <a:t>Possible topics: Rate design and financing</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8ED9E065-7F1B-4518-9534-18AA51BA6C0A}"/>
              </a:ext>
            </a:extLst>
          </p:cNvPr>
          <p:cNvPicPr>
            <a:picLocks noChangeAspect="1"/>
          </p:cNvPicPr>
          <p:nvPr/>
        </p:nvPicPr>
        <p:blipFill>
          <a:blip r:embed="rId3"/>
          <a:stretch>
            <a:fillRect/>
          </a:stretch>
        </p:blipFill>
        <p:spPr>
          <a:xfrm>
            <a:off x="5193437" y="1464815"/>
            <a:ext cx="3419567" cy="4605478"/>
          </a:xfrm>
          <a:prstGeom prst="rect">
            <a:avLst/>
          </a:prstGeom>
        </p:spPr>
      </p:pic>
    </p:spTree>
    <p:extLst>
      <p:ext uri="{BB962C8B-B14F-4D97-AF65-F5344CB8AC3E}">
        <p14:creationId xmlns:p14="http://schemas.microsoft.com/office/powerpoint/2010/main" val="3285364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269" y="136522"/>
            <a:ext cx="8229600" cy="1143000"/>
          </a:xfrm>
        </p:spPr>
        <p:txBody>
          <a:bodyPr>
            <a:normAutofit/>
          </a:bodyPr>
          <a:lstStyle/>
          <a:p>
            <a:r>
              <a:rPr lang="en-GB" sz="2400" dirty="0"/>
              <a:t>Metrics: GHG Reductions and Bill Savings for BUILD and TECH</a:t>
            </a:r>
            <a:endParaRPr lang="en-US" sz="2400" dirty="0"/>
          </a:p>
        </p:txBody>
      </p:sp>
      <p:sp>
        <p:nvSpPr>
          <p:cNvPr id="9" name="Slide Number Placeholder 8"/>
          <p:cNvSpPr>
            <a:spLocks noGrp="1"/>
          </p:cNvSpPr>
          <p:nvPr>
            <p:ph type="sldNum" sz="quarter" idx="12"/>
          </p:nvPr>
        </p:nvSpPr>
        <p:spPr/>
        <p:txBody>
          <a:bodyPr/>
          <a:lstStyle/>
          <a:p>
            <a:fld id="{6977B95F-B76E-4344-9D70-6CC14A94CDA7}" type="slidenum">
              <a:rPr lang="en-US" altLang="en-US" smtClean="0">
                <a:solidFill>
                  <a:srgbClr val="000000"/>
                </a:solidFill>
              </a:rPr>
              <a:pPr/>
              <a:t>12</a:t>
            </a:fld>
            <a:endParaRPr lang="en-US" altLang="en-US" dirty="0">
              <a:solidFill>
                <a:srgbClr val="000000"/>
              </a:solidFill>
            </a:endParaRPr>
          </a:p>
        </p:txBody>
      </p:sp>
      <p:sp>
        <p:nvSpPr>
          <p:cNvPr id="8" name="Content Placeholder 5">
            <a:extLst>
              <a:ext uri="{FF2B5EF4-FFF2-40B4-BE49-F238E27FC236}">
                <a16:creationId xmlns:a16="http://schemas.microsoft.com/office/drawing/2014/main" id="{44AE0E26-32C7-4836-AE9F-B6D45A0634BA}"/>
              </a:ext>
            </a:extLst>
          </p:cNvPr>
          <p:cNvSpPr>
            <a:spLocks noGrp="1"/>
          </p:cNvSpPr>
          <p:nvPr>
            <p:ph idx="1"/>
          </p:nvPr>
        </p:nvSpPr>
        <p:spPr>
          <a:xfrm>
            <a:off x="460745" y="1579071"/>
            <a:ext cx="5578548" cy="4109347"/>
          </a:xfrm>
        </p:spPr>
        <p:txBody>
          <a:bodyPr>
            <a:normAutofit fontScale="85000" lnSpcReduction="20000"/>
          </a:bodyPr>
          <a:lstStyle/>
          <a:p>
            <a:r>
              <a:rPr lang="en-US" dirty="0">
                <a:cs typeface="Arial"/>
              </a:rPr>
              <a:t>SB 1477 requirements</a:t>
            </a:r>
          </a:p>
          <a:p>
            <a:pPr lvl="1"/>
            <a:r>
              <a:rPr lang="en-US" dirty="0">
                <a:cs typeface="Arial"/>
              </a:rPr>
              <a:t>Cost per metric ton of avoided GHG emissions</a:t>
            </a:r>
          </a:p>
          <a:p>
            <a:pPr lvl="1"/>
            <a:r>
              <a:rPr lang="en-US" dirty="0">
                <a:cs typeface="Arial"/>
              </a:rPr>
              <a:t>Projected annual and lifetime utility bill savings</a:t>
            </a:r>
          </a:p>
          <a:p>
            <a:pPr lvl="1"/>
            <a:r>
              <a:rPr lang="en-US" dirty="0">
                <a:cs typeface="Arial"/>
              </a:rPr>
              <a:t>Number of low-emission systems installed (BUILD)</a:t>
            </a:r>
          </a:p>
          <a:p>
            <a:pPr lvl="1"/>
            <a:r>
              <a:rPr lang="en-US" dirty="0">
                <a:cs typeface="Arial"/>
              </a:rPr>
              <a:t>Market share for eligible technologies (TECH)</a:t>
            </a:r>
          </a:p>
          <a:p>
            <a:pPr marL="457200" lvl="1" indent="0">
              <a:buNone/>
            </a:pPr>
            <a:endParaRPr lang="en-US" dirty="0">
              <a:cs typeface="Arial"/>
            </a:endParaRPr>
          </a:p>
          <a:p>
            <a:r>
              <a:rPr lang="en-US" dirty="0">
                <a:cs typeface="Arial"/>
              </a:rPr>
              <a:t>Cap-and-Trade fund requirements:</a:t>
            </a:r>
          </a:p>
          <a:p>
            <a:pPr lvl="1"/>
            <a:r>
              <a:rPr lang="en-US" dirty="0">
                <a:cs typeface="Arial"/>
              </a:rPr>
              <a:t>Total avoided GHG emissions from each year’s expenditures</a:t>
            </a:r>
          </a:p>
          <a:p>
            <a:pPr lvl="1"/>
            <a:r>
              <a:rPr lang="en-US" dirty="0">
                <a:cs typeface="Arial"/>
              </a:rPr>
              <a:t>Total expenditures</a:t>
            </a:r>
          </a:p>
          <a:p>
            <a:pPr lvl="1"/>
            <a:r>
              <a:rPr lang="en-US" dirty="0">
                <a:cs typeface="Arial"/>
              </a:rPr>
              <a:t>Itemization of administration and outreach expenditures</a:t>
            </a:r>
          </a:p>
          <a:p>
            <a:endParaRPr lang="en-US" dirty="0">
              <a:solidFill>
                <a:schemeClr val="accent1">
                  <a:lumMod val="75000"/>
                </a:schemeClr>
              </a:solidFill>
              <a:latin typeface="Arial"/>
              <a:cs typeface="Arial"/>
            </a:endParaRPr>
          </a:p>
        </p:txBody>
      </p:sp>
      <p:pic>
        <p:nvPicPr>
          <p:cNvPr id="10" name="Picture 9">
            <a:extLst>
              <a:ext uri="{FF2B5EF4-FFF2-40B4-BE49-F238E27FC236}">
                <a16:creationId xmlns:a16="http://schemas.microsoft.com/office/drawing/2014/main" id="{7C0F6F94-9185-46B0-B893-A72B3D6635E0}"/>
              </a:ext>
            </a:extLst>
          </p:cNvPr>
          <p:cNvPicPr>
            <a:picLocks noChangeAspect="1"/>
          </p:cNvPicPr>
          <p:nvPr/>
        </p:nvPicPr>
        <p:blipFill rotWithShape="1">
          <a:blip r:embed="rId3">
            <a:duotone>
              <a:schemeClr val="accent1">
                <a:shade val="45000"/>
                <a:satMod val="135000"/>
              </a:schemeClr>
              <a:prstClr val="white"/>
            </a:duotone>
          </a:blip>
          <a:srcRect l="20457" r="20914"/>
          <a:stretch/>
        </p:blipFill>
        <p:spPr>
          <a:xfrm>
            <a:off x="6291435" y="2721596"/>
            <a:ext cx="1908313" cy="1627459"/>
          </a:xfrm>
          <a:prstGeom prst="rect">
            <a:avLst/>
          </a:prstGeom>
        </p:spPr>
      </p:pic>
    </p:spTree>
    <p:extLst>
      <p:ext uri="{BB962C8B-B14F-4D97-AF65-F5344CB8AC3E}">
        <p14:creationId xmlns:p14="http://schemas.microsoft.com/office/powerpoint/2010/main" val="1539012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269" y="136522"/>
            <a:ext cx="8229600" cy="1143000"/>
          </a:xfrm>
        </p:spPr>
        <p:txBody>
          <a:bodyPr/>
          <a:lstStyle/>
          <a:p>
            <a:r>
              <a:rPr lang="en-GB" dirty="0"/>
              <a:t>Questions?</a:t>
            </a:r>
            <a:endParaRPr lang="en-US" dirty="0"/>
          </a:p>
        </p:txBody>
      </p:sp>
      <p:sp>
        <p:nvSpPr>
          <p:cNvPr id="9" name="Slide Number Placeholder 8"/>
          <p:cNvSpPr>
            <a:spLocks noGrp="1"/>
          </p:cNvSpPr>
          <p:nvPr>
            <p:ph type="sldNum" sz="quarter" idx="12"/>
          </p:nvPr>
        </p:nvSpPr>
        <p:spPr/>
        <p:txBody>
          <a:bodyPr/>
          <a:lstStyle/>
          <a:p>
            <a:fld id="{6977B95F-B76E-4344-9D70-6CC14A94CDA7}" type="slidenum">
              <a:rPr lang="en-US" altLang="en-US" smtClean="0">
                <a:solidFill>
                  <a:srgbClr val="000000"/>
                </a:solidFill>
              </a:rPr>
              <a:pPr/>
              <a:t>13</a:t>
            </a:fld>
            <a:endParaRPr lang="en-US" altLang="en-US" dirty="0">
              <a:solidFill>
                <a:srgbClr val="000000"/>
              </a:solidFill>
            </a:endParaRPr>
          </a:p>
        </p:txBody>
      </p:sp>
      <p:pic>
        <p:nvPicPr>
          <p:cNvPr id="5" name="Picture 4">
            <a:extLst>
              <a:ext uri="{FF2B5EF4-FFF2-40B4-BE49-F238E27FC236}">
                <a16:creationId xmlns:a16="http://schemas.microsoft.com/office/drawing/2014/main" id="{B0915BF9-EDAD-493F-BB8B-CF607A22D7A1}"/>
              </a:ext>
            </a:extLst>
          </p:cNvPr>
          <p:cNvPicPr>
            <a:picLocks noChangeAspect="1"/>
          </p:cNvPicPr>
          <p:nvPr/>
        </p:nvPicPr>
        <p:blipFill>
          <a:blip r:embed="rId3"/>
          <a:stretch>
            <a:fillRect/>
          </a:stretch>
        </p:blipFill>
        <p:spPr>
          <a:xfrm>
            <a:off x="628622" y="2078650"/>
            <a:ext cx="4808447" cy="3209116"/>
          </a:xfrm>
          <a:prstGeom prst="rect">
            <a:avLst/>
          </a:prstGeom>
        </p:spPr>
      </p:pic>
      <p:sp>
        <p:nvSpPr>
          <p:cNvPr id="6" name="TextBox 5">
            <a:extLst>
              <a:ext uri="{FF2B5EF4-FFF2-40B4-BE49-F238E27FC236}">
                <a16:creationId xmlns:a16="http://schemas.microsoft.com/office/drawing/2014/main" id="{3CEC2340-C347-42AE-93EC-FBA77F061E26}"/>
              </a:ext>
            </a:extLst>
          </p:cNvPr>
          <p:cNvSpPr txBox="1"/>
          <p:nvPr/>
        </p:nvSpPr>
        <p:spPr>
          <a:xfrm>
            <a:off x="628622" y="5458874"/>
            <a:ext cx="4295554" cy="246221"/>
          </a:xfrm>
          <a:prstGeom prst="rect">
            <a:avLst/>
          </a:prstGeom>
          <a:noFill/>
        </p:spPr>
        <p:txBody>
          <a:bodyPr wrap="square" rtlCol="0">
            <a:spAutoFit/>
          </a:bodyPr>
          <a:lstStyle/>
          <a:p>
            <a:r>
              <a:rPr lang="en-US" sz="1000" dirty="0"/>
              <a:t>Image: https://www.thefctre.com/en/</a:t>
            </a:r>
          </a:p>
        </p:txBody>
      </p:sp>
      <p:sp>
        <p:nvSpPr>
          <p:cNvPr id="4" name="TextBox 3">
            <a:extLst>
              <a:ext uri="{FF2B5EF4-FFF2-40B4-BE49-F238E27FC236}">
                <a16:creationId xmlns:a16="http://schemas.microsoft.com/office/drawing/2014/main" id="{F549DAE1-B8E0-4000-9912-A78905F3E016}"/>
              </a:ext>
            </a:extLst>
          </p:cNvPr>
          <p:cNvSpPr txBox="1"/>
          <p:nvPr/>
        </p:nvSpPr>
        <p:spPr>
          <a:xfrm>
            <a:off x="5881133" y="3221543"/>
            <a:ext cx="3211033" cy="923330"/>
          </a:xfrm>
          <a:prstGeom prst="rect">
            <a:avLst/>
          </a:prstGeom>
          <a:noFill/>
        </p:spPr>
        <p:txBody>
          <a:bodyPr wrap="square" rtlCol="0">
            <a:spAutoFit/>
          </a:bodyPr>
          <a:lstStyle/>
          <a:p>
            <a:r>
              <a:rPr lang="en-US" dirty="0"/>
              <a:t>Rory Cox</a:t>
            </a:r>
          </a:p>
          <a:p>
            <a:r>
              <a:rPr lang="en-US" dirty="0"/>
              <a:t>415-703-1093</a:t>
            </a:r>
          </a:p>
          <a:p>
            <a:r>
              <a:rPr lang="en-US" dirty="0"/>
              <a:t>rory.cox@cpuc.ca.gov</a:t>
            </a:r>
          </a:p>
        </p:txBody>
      </p:sp>
    </p:spTree>
    <p:extLst>
      <p:ext uri="{BB962C8B-B14F-4D97-AF65-F5344CB8AC3E}">
        <p14:creationId xmlns:p14="http://schemas.microsoft.com/office/powerpoint/2010/main" val="4065083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276" y="97954"/>
            <a:ext cx="9067800" cy="1143000"/>
          </a:xfrm>
        </p:spPr>
        <p:txBody>
          <a:bodyPr>
            <a:normAutofit/>
          </a:bodyPr>
          <a:lstStyle/>
          <a:p>
            <a:pPr algn="ctr"/>
            <a:r>
              <a:rPr lang="en-GB" sz="2800" dirty="0"/>
              <a:t>The Problem: 10% of GHGs directly from Buildings</a:t>
            </a:r>
            <a:endParaRPr lang="en-US" sz="2800" dirty="0"/>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77B95F-B76E-4344-9D70-6CC14A94CDA7}" type="slidenum">
              <a:rPr kumimoji="0" lang="en-US" altLang="en-US" sz="16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 name="TextBox 2"/>
          <p:cNvSpPr txBox="1"/>
          <p:nvPr/>
        </p:nvSpPr>
        <p:spPr>
          <a:xfrm>
            <a:off x="609600" y="2298970"/>
            <a:ext cx="754380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5446B94-0C95-4860-A5B3-96CE1663F1B1}"/>
              </a:ext>
            </a:extLst>
          </p:cNvPr>
          <p:cNvSpPr txBox="1"/>
          <p:nvPr/>
        </p:nvSpPr>
        <p:spPr>
          <a:xfrm>
            <a:off x="685800" y="5811205"/>
            <a:ext cx="8153400"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70% of direct emissions come from residential sector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Most emissions (85%) come from space and water heating</a:t>
            </a:r>
          </a:p>
        </p:txBody>
      </p:sp>
      <p:pic>
        <p:nvPicPr>
          <p:cNvPr id="4" name="Picture 3">
            <a:extLst>
              <a:ext uri="{FF2B5EF4-FFF2-40B4-BE49-F238E27FC236}">
                <a16:creationId xmlns:a16="http://schemas.microsoft.com/office/drawing/2014/main" id="{517C4C3E-917E-4FD0-9080-6E0D0EAD20F0}"/>
              </a:ext>
            </a:extLst>
          </p:cNvPr>
          <p:cNvPicPr>
            <a:picLocks noChangeAspect="1"/>
          </p:cNvPicPr>
          <p:nvPr/>
        </p:nvPicPr>
        <p:blipFill rotWithShape="1">
          <a:blip r:embed="rId3"/>
          <a:srcRect l="28889" r="33333"/>
          <a:stretch/>
        </p:blipFill>
        <p:spPr>
          <a:xfrm flipH="1">
            <a:off x="477168" y="2135701"/>
            <a:ext cx="918354" cy="2381052"/>
          </a:xfrm>
          <a:prstGeom prst="rect">
            <a:avLst/>
          </a:prstGeom>
        </p:spPr>
      </p:pic>
      <p:pic>
        <p:nvPicPr>
          <p:cNvPr id="7" name="Picture 6">
            <a:extLst>
              <a:ext uri="{FF2B5EF4-FFF2-40B4-BE49-F238E27FC236}">
                <a16:creationId xmlns:a16="http://schemas.microsoft.com/office/drawing/2014/main" id="{5E96F2CB-9EEE-4303-8D3D-C21BB11C9354}"/>
              </a:ext>
            </a:extLst>
          </p:cNvPr>
          <p:cNvPicPr>
            <a:picLocks noChangeAspect="1"/>
          </p:cNvPicPr>
          <p:nvPr/>
        </p:nvPicPr>
        <p:blipFill>
          <a:blip r:embed="rId4"/>
          <a:stretch>
            <a:fillRect/>
          </a:stretch>
        </p:blipFill>
        <p:spPr>
          <a:xfrm>
            <a:off x="7345688" y="2736336"/>
            <a:ext cx="1543980" cy="1543980"/>
          </a:xfrm>
          <a:prstGeom prst="rect">
            <a:avLst/>
          </a:prstGeom>
        </p:spPr>
      </p:pic>
      <p:graphicFrame>
        <p:nvGraphicFramePr>
          <p:cNvPr id="17" name="Chart 16">
            <a:extLst>
              <a:ext uri="{FF2B5EF4-FFF2-40B4-BE49-F238E27FC236}">
                <a16:creationId xmlns:a16="http://schemas.microsoft.com/office/drawing/2014/main" id="{4E3C614B-ACFE-4677-AD4C-410B94415F86}"/>
              </a:ext>
            </a:extLst>
          </p:cNvPr>
          <p:cNvGraphicFramePr/>
          <p:nvPr/>
        </p:nvGraphicFramePr>
        <p:xfrm>
          <a:off x="1527954" y="1525480"/>
          <a:ext cx="6062005" cy="4167939"/>
        </p:xfrm>
        <a:graphic>
          <a:graphicData uri="http://schemas.openxmlformats.org/drawingml/2006/chart">
            <c:chart xmlns:c="http://schemas.openxmlformats.org/drawingml/2006/chart" xmlns:r="http://schemas.openxmlformats.org/officeDocument/2006/relationships" r:id="rId5"/>
          </a:graphicData>
        </a:graphic>
      </p:graphicFrame>
      <p:cxnSp>
        <p:nvCxnSpPr>
          <p:cNvPr id="19" name="Straight Connector 18">
            <a:extLst>
              <a:ext uri="{FF2B5EF4-FFF2-40B4-BE49-F238E27FC236}">
                <a16:creationId xmlns:a16="http://schemas.microsoft.com/office/drawing/2014/main" id="{A85D2FAA-7453-4BAA-8C24-E3AF2A7C8126}"/>
              </a:ext>
            </a:extLst>
          </p:cNvPr>
          <p:cNvCxnSpPr>
            <a:cxnSpLocks/>
          </p:cNvCxnSpPr>
          <p:nvPr/>
        </p:nvCxnSpPr>
        <p:spPr>
          <a:xfrm>
            <a:off x="5715000" y="3429000"/>
            <a:ext cx="1874959" cy="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AF198856-46AF-47AB-B478-3D5DBDC0F6E4}"/>
              </a:ext>
            </a:extLst>
          </p:cNvPr>
          <p:cNvCxnSpPr>
            <a:cxnSpLocks/>
          </p:cNvCxnSpPr>
          <p:nvPr/>
        </p:nvCxnSpPr>
        <p:spPr>
          <a:xfrm>
            <a:off x="1219200" y="3429000"/>
            <a:ext cx="22098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62543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977B95F-B76E-4344-9D70-6CC14A94CDA7}" type="slidenum">
              <a:rPr lang="en-US" altLang="en-US" smtClean="0">
                <a:solidFill>
                  <a:srgbClr val="000000"/>
                </a:solidFill>
              </a:rPr>
              <a:pPr/>
              <a:t>3</a:t>
            </a:fld>
            <a:endParaRPr lang="en-US" altLang="en-US" dirty="0">
              <a:solidFill>
                <a:srgbClr val="000000"/>
              </a:solidFill>
            </a:endParaRPr>
          </a:p>
        </p:txBody>
      </p:sp>
      <p:pic>
        <p:nvPicPr>
          <p:cNvPr id="5" name="Picture 4"/>
          <p:cNvPicPr>
            <a:picLocks noChangeAspect="1"/>
          </p:cNvPicPr>
          <p:nvPr/>
        </p:nvPicPr>
        <p:blipFill>
          <a:blip r:embed="rId3"/>
          <a:stretch>
            <a:fillRect/>
          </a:stretch>
        </p:blipFill>
        <p:spPr>
          <a:xfrm>
            <a:off x="1313234" y="2295728"/>
            <a:ext cx="1981200" cy="3522133"/>
          </a:xfrm>
          <a:prstGeom prst="rect">
            <a:avLst/>
          </a:prstGeom>
        </p:spPr>
      </p:pic>
      <p:sp>
        <p:nvSpPr>
          <p:cNvPr id="6" name="TextBox 5"/>
          <p:cNvSpPr txBox="1"/>
          <p:nvPr/>
        </p:nvSpPr>
        <p:spPr>
          <a:xfrm>
            <a:off x="457200" y="5972850"/>
            <a:ext cx="3581400" cy="369332"/>
          </a:xfrm>
          <a:prstGeom prst="rect">
            <a:avLst/>
          </a:prstGeom>
          <a:noFill/>
        </p:spPr>
        <p:txBody>
          <a:bodyPr wrap="square" rtlCol="0">
            <a:spAutoFit/>
          </a:bodyPr>
          <a:lstStyle/>
          <a:p>
            <a:pPr algn="ctr"/>
            <a:r>
              <a:rPr lang="en-US" b="1" dirty="0"/>
              <a:t>Gas</a:t>
            </a:r>
          </a:p>
        </p:txBody>
      </p:sp>
      <p:pic>
        <p:nvPicPr>
          <p:cNvPr id="7" name="Picture 6"/>
          <p:cNvPicPr>
            <a:picLocks noChangeAspect="1"/>
          </p:cNvPicPr>
          <p:nvPr/>
        </p:nvPicPr>
        <p:blipFill>
          <a:blip r:embed="rId4"/>
          <a:stretch>
            <a:fillRect/>
          </a:stretch>
        </p:blipFill>
        <p:spPr>
          <a:xfrm>
            <a:off x="4724400" y="2496527"/>
            <a:ext cx="3523034" cy="3026606"/>
          </a:xfrm>
          <a:prstGeom prst="rect">
            <a:avLst/>
          </a:prstGeom>
        </p:spPr>
      </p:pic>
      <p:sp>
        <p:nvSpPr>
          <p:cNvPr id="8" name="TextBox 7"/>
          <p:cNvSpPr txBox="1"/>
          <p:nvPr/>
        </p:nvSpPr>
        <p:spPr>
          <a:xfrm>
            <a:off x="4257167" y="5695851"/>
            <a:ext cx="4191000" cy="369332"/>
          </a:xfrm>
          <a:prstGeom prst="rect">
            <a:avLst/>
          </a:prstGeom>
          <a:noFill/>
        </p:spPr>
        <p:txBody>
          <a:bodyPr wrap="square" rtlCol="0">
            <a:spAutoFit/>
          </a:bodyPr>
          <a:lstStyle/>
          <a:p>
            <a:pPr algn="ctr"/>
            <a:r>
              <a:rPr lang="en-US" b="1" dirty="0"/>
              <a:t>Electric (heat pump)</a:t>
            </a:r>
          </a:p>
        </p:txBody>
      </p:sp>
      <p:sp>
        <p:nvSpPr>
          <p:cNvPr id="3" name="Title 2"/>
          <p:cNvSpPr>
            <a:spLocks noGrp="1"/>
          </p:cNvSpPr>
          <p:nvPr>
            <p:ph type="title"/>
          </p:nvPr>
        </p:nvSpPr>
        <p:spPr/>
        <p:txBody>
          <a:bodyPr>
            <a:normAutofit fontScale="90000"/>
          </a:bodyPr>
          <a:lstStyle/>
          <a:p>
            <a:r>
              <a:rPr lang="en-US" dirty="0"/>
              <a:t>What is Building Electrification? (Ex. 1): Space Heating</a:t>
            </a:r>
          </a:p>
        </p:txBody>
      </p:sp>
      <p:sp>
        <p:nvSpPr>
          <p:cNvPr id="10" name="Right Arrow 9"/>
          <p:cNvSpPr/>
          <p:nvPr/>
        </p:nvSpPr>
        <p:spPr>
          <a:xfrm>
            <a:off x="3691763" y="3741175"/>
            <a:ext cx="565404" cy="268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20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977B95F-B76E-4344-9D70-6CC14A94CDA7}" type="slidenum">
              <a:rPr lang="en-US" altLang="en-US" smtClean="0">
                <a:solidFill>
                  <a:srgbClr val="000000"/>
                </a:solidFill>
              </a:rPr>
              <a:pPr/>
              <a:t>4</a:t>
            </a:fld>
            <a:endParaRPr lang="en-US" altLang="en-US" dirty="0">
              <a:solidFill>
                <a:srgbClr val="000000"/>
              </a:solidFill>
            </a:endParaRPr>
          </a:p>
        </p:txBody>
      </p:sp>
      <p:sp>
        <p:nvSpPr>
          <p:cNvPr id="6" name="TextBox 5"/>
          <p:cNvSpPr txBox="1"/>
          <p:nvPr/>
        </p:nvSpPr>
        <p:spPr>
          <a:xfrm>
            <a:off x="927370" y="5791200"/>
            <a:ext cx="2286000" cy="369332"/>
          </a:xfrm>
          <a:prstGeom prst="rect">
            <a:avLst/>
          </a:prstGeom>
          <a:noFill/>
        </p:spPr>
        <p:txBody>
          <a:bodyPr wrap="square" rtlCol="0">
            <a:spAutoFit/>
          </a:bodyPr>
          <a:lstStyle/>
          <a:p>
            <a:pPr algn="ctr"/>
            <a:r>
              <a:rPr lang="en-US" b="1" dirty="0"/>
              <a:t>Gas</a:t>
            </a:r>
          </a:p>
        </p:txBody>
      </p:sp>
      <p:sp>
        <p:nvSpPr>
          <p:cNvPr id="8" name="TextBox 7"/>
          <p:cNvSpPr txBox="1"/>
          <p:nvPr/>
        </p:nvSpPr>
        <p:spPr>
          <a:xfrm>
            <a:off x="4572000" y="5791199"/>
            <a:ext cx="3962400" cy="369332"/>
          </a:xfrm>
          <a:prstGeom prst="rect">
            <a:avLst/>
          </a:prstGeom>
          <a:noFill/>
        </p:spPr>
        <p:txBody>
          <a:bodyPr wrap="square" rtlCol="0">
            <a:spAutoFit/>
          </a:bodyPr>
          <a:lstStyle/>
          <a:p>
            <a:pPr algn="ctr"/>
            <a:r>
              <a:rPr lang="en-US" b="1" dirty="0"/>
              <a:t>Electric (heat pump)</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558932"/>
            <a:ext cx="2832370" cy="2832370"/>
          </a:xfrm>
          <a:prstGeom prst="rect">
            <a:avLst/>
          </a:prstGeom>
        </p:spPr>
      </p:pic>
      <p:pic>
        <p:nvPicPr>
          <p:cNvPr id="10" name="Picture 9"/>
          <p:cNvPicPr>
            <a:picLocks noChangeAspect="1"/>
          </p:cNvPicPr>
          <p:nvPr/>
        </p:nvPicPr>
        <p:blipFill rotWithShape="1">
          <a:blip r:embed="rId4"/>
          <a:srcRect r="25197"/>
          <a:stretch/>
        </p:blipFill>
        <p:spPr>
          <a:xfrm>
            <a:off x="5105400" y="2717475"/>
            <a:ext cx="2541287" cy="2515284"/>
          </a:xfrm>
          <a:prstGeom prst="rect">
            <a:avLst/>
          </a:prstGeom>
        </p:spPr>
      </p:pic>
      <p:sp>
        <p:nvSpPr>
          <p:cNvPr id="11" name="Right Arrow 10"/>
          <p:cNvSpPr/>
          <p:nvPr/>
        </p:nvSpPr>
        <p:spPr>
          <a:xfrm>
            <a:off x="3691763" y="3741175"/>
            <a:ext cx="565404" cy="268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US" dirty="0"/>
              <a:t>What is Building Electrification? (Ex. 2): Water Heating</a:t>
            </a:r>
          </a:p>
        </p:txBody>
      </p:sp>
    </p:spTree>
    <p:extLst>
      <p:ext uri="{BB962C8B-B14F-4D97-AF65-F5344CB8AC3E}">
        <p14:creationId xmlns:p14="http://schemas.microsoft.com/office/powerpoint/2010/main" val="2797189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953" y="45988"/>
            <a:ext cx="8229600" cy="1143000"/>
          </a:xfrm>
        </p:spPr>
        <p:txBody>
          <a:bodyPr>
            <a:normAutofit/>
          </a:bodyPr>
          <a:lstStyle/>
          <a:p>
            <a:r>
              <a:rPr lang="en-US" sz="2800"/>
              <a:t>Building Decarbonization Policy Context: Legislation</a:t>
            </a:r>
            <a:endParaRPr lang="en-US" sz="2800" dirty="0"/>
          </a:p>
        </p:txBody>
      </p:sp>
      <p:sp>
        <p:nvSpPr>
          <p:cNvPr id="9" name="Slide Number Placeholder 8"/>
          <p:cNvSpPr>
            <a:spLocks noGrp="1"/>
          </p:cNvSpPr>
          <p:nvPr>
            <p:ph type="sldNum" sz="quarter" idx="12"/>
          </p:nvPr>
        </p:nvSpPr>
        <p:spPr/>
        <p:txBody>
          <a:bodyPr/>
          <a:lstStyle/>
          <a:p>
            <a:fld id="{6977B95F-B76E-4344-9D70-6CC14A94CDA7}" type="slidenum">
              <a:rPr lang="en-US" altLang="en-US" smtClean="0">
                <a:solidFill>
                  <a:srgbClr val="000000"/>
                </a:solidFill>
              </a:rPr>
              <a:pPr/>
              <a:t>5</a:t>
            </a:fld>
            <a:endParaRPr lang="en-US" altLang="en-US" dirty="0">
              <a:solidFill>
                <a:srgbClr val="000000"/>
              </a:solidFill>
            </a:endParaRPr>
          </a:p>
        </p:txBody>
      </p:sp>
      <p:sp>
        <p:nvSpPr>
          <p:cNvPr id="3" name="TextBox 2"/>
          <p:cNvSpPr txBox="1"/>
          <p:nvPr/>
        </p:nvSpPr>
        <p:spPr>
          <a:xfrm>
            <a:off x="507399" y="1711993"/>
            <a:ext cx="4698692" cy="6155531"/>
          </a:xfrm>
          <a:prstGeom prst="rect">
            <a:avLst/>
          </a:prstGeom>
          <a:noFill/>
        </p:spPr>
        <p:txBody>
          <a:bodyPr wrap="square" rtlCol="0">
            <a:spAutoFit/>
          </a:bodyPr>
          <a:lstStyle/>
          <a:p>
            <a:r>
              <a:rPr lang="en-US" sz="2000" b="1"/>
              <a:t>Legislation Summary</a:t>
            </a:r>
          </a:p>
          <a:p>
            <a:pPr marL="285750" indent="-285750">
              <a:buFont typeface="Arial" panose="020B0604020202020204" pitchFamily="34" charset="0"/>
              <a:buChar char="•"/>
            </a:pPr>
            <a:endParaRPr lang="en-US" sz="1600" b="1"/>
          </a:p>
          <a:p>
            <a:pPr marL="285750" indent="-285750">
              <a:buFont typeface="Arial" panose="020B0604020202020204" pitchFamily="34" charset="0"/>
              <a:buChar char="•"/>
            </a:pPr>
            <a:r>
              <a:rPr lang="en-US" sz="1600" b="1"/>
              <a:t>SB 100 (De Leon) – </a:t>
            </a:r>
            <a:r>
              <a:rPr lang="en-US" sz="1600"/>
              <a:t>60% of electricity must come from renewable sources by 2030, carbon free by 2045.</a:t>
            </a:r>
            <a:endParaRPr lang="en-US" sz="1600" b="1"/>
          </a:p>
          <a:p>
            <a:pPr marL="285750" indent="-285750">
              <a:buFont typeface="Arial" panose="020B0604020202020204" pitchFamily="34" charset="0"/>
              <a:buChar char="•"/>
            </a:pPr>
            <a:endParaRPr lang="en-US" sz="1600" b="1"/>
          </a:p>
          <a:p>
            <a:pPr marL="285750" indent="-285750">
              <a:buFont typeface="Arial" panose="020B0604020202020204" pitchFamily="34" charset="0"/>
              <a:buChar char="•"/>
            </a:pPr>
            <a:r>
              <a:rPr lang="en-US" sz="1600" b="1"/>
              <a:t>AB 3232 (Friedman): </a:t>
            </a:r>
            <a:r>
              <a:rPr lang="en-US" sz="1600"/>
              <a:t>Requires CEC to produce plans (with CPUC) to reduce buildings emissions by 40% by 2030. </a:t>
            </a:r>
          </a:p>
          <a:p>
            <a:endParaRPr lang="en-US" sz="1600"/>
          </a:p>
          <a:p>
            <a:pPr marL="285750" indent="-285750">
              <a:buFont typeface="Arial" panose="020B0604020202020204" pitchFamily="34" charset="0"/>
              <a:buChar char="•"/>
            </a:pPr>
            <a:r>
              <a:rPr lang="en-US" sz="1600" b="1"/>
              <a:t>SB 1477 (Stern): </a:t>
            </a:r>
            <a:r>
              <a:rPr lang="en-US" sz="1600"/>
              <a:t>Allocates $50 million/year for BUILD and TECH programs, 30% for low income customers. Administered by CPUC.</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b="1"/>
              <a:t>SB 1013 (Lara): </a:t>
            </a:r>
            <a:r>
              <a:rPr lang="en-US" sz="1600"/>
              <a:t>Puts state on path to low GWP refrigerants.</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b="1"/>
              <a:t>SB 49 (Skinner): </a:t>
            </a:r>
            <a:r>
              <a:rPr lang="en-US" sz="1600"/>
              <a:t>Encourages development of “smart” appliances for load management </a:t>
            </a:r>
          </a:p>
          <a:p>
            <a:endParaRPr lang="en-US" sz="1600"/>
          </a:p>
          <a:p>
            <a:pPr marL="285750" indent="-285750">
              <a:buFont typeface="Arial" panose="020B0604020202020204" pitchFamily="34" charset="0"/>
              <a:buChar char="•"/>
            </a:pPr>
            <a:endParaRPr lang="en-US" sz="1600"/>
          </a:p>
          <a:p>
            <a:pPr lvl="1"/>
            <a:endParaRPr lang="en-US"/>
          </a:p>
          <a:p>
            <a:pPr marL="742950" lvl="1" indent="-285750">
              <a:buFont typeface="Arial" panose="020B0604020202020204" pitchFamily="34" charset="0"/>
              <a:buChar char="•"/>
            </a:pPr>
            <a:endParaRPr lang="en-US"/>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6C752F79-0E3D-4159-BB98-CEB2B067E581}"/>
              </a:ext>
            </a:extLst>
          </p:cNvPr>
          <p:cNvPicPr>
            <a:picLocks noChangeAspect="1"/>
          </p:cNvPicPr>
          <p:nvPr/>
        </p:nvPicPr>
        <p:blipFill>
          <a:blip r:embed="rId3"/>
          <a:stretch>
            <a:fillRect/>
          </a:stretch>
        </p:blipFill>
        <p:spPr>
          <a:xfrm>
            <a:off x="5924550" y="2091740"/>
            <a:ext cx="3124200" cy="3124200"/>
          </a:xfrm>
          <a:prstGeom prst="rect">
            <a:avLst/>
          </a:prstGeom>
        </p:spPr>
      </p:pic>
    </p:spTree>
    <p:extLst>
      <p:ext uri="{BB962C8B-B14F-4D97-AF65-F5344CB8AC3E}">
        <p14:creationId xmlns:p14="http://schemas.microsoft.com/office/powerpoint/2010/main" val="2116005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953" y="45988"/>
            <a:ext cx="8229600" cy="1143000"/>
          </a:xfrm>
        </p:spPr>
        <p:txBody>
          <a:bodyPr/>
          <a:lstStyle/>
          <a:p>
            <a:r>
              <a:rPr lang="en-US" dirty="0"/>
              <a:t>Building Decarbonization Proceedings</a:t>
            </a:r>
          </a:p>
        </p:txBody>
      </p:sp>
      <p:sp>
        <p:nvSpPr>
          <p:cNvPr id="9" name="Slide Number Placeholder 8"/>
          <p:cNvSpPr>
            <a:spLocks noGrp="1"/>
          </p:cNvSpPr>
          <p:nvPr>
            <p:ph type="sldNum" sz="quarter" idx="12"/>
          </p:nvPr>
        </p:nvSpPr>
        <p:spPr/>
        <p:txBody>
          <a:bodyPr/>
          <a:lstStyle/>
          <a:p>
            <a:fld id="{6977B95F-B76E-4344-9D70-6CC14A94CDA7}" type="slidenum">
              <a:rPr lang="en-US" altLang="en-US" smtClean="0">
                <a:solidFill>
                  <a:srgbClr val="000000"/>
                </a:solidFill>
              </a:rPr>
              <a:pPr/>
              <a:t>6</a:t>
            </a:fld>
            <a:endParaRPr lang="en-US" altLang="en-US" dirty="0">
              <a:solidFill>
                <a:srgbClr val="000000"/>
              </a:solidFill>
            </a:endParaRPr>
          </a:p>
        </p:txBody>
      </p:sp>
      <p:sp>
        <p:nvSpPr>
          <p:cNvPr id="3" name="TextBox 2"/>
          <p:cNvSpPr txBox="1"/>
          <p:nvPr/>
        </p:nvSpPr>
        <p:spPr>
          <a:xfrm>
            <a:off x="518033" y="1311011"/>
            <a:ext cx="4698692" cy="7602081"/>
          </a:xfrm>
          <a:prstGeom prst="rect">
            <a:avLst/>
          </a:prstGeom>
          <a:noFill/>
        </p:spPr>
        <p:txBody>
          <a:bodyPr wrap="square" rtlCol="0">
            <a:spAutoFit/>
          </a:bodyPr>
          <a:lstStyle/>
          <a:p>
            <a:r>
              <a:rPr lang="en-US" sz="1600" b="1" dirty="0"/>
              <a:t>CPUC Proceedings - Highlights</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400" b="1" dirty="0"/>
              <a:t>R.15-03-010 – </a:t>
            </a:r>
            <a:r>
              <a:rPr lang="en-US" sz="1400" dirty="0"/>
              <a:t>$56 million for Disadvantaged Communities in San Joaquin Valley.</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1400" b="1" dirty="0"/>
              <a:t>R.19-01-011 </a:t>
            </a:r>
            <a:r>
              <a:rPr lang="en-US" sz="1400" dirty="0"/>
              <a:t>– </a:t>
            </a:r>
          </a:p>
          <a:p>
            <a:pPr marL="742950" lvl="1" indent="-285750">
              <a:buFont typeface="Arial" panose="020B0604020202020204" pitchFamily="34" charset="0"/>
              <a:buChar char="•"/>
            </a:pPr>
            <a:r>
              <a:rPr lang="en-US" sz="1400" dirty="0"/>
              <a:t>$120 million for space and water heating in existing homes (TECH).</a:t>
            </a:r>
          </a:p>
          <a:p>
            <a:pPr marL="742950" lvl="1" indent="-285750">
              <a:buFont typeface="Arial" panose="020B0604020202020204" pitchFamily="34" charset="0"/>
              <a:buChar char="•"/>
            </a:pPr>
            <a:r>
              <a:rPr lang="en-US" sz="1400" dirty="0"/>
              <a:t>$80 million for low income new construction (BUILD).</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R.12-11-005 – </a:t>
            </a:r>
            <a:r>
              <a:rPr lang="en-US" sz="1400" dirty="0"/>
              <a:t>Funding from the Self Generation Incentive Program of $41 million available for elec. heat pump water heaters, with an additional $4 million for low income customers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R.13-11-005 </a:t>
            </a:r>
          </a:p>
          <a:p>
            <a:pPr marL="742950" lvl="1" indent="-285750">
              <a:buFont typeface="Arial" panose="020B0604020202020204" pitchFamily="34" charset="0"/>
              <a:buChar char="•"/>
            </a:pPr>
            <a:r>
              <a:rPr lang="en-US" sz="1400" dirty="0"/>
              <a:t>Revised rules so energy efficiency funding could be used for “fuel substitution”, allowing access to $600 million budget.</a:t>
            </a:r>
          </a:p>
          <a:p>
            <a:pPr marL="742950" lvl="1" indent="-285750">
              <a:buFont typeface="Arial" panose="020B0604020202020204" pitchFamily="34" charset="0"/>
              <a:buChar char="•"/>
            </a:pPr>
            <a:r>
              <a:rPr lang="en-US" sz="1400" dirty="0"/>
              <a:t>Approved $250 million for Market Transformation Activities.</a:t>
            </a:r>
          </a:p>
          <a:p>
            <a:pPr marL="742950" lvl="1"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There’s more</a:t>
            </a:r>
            <a:r>
              <a:rPr lang="en-US" sz="1400" dirty="0"/>
              <a:t>—a minimum of $381 million has been authorized for building decarbonization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C4E37FBA-9D81-4D87-BB7D-56F503FD5CDA}"/>
              </a:ext>
            </a:extLst>
          </p:cNvPr>
          <p:cNvPicPr>
            <a:picLocks noChangeAspect="1"/>
          </p:cNvPicPr>
          <p:nvPr/>
        </p:nvPicPr>
        <p:blipFill rotWithShape="1">
          <a:blip r:embed="rId3"/>
          <a:srcRect l="30310" r="26434"/>
          <a:stretch/>
        </p:blipFill>
        <p:spPr>
          <a:xfrm>
            <a:off x="6305992" y="1601898"/>
            <a:ext cx="2056578" cy="4754455"/>
          </a:xfrm>
          <a:prstGeom prst="rect">
            <a:avLst/>
          </a:prstGeom>
        </p:spPr>
      </p:pic>
    </p:spTree>
    <p:extLst>
      <p:ext uri="{BB962C8B-B14F-4D97-AF65-F5344CB8AC3E}">
        <p14:creationId xmlns:p14="http://schemas.microsoft.com/office/powerpoint/2010/main" val="900551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953" y="45988"/>
            <a:ext cx="8229600" cy="1143000"/>
          </a:xfrm>
        </p:spPr>
        <p:txBody>
          <a:bodyPr>
            <a:normAutofit/>
          </a:bodyPr>
          <a:lstStyle/>
          <a:p>
            <a:r>
              <a:rPr lang="en-US" sz="2800" dirty="0"/>
              <a:t>State’s Goals for Building Decarbonization</a:t>
            </a:r>
          </a:p>
        </p:txBody>
      </p:sp>
      <p:sp>
        <p:nvSpPr>
          <p:cNvPr id="9" name="Slide Number Placeholder 8"/>
          <p:cNvSpPr>
            <a:spLocks noGrp="1"/>
          </p:cNvSpPr>
          <p:nvPr>
            <p:ph type="sldNum" sz="quarter" idx="12"/>
          </p:nvPr>
        </p:nvSpPr>
        <p:spPr/>
        <p:txBody>
          <a:bodyPr/>
          <a:lstStyle/>
          <a:p>
            <a:fld id="{6977B95F-B76E-4344-9D70-6CC14A94CDA7}" type="slidenum">
              <a:rPr lang="en-US" altLang="en-US" smtClean="0">
                <a:solidFill>
                  <a:srgbClr val="000000"/>
                </a:solidFill>
              </a:rPr>
              <a:pPr/>
              <a:t>7</a:t>
            </a:fld>
            <a:endParaRPr lang="en-US" altLang="en-US" dirty="0">
              <a:solidFill>
                <a:srgbClr val="000000"/>
              </a:solidFill>
            </a:endParaRPr>
          </a:p>
        </p:txBody>
      </p:sp>
      <p:sp>
        <p:nvSpPr>
          <p:cNvPr id="3" name="TextBox 2"/>
          <p:cNvSpPr txBox="1"/>
          <p:nvPr/>
        </p:nvSpPr>
        <p:spPr>
          <a:xfrm>
            <a:off x="0" y="1797054"/>
            <a:ext cx="2147777" cy="5416868"/>
          </a:xfrm>
          <a:prstGeom prst="rect">
            <a:avLst/>
          </a:prstGeom>
          <a:noFill/>
        </p:spPr>
        <p:txBody>
          <a:bodyPr wrap="square" rtlCol="0">
            <a:spAutoFit/>
          </a:bodyPr>
          <a:lstStyle/>
          <a:p>
            <a:endParaRPr lang="en-US" sz="2000" b="1" dirty="0"/>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AB 3232 (Friedman): </a:t>
            </a:r>
            <a:r>
              <a:rPr lang="en-US" sz="1600" dirty="0"/>
              <a:t>Requires CEC to produce a plan (with CPUC) to reduce buildings emissions by 40% by 2030.</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CEC, working with CPUC, has begun process.  </a:t>
            </a:r>
          </a:p>
          <a:p>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E759F005-DEC6-4506-B77A-8ADD96C46655}"/>
              </a:ext>
            </a:extLst>
          </p:cNvPr>
          <p:cNvPicPr>
            <a:picLocks noChangeAspect="1"/>
          </p:cNvPicPr>
          <p:nvPr/>
        </p:nvPicPr>
        <p:blipFill>
          <a:blip r:embed="rId3"/>
          <a:stretch>
            <a:fillRect/>
          </a:stretch>
        </p:blipFill>
        <p:spPr>
          <a:xfrm>
            <a:off x="2296633" y="1436730"/>
            <a:ext cx="6484988" cy="3880136"/>
          </a:xfrm>
          <a:prstGeom prst="rect">
            <a:avLst/>
          </a:prstGeom>
        </p:spPr>
      </p:pic>
      <p:sp>
        <p:nvSpPr>
          <p:cNvPr id="6" name="TextBox 5">
            <a:extLst>
              <a:ext uri="{FF2B5EF4-FFF2-40B4-BE49-F238E27FC236}">
                <a16:creationId xmlns:a16="http://schemas.microsoft.com/office/drawing/2014/main" id="{8A937A07-6C9F-4697-A1EA-A37CF6C80925}"/>
              </a:ext>
            </a:extLst>
          </p:cNvPr>
          <p:cNvSpPr txBox="1"/>
          <p:nvPr/>
        </p:nvSpPr>
        <p:spPr>
          <a:xfrm>
            <a:off x="2809959" y="5656521"/>
            <a:ext cx="4739157" cy="400110"/>
          </a:xfrm>
          <a:prstGeom prst="rect">
            <a:avLst/>
          </a:prstGeom>
          <a:noFill/>
        </p:spPr>
        <p:txBody>
          <a:bodyPr wrap="square" rtlCol="0">
            <a:spAutoFit/>
          </a:bodyPr>
          <a:lstStyle/>
          <a:p>
            <a:r>
              <a:rPr lang="en-US" sz="1000" dirty="0"/>
              <a:t>From CEC Presentation given at Dec. 4, 2019, workshop, “Building Decarbonization Assessment Baseline.”</a:t>
            </a:r>
          </a:p>
        </p:txBody>
      </p:sp>
    </p:spTree>
    <p:extLst>
      <p:ext uri="{BB962C8B-B14F-4D97-AF65-F5344CB8AC3E}">
        <p14:creationId xmlns:p14="http://schemas.microsoft.com/office/powerpoint/2010/main" val="3085251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8">
            <a:extLst>
              <a:ext uri="{FF2B5EF4-FFF2-40B4-BE49-F238E27FC236}">
                <a16:creationId xmlns:a16="http://schemas.microsoft.com/office/drawing/2014/main" id="{A6AD355D-8CD4-4A29-9CB3-51C3B084FA3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spcAft>
                <a:spcPts val="300"/>
              </a:spcAft>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spcAft>
                <a:spcPts val="300"/>
              </a:spcAft>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spcAft>
                <a:spcPts val="30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spcAft>
                <a:spcPts val="30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ts val="30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ts val="30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ts val="30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ts val="30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fld id="{2C031728-F6FF-4662-9B04-9E2B62CA6751}" type="slidenum">
              <a:rPr lang="en-US" altLang="en-US" sz="1200" smtClean="0">
                <a:solidFill>
                  <a:srgbClr val="000000"/>
                </a:solidFill>
              </a:rPr>
              <a:pPr>
                <a:spcBef>
                  <a:spcPct val="0"/>
                </a:spcBef>
                <a:spcAft>
                  <a:spcPct val="0"/>
                </a:spcAft>
                <a:buFontTx/>
                <a:buNone/>
              </a:pPr>
              <a:t>8</a:t>
            </a:fld>
            <a:endParaRPr lang="en-US" altLang="en-US" sz="1200">
              <a:solidFill>
                <a:srgbClr val="000000"/>
              </a:solidFill>
            </a:endParaRPr>
          </a:p>
        </p:txBody>
      </p:sp>
      <p:sp>
        <p:nvSpPr>
          <p:cNvPr id="4" name="Title 3">
            <a:extLst>
              <a:ext uri="{FF2B5EF4-FFF2-40B4-BE49-F238E27FC236}">
                <a16:creationId xmlns:a16="http://schemas.microsoft.com/office/drawing/2014/main" id="{90116871-75E0-4337-B21A-99EDF8050158}"/>
              </a:ext>
            </a:extLst>
          </p:cNvPr>
          <p:cNvSpPr>
            <a:spLocks noGrp="1"/>
          </p:cNvSpPr>
          <p:nvPr>
            <p:ph type="title"/>
          </p:nvPr>
        </p:nvSpPr>
        <p:spPr/>
        <p:txBody>
          <a:bodyPr/>
          <a:lstStyle/>
          <a:p>
            <a:r>
              <a:rPr lang="en-US" dirty="0"/>
              <a:t>Low GWP Refrigerant Policy</a:t>
            </a:r>
          </a:p>
        </p:txBody>
      </p:sp>
      <p:sp>
        <p:nvSpPr>
          <p:cNvPr id="6" name="TextBox 5">
            <a:extLst>
              <a:ext uri="{FF2B5EF4-FFF2-40B4-BE49-F238E27FC236}">
                <a16:creationId xmlns:a16="http://schemas.microsoft.com/office/drawing/2014/main" id="{C5A5F50F-D417-42CF-AC17-8BCA52A1241E}"/>
              </a:ext>
            </a:extLst>
          </p:cNvPr>
          <p:cNvSpPr txBox="1"/>
          <p:nvPr/>
        </p:nvSpPr>
        <p:spPr>
          <a:xfrm>
            <a:off x="481263" y="1470036"/>
            <a:ext cx="8255403" cy="369332"/>
          </a:xfrm>
          <a:prstGeom prst="rect">
            <a:avLst/>
          </a:prstGeom>
          <a:noFill/>
          <a:ln>
            <a:noFill/>
          </a:ln>
        </p:spPr>
        <p:txBody>
          <a:bodyPr wrap="square" rtlCol="0">
            <a:spAutoFit/>
          </a:bodyPr>
          <a:lstStyle/>
          <a:p>
            <a:pPr algn="ctr"/>
            <a:r>
              <a:rPr lang="en-US" b="1" dirty="0"/>
              <a:t>Global Warming Potential (GWP) of Common Refrigerants</a:t>
            </a:r>
          </a:p>
        </p:txBody>
      </p:sp>
      <p:graphicFrame>
        <p:nvGraphicFramePr>
          <p:cNvPr id="2" name="Table 1">
            <a:extLst>
              <a:ext uri="{FF2B5EF4-FFF2-40B4-BE49-F238E27FC236}">
                <a16:creationId xmlns:a16="http://schemas.microsoft.com/office/drawing/2014/main" id="{081C9CD3-4A82-44BA-8A2D-836EDDB82592}"/>
              </a:ext>
            </a:extLst>
          </p:cNvPr>
          <p:cNvGraphicFramePr>
            <a:graphicFrameLocks noGrp="1"/>
          </p:cNvGraphicFramePr>
          <p:nvPr>
            <p:extLst>
              <p:ext uri="{D42A27DB-BD31-4B8C-83A1-F6EECF244321}">
                <p14:modId xmlns:p14="http://schemas.microsoft.com/office/powerpoint/2010/main" val="3310017937"/>
              </p:ext>
            </p:extLst>
          </p:nvPr>
        </p:nvGraphicFramePr>
        <p:xfrm>
          <a:off x="2139942" y="1968784"/>
          <a:ext cx="6757033" cy="2920431"/>
        </p:xfrm>
        <a:graphic>
          <a:graphicData uri="http://schemas.openxmlformats.org/drawingml/2006/table">
            <a:tbl>
              <a:tblPr firstRow="1" firstCol="1" bandRow="1"/>
              <a:tblGrid>
                <a:gridCol w="1729113">
                  <a:extLst>
                    <a:ext uri="{9D8B030D-6E8A-4147-A177-3AD203B41FA5}">
                      <a16:colId xmlns:a16="http://schemas.microsoft.com/office/drawing/2014/main" val="1623250547"/>
                    </a:ext>
                  </a:extLst>
                </a:gridCol>
                <a:gridCol w="981058">
                  <a:extLst>
                    <a:ext uri="{9D8B030D-6E8A-4147-A177-3AD203B41FA5}">
                      <a16:colId xmlns:a16="http://schemas.microsoft.com/office/drawing/2014/main" val="2619668479"/>
                    </a:ext>
                  </a:extLst>
                </a:gridCol>
                <a:gridCol w="4046862">
                  <a:extLst>
                    <a:ext uri="{9D8B030D-6E8A-4147-A177-3AD203B41FA5}">
                      <a16:colId xmlns:a16="http://schemas.microsoft.com/office/drawing/2014/main" val="4197298428"/>
                    </a:ext>
                  </a:extLst>
                </a:gridCol>
              </a:tblGrid>
              <a:tr h="177587">
                <a:tc>
                  <a:txBody>
                    <a:bodyPr/>
                    <a:lstStyle/>
                    <a:p>
                      <a:pPr marL="0" marR="0">
                        <a:spcBef>
                          <a:spcPts val="0"/>
                        </a:spcBef>
                        <a:spcAft>
                          <a:spcPts val="0"/>
                        </a:spcAft>
                      </a:pPr>
                      <a:r>
                        <a:rPr lang="en-US" sz="1150" b="1">
                          <a:effectLst/>
                          <a:latin typeface="Calibri" panose="020F0502020204030204" pitchFamily="34" charset="0"/>
                          <a:ea typeface="Calibri" panose="020F0502020204030204" pitchFamily="34" charset="0"/>
                          <a:cs typeface="Times New Roman" panose="02020603050405020304" pitchFamily="18" charset="0"/>
                        </a:rPr>
                        <a:t>Refrigerant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50" b="1">
                          <a:effectLst/>
                          <a:latin typeface="Calibri" panose="020F0502020204030204" pitchFamily="34" charset="0"/>
                          <a:ea typeface="Calibri" panose="020F0502020204030204" pitchFamily="34" charset="0"/>
                          <a:cs typeface="Times New Roman" panose="02020603050405020304" pitchFamily="18" charset="0"/>
                        </a:rPr>
                        <a:t>100-yr GWP</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50" b="1">
                          <a:effectLst/>
                          <a:latin typeface="Calibri" panose="020F0502020204030204" pitchFamily="34" charset="0"/>
                          <a:ea typeface="Calibri" panose="020F0502020204030204" pitchFamily="34" charset="0"/>
                          <a:cs typeface="Times New Roman" panose="02020603050405020304" pitchFamily="18" charset="0"/>
                        </a:rPr>
                        <a:t>Uses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1081248"/>
                  </a:ext>
                </a:extLst>
              </a:tr>
              <a:tr h="177587">
                <a:tc>
                  <a:txBody>
                    <a:bodyPr/>
                    <a:lstStyle/>
                    <a:p>
                      <a:pPr marL="0" marR="0">
                        <a:spcBef>
                          <a:spcPts val="0"/>
                        </a:spcBef>
                        <a:spcAft>
                          <a:spcPts val="0"/>
                        </a:spcAft>
                      </a:pPr>
                      <a:r>
                        <a:rPr lang="en-US" sz="1150" dirty="0">
                          <a:effectLst/>
                          <a:latin typeface="Calibri" panose="020F0502020204030204" pitchFamily="34" charset="0"/>
                          <a:ea typeface="Calibri" panose="020F0502020204030204" pitchFamily="34" charset="0"/>
                          <a:cs typeface="Times New Roman" panose="02020603050405020304" pitchFamily="18" charset="0"/>
                        </a:rPr>
                        <a:t>R-717 (Ammonia)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150" dirty="0">
                          <a:effectLst/>
                          <a:latin typeface="Calibri" panose="020F0502020204030204" pitchFamily="34" charset="0"/>
                          <a:ea typeface="Calibri" panose="020F0502020204030204" pitchFamily="34" charset="0"/>
                          <a:cs typeface="Times New Roman" panose="02020603050405020304" pitchFamily="18" charset="0"/>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Industrial Heat pump for non-residential buildings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218030301"/>
                  </a:ext>
                </a:extLst>
              </a:tr>
              <a:tr h="177587">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R-600a (Iso-Butane)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Industrial heat pump technology replacement for R-22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600480089"/>
                  </a:ext>
                </a:extLst>
              </a:tr>
              <a:tr h="187385">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R-600 (N-Butane)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Industrial heat pump technology</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164086253"/>
                  </a:ext>
                </a:extLst>
              </a:tr>
              <a:tr h="338029">
                <a:tc>
                  <a:txBody>
                    <a:bodyPr/>
                    <a:lstStyle/>
                    <a:p>
                      <a:pPr marL="0" marR="0">
                        <a:spcBef>
                          <a:spcPts val="0"/>
                        </a:spcBef>
                        <a:spcAft>
                          <a:spcPts val="0"/>
                        </a:spcAft>
                      </a:pPr>
                      <a:r>
                        <a:rPr lang="en-US" sz="1150" dirty="0">
                          <a:effectLst/>
                          <a:latin typeface="Calibri" panose="020F0502020204030204" pitchFamily="34" charset="0"/>
                          <a:ea typeface="Calibri" panose="020F0502020204030204" pitchFamily="34" charset="0"/>
                          <a:cs typeface="Times New Roman" panose="02020603050405020304" pitchFamily="18" charset="0"/>
                        </a:rPr>
                        <a:t>R-744 (CO2)</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Currently used for water heat pumps around the world and marketed in the US, cost issue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246816948"/>
                  </a:ext>
                </a:extLst>
              </a:tr>
              <a:tr h="177587">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R-290 (Propane)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Used widely in Europe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201699008"/>
                  </a:ext>
                </a:extLst>
              </a:tr>
              <a:tr h="177587">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R-1234yf and R-1234ez</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150" dirty="0">
                          <a:effectLst/>
                          <a:latin typeface="Calibri" panose="020F0502020204030204" pitchFamily="34" charset="0"/>
                          <a:ea typeface="Calibri" panose="020F0502020204030204" pitchFamily="34" charset="0"/>
                          <a:cs typeface="Times New Roman" panose="02020603050405020304" pitchFamily="18" charset="0"/>
                        </a:rPr>
                        <a:t>Residential heat pumps for water heaters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922501914"/>
                  </a:ext>
                </a:extLst>
              </a:tr>
              <a:tr h="177587">
                <a:tc>
                  <a:txBody>
                    <a:bodyPr/>
                    <a:lstStyle/>
                    <a:p>
                      <a:pPr marL="0" marR="0">
                        <a:spcBef>
                          <a:spcPts val="0"/>
                        </a:spcBef>
                        <a:spcAft>
                          <a:spcPts val="0"/>
                        </a:spcAft>
                      </a:pPr>
                      <a:r>
                        <a:rPr lang="en-US" sz="1150">
                          <a:effectLst/>
                          <a:latin typeface="Calibri" panose="020F0502020204030204" pitchFamily="34" charset="0"/>
                          <a:ea typeface="Times New Roman" panose="02020603050405020304" pitchFamily="18" charset="0"/>
                          <a:cs typeface="Times New Roman" panose="02020603050405020304" pitchFamily="18" charset="0"/>
                        </a:rPr>
                        <a:t>R-447A (HFO L-41)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150">
                          <a:effectLst/>
                          <a:latin typeface="Calibri" panose="020F0502020204030204" pitchFamily="34" charset="0"/>
                          <a:ea typeface="Times New Roman" panose="02020603050405020304" pitchFamily="18" charset="0"/>
                          <a:cs typeface="Times New Roman" panose="02020603050405020304" pitchFamily="18" charset="0"/>
                        </a:rPr>
                        <a:t>583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Replacement for R-410a in residential heat pumps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1721690"/>
                  </a:ext>
                </a:extLst>
              </a:tr>
              <a:tr h="214739">
                <a:tc>
                  <a:txBody>
                    <a:bodyPr/>
                    <a:lstStyle/>
                    <a:p>
                      <a:pPr marL="0" marR="0">
                        <a:spcBef>
                          <a:spcPts val="0"/>
                        </a:spcBef>
                        <a:spcAft>
                          <a:spcPts val="0"/>
                        </a:spcAft>
                      </a:pPr>
                      <a:r>
                        <a:rPr lang="en-US" sz="1150" dirty="0">
                          <a:effectLst/>
                          <a:latin typeface="Calibri" panose="020F0502020204030204" pitchFamily="34" charset="0"/>
                          <a:ea typeface="Times New Roman" panose="02020603050405020304" pitchFamily="18" charset="0"/>
                          <a:cs typeface="Times New Roman" panose="02020603050405020304" pitchFamily="18" charset="0"/>
                        </a:rPr>
                        <a:t>R-454B (HFO DR-5A)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150">
                          <a:effectLst/>
                          <a:latin typeface="Calibri" panose="020F0502020204030204" pitchFamily="34" charset="0"/>
                          <a:ea typeface="Times New Roman" panose="02020603050405020304" pitchFamily="18" charset="0"/>
                          <a:cs typeface="Times New Roman" panose="02020603050405020304" pitchFamily="18" charset="0"/>
                        </a:rPr>
                        <a:t>466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Replacement for R-410a in residential heat pumps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30512835"/>
                  </a:ext>
                </a:extLst>
              </a:tr>
              <a:tr h="187385">
                <a:tc>
                  <a:txBody>
                    <a:bodyPr/>
                    <a:lstStyle/>
                    <a:p>
                      <a:pPr marL="0" marR="0">
                        <a:spcBef>
                          <a:spcPts val="0"/>
                        </a:spcBef>
                        <a:spcAft>
                          <a:spcPts val="0"/>
                        </a:spcAft>
                      </a:pPr>
                      <a:r>
                        <a:rPr lang="en-US" sz="1150" dirty="0">
                          <a:effectLst/>
                          <a:latin typeface="Calibri" panose="020F0502020204030204" pitchFamily="34" charset="0"/>
                          <a:ea typeface="Calibri" panose="020F0502020204030204" pitchFamily="34" charset="0"/>
                          <a:cs typeface="Times New Roman" panose="02020603050405020304" pitchFamily="18" charset="0"/>
                        </a:rPr>
                        <a:t>R-32</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675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Drop in replacement for R-410a in residential heat pumps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63950102"/>
                  </a:ext>
                </a:extLst>
              </a:tr>
              <a:tr h="186773">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DR-55 HFO</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698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Mini Split Air Conditioner replacement for R-410a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0340532"/>
                  </a:ext>
                </a:extLst>
              </a:tr>
              <a:tr h="187385">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R-466A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150" dirty="0">
                          <a:effectLst/>
                          <a:latin typeface="Calibri" panose="020F0502020204030204" pitchFamily="34" charset="0"/>
                          <a:ea typeface="Calibri" panose="020F0502020204030204" pitchFamily="34" charset="0"/>
                          <a:cs typeface="Times New Roman" panose="02020603050405020304" pitchFamily="18" charset="0"/>
                        </a:rPr>
                        <a:t>733</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150" dirty="0">
                          <a:effectLst/>
                          <a:latin typeface="Calibri" panose="020F0502020204030204" pitchFamily="34" charset="0"/>
                          <a:ea typeface="Calibri" panose="020F0502020204030204" pitchFamily="34" charset="0"/>
                          <a:cs typeface="Times New Roman" panose="02020603050405020304" pitchFamily="18" charset="0"/>
                        </a:rPr>
                        <a:t>Non-flammable replacement for wide use in heat pumps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07642642"/>
                  </a:ext>
                </a:extLst>
              </a:tr>
              <a:tr h="187385">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R-134a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743"/>
                    </a:solidFill>
                  </a:tcPr>
                </a:tc>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1430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743"/>
                    </a:solidFill>
                  </a:tcPr>
                </a:tc>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Current wide use in heat pumps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743"/>
                    </a:solidFill>
                  </a:tcPr>
                </a:tc>
                <a:extLst>
                  <a:ext uri="{0D108BD9-81ED-4DB2-BD59-A6C34878D82A}">
                    <a16:rowId xmlns:a16="http://schemas.microsoft.com/office/drawing/2014/main" val="1710831848"/>
                  </a:ext>
                </a:extLst>
              </a:tr>
              <a:tr h="175750">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R-22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743"/>
                    </a:solidFill>
                  </a:tcPr>
                </a:tc>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1810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743"/>
                    </a:solidFill>
                  </a:tcPr>
                </a:tc>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Current wide use in air conditioners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743"/>
                    </a:solidFill>
                  </a:tcPr>
                </a:tc>
                <a:extLst>
                  <a:ext uri="{0D108BD9-81ED-4DB2-BD59-A6C34878D82A}">
                    <a16:rowId xmlns:a16="http://schemas.microsoft.com/office/drawing/2014/main" val="3828152063"/>
                  </a:ext>
                </a:extLst>
              </a:tr>
              <a:tr h="177587">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R-410a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743"/>
                    </a:solidFill>
                  </a:tcPr>
                </a:tc>
                <a:tc>
                  <a:txBody>
                    <a:bodyPr/>
                    <a:lstStyle/>
                    <a:p>
                      <a:pPr marL="0" marR="0">
                        <a:spcBef>
                          <a:spcPts val="0"/>
                        </a:spcBef>
                        <a:spcAft>
                          <a:spcPts val="0"/>
                        </a:spcAft>
                      </a:pPr>
                      <a:r>
                        <a:rPr lang="en-US" sz="1150">
                          <a:effectLst/>
                          <a:latin typeface="Calibri" panose="020F0502020204030204" pitchFamily="34" charset="0"/>
                          <a:ea typeface="Calibri" panose="020F0502020204030204" pitchFamily="34" charset="0"/>
                          <a:cs typeface="Times New Roman" panose="02020603050405020304" pitchFamily="18" charset="0"/>
                        </a:rPr>
                        <a:t>2088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743"/>
                    </a:solidFill>
                  </a:tcPr>
                </a:tc>
                <a:tc>
                  <a:txBody>
                    <a:bodyPr/>
                    <a:lstStyle/>
                    <a:p>
                      <a:pPr marL="0" marR="0">
                        <a:spcBef>
                          <a:spcPts val="0"/>
                        </a:spcBef>
                        <a:spcAft>
                          <a:spcPts val="0"/>
                        </a:spcAft>
                      </a:pPr>
                      <a:r>
                        <a:rPr lang="en-US" sz="1150" dirty="0">
                          <a:effectLst/>
                          <a:latin typeface="Calibri" panose="020F0502020204030204" pitchFamily="34" charset="0"/>
                          <a:ea typeface="Calibri" panose="020F0502020204030204" pitchFamily="34" charset="0"/>
                          <a:cs typeface="Times New Roman" panose="02020603050405020304" pitchFamily="18" charset="0"/>
                        </a:rPr>
                        <a:t>Current wide use in heat pumps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743"/>
                    </a:solidFill>
                  </a:tcPr>
                </a:tc>
                <a:extLst>
                  <a:ext uri="{0D108BD9-81ED-4DB2-BD59-A6C34878D82A}">
                    <a16:rowId xmlns:a16="http://schemas.microsoft.com/office/drawing/2014/main" val="1533589068"/>
                  </a:ext>
                </a:extLst>
              </a:tr>
            </a:tbl>
          </a:graphicData>
        </a:graphic>
      </p:graphicFrame>
      <p:sp>
        <p:nvSpPr>
          <p:cNvPr id="3" name="TextBox 2">
            <a:extLst>
              <a:ext uri="{FF2B5EF4-FFF2-40B4-BE49-F238E27FC236}">
                <a16:creationId xmlns:a16="http://schemas.microsoft.com/office/drawing/2014/main" id="{1AAA1748-7AE8-4227-A579-92776D61CAAF}"/>
              </a:ext>
            </a:extLst>
          </p:cNvPr>
          <p:cNvSpPr txBox="1"/>
          <p:nvPr/>
        </p:nvSpPr>
        <p:spPr>
          <a:xfrm>
            <a:off x="481263" y="5018631"/>
            <a:ext cx="73443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CEC’s Building Energy Efficiency Standards defines low GWP as &lt; 150 GWP</a:t>
            </a:r>
          </a:p>
          <a:p>
            <a:pPr marL="285750" indent="-285750">
              <a:buFont typeface="Arial" panose="020B0604020202020204" pitchFamily="34" charset="0"/>
              <a:buChar char="•"/>
            </a:pPr>
            <a:r>
              <a:rPr lang="en-US" dirty="0"/>
              <a:t>CARB has proposed requiring refrigerants of &lt; 150 GWP by 2022. </a:t>
            </a:r>
          </a:p>
          <a:p>
            <a:pPr marL="285750" indent="-285750">
              <a:buFont typeface="Arial" panose="020B0604020202020204" pitchFamily="34" charset="0"/>
              <a:buChar char="•"/>
            </a:pPr>
            <a:r>
              <a:rPr lang="en-US" dirty="0"/>
              <a:t>SB 1477 pilots: Incentives only for Mid-GWP refrigerants</a:t>
            </a:r>
          </a:p>
          <a:p>
            <a:pPr marL="285750" indent="-285750">
              <a:buFont typeface="Arial" panose="020B0604020202020204" pitchFamily="34" charset="0"/>
              <a:buChar char="•"/>
            </a:pPr>
            <a:r>
              <a:rPr lang="en-US" dirty="0"/>
              <a:t>Kicker incentives for using low GWP refrigerants</a:t>
            </a:r>
          </a:p>
        </p:txBody>
      </p:sp>
      <p:sp>
        <p:nvSpPr>
          <p:cNvPr id="7" name="TextBox 6">
            <a:extLst>
              <a:ext uri="{FF2B5EF4-FFF2-40B4-BE49-F238E27FC236}">
                <a16:creationId xmlns:a16="http://schemas.microsoft.com/office/drawing/2014/main" id="{54A00793-E099-4E8D-895E-1C812F74A8D6}"/>
              </a:ext>
            </a:extLst>
          </p:cNvPr>
          <p:cNvSpPr txBox="1"/>
          <p:nvPr/>
        </p:nvSpPr>
        <p:spPr>
          <a:xfrm>
            <a:off x="959728" y="2533357"/>
            <a:ext cx="1467293" cy="400110"/>
          </a:xfrm>
          <a:prstGeom prst="rect">
            <a:avLst/>
          </a:prstGeom>
          <a:noFill/>
        </p:spPr>
        <p:txBody>
          <a:bodyPr wrap="square" rtlCol="0">
            <a:spAutoFit/>
          </a:bodyPr>
          <a:lstStyle/>
          <a:p>
            <a:r>
              <a:rPr lang="en-US" sz="2000" dirty="0">
                <a:solidFill>
                  <a:srgbClr val="00B050"/>
                </a:solidFill>
              </a:rPr>
              <a:t>Low GWP </a:t>
            </a:r>
          </a:p>
        </p:txBody>
      </p:sp>
      <p:sp>
        <p:nvSpPr>
          <p:cNvPr id="8" name="TextBox 7">
            <a:extLst>
              <a:ext uri="{FF2B5EF4-FFF2-40B4-BE49-F238E27FC236}">
                <a16:creationId xmlns:a16="http://schemas.microsoft.com/office/drawing/2014/main" id="{8F34DE58-26D5-4B90-8554-42CFDAAE4A74}"/>
              </a:ext>
            </a:extLst>
          </p:cNvPr>
          <p:cNvSpPr txBox="1"/>
          <p:nvPr/>
        </p:nvSpPr>
        <p:spPr>
          <a:xfrm>
            <a:off x="956930" y="3678847"/>
            <a:ext cx="1562986" cy="369332"/>
          </a:xfrm>
          <a:prstGeom prst="rect">
            <a:avLst/>
          </a:prstGeom>
          <a:noFill/>
        </p:spPr>
        <p:txBody>
          <a:bodyPr wrap="square" rtlCol="0">
            <a:spAutoFit/>
          </a:bodyPr>
          <a:lstStyle/>
          <a:p>
            <a:r>
              <a:rPr lang="en-US" dirty="0">
                <a:solidFill>
                  <a:schemeClr val="accent4">
                    <a:lumMod val="75000"/>
                  </a:schemeClr>
                </a:solidFill>
              </a:rPr>
              <a:t>Mid GWP</a:t>
            </a:r>
          </a:p>
        </p:txBody>
      </p:sp>
      <p:sp>
        <p:nvSpPr>
          <p:cNvPr id="9" name="TextBox 8">
            <a:extLst>
              <a:ext uri="{FF2B5EF4-FFF2-40B4-BE49-F238E27FC236}">
                <a16:creationId xmlns:a16="http://schemas.microsoft.com/office/drawing/2014/main" id="{E2CFEC0D-4625-4C4B-AACC-E992F969D5D3}"/>
              </a:ext>
            </a:extLst>
          </p:cNvPr>
          <p:cNvSpPr txBox="1"/>
          <p:nvPr/>
        </p:nvSpPr>
        <p:spPr>
          <a:xfrm>
            <a:off x="959728" y="4427676"/>
            <a:ext cx="1560188" cy="369332"/>
          </a:xfrm>
          <a:prstGeom prst="rect">
            <a:avLst/>
          </a:prstGeom>
          <a:noFill/>
        </p:spPr>
        <p:txBody>
          <a:bodyPr wrap="square" rtlCol="0">
            <a:spAutoFit/>
          </a:bodyPr>
          <a:lstStyle/>
          <a:p>
            <a:r>
              <a:rPr lang="en-US" dirty="0">
                <a:solidFill>
                  <a:srgbClr val="FF0000"/>
                </a:solidFill>
              </a:rPr>
              <a:t>High GWP</a:t>
            </a:r>
          </a:p>
        </p:txBody>
      </p:sp>
    </p:spTree>
    <p:extLst>
      <p:ext uri="{BB962C8B-B14F-4D97-AF65-F5344CB8AC3E}">
        <p14:creationId xmlns:p14="http://schemas.microsoft.com/office/powerpoint/2010/main" val="369345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953" y="45988"/>
            <a:ext cx="8229600" cy="1143000"/>
          </a:xfrm>
        </p:spPr>
        <p:txBody>
          <a:bodyPr>
            <a:normAutofit/>
          </a:bodyPr>
          <a:lstStyle/>
          <a:p>
            <a:r>
              <a:rPr lang="en-US" sz="2000" dirty="0"/>
              <a:t>CPUC’s Proceeding on Building Decarbonization (R.19-01-011)</a:t>
            </a:r>
          </a:p>
        </p:txBody>
      </p:sp>
      <p:sp>
        <p:nvSpPr>
          <p:cNvPr id="9" name="Slide Number Placeholder 8"/>
          <p:cNvSpPr>
            <a:spLocks noGrp="1"/>
          </p:cNvSpPr>
          <p:nvPr>
            <p:ph type="sldNum" sz="quarter" idx="12"/>
          </p:nvPr>
        </p:nvSpPr>
        <p:spPr/>
        <p:txBody>
          <a:bodyPr/>
          <a:lstStyle/>
          <a:p>
            <a:fld id="{6977B95F-B76E-4344-9D70-6CC14A94CDA7}" type="slidenum">
              <a:rPr lang="en-US" altLang="en-US" smtClean="0">
                <a:solidFill>
                  <a:srgbClr val="000000"/>
                </a:solidFill>
              </a:rPr>
              <a:pPr/>
              <a:t>9</a:t>
            </a:fld>
            <a:endParaRPr lang="en-US" altLang="en-US" dirty="0">
              <a:solidFill>
                <a:srgbClr val="000000"/>
              </a:solidFill>
            </a:endParaRPr>
          </a:p>
        </p:txBody>
      </p:sp>
      <p:sp>
        <p:nvSpPr>
          <p:cNvPr id="3" name="TextBox 2"/>
          <p:cNvSpPr txBox="1"/>
          <p:nvPr/>
        </p:nvSpPr>
        <p:spPr>
          <a:xfrm>
            <a:off x="121883" y="1579907"/>
            <a:ext cx="5204719" cy="5601533"/>
          </a:xfrm>
          <a:prstGeom prst="rect">
            <a:avLst/>
          </a:prstGeom>
          <a:noFill/>
        </p:spPr>
        <p:txBody>
          <a:bodyPr wrap="square" rtlCol="0">
            <a:spAutoFit/>
          </a:bodyPr>
          <a:lstStyle/>
          <a:p>
            <a:pPr marL="285750" indent="-285750">
              <a:buFont typeface="Arial" panose="020B0604020202020204" pitchFamily="34" charset="0"/>
              <a:buChar char="•"/>
            </a:pPr>
            <a:endParaRPr lang="en-US" sz="1600" dirty="0"/>
          </a:p>
          <a:p>
            <a:r>
              <a:rPr lang="en-US" sz="1600" b="1" dirty="0"/>
              <a:t>1. Implementation of SB 1477</a:t>
            </a:r>
          </a:p>
          <a:p>
            <a:endParaRPr lang="en-US" sz="1600" b="1" dirty="0"/>
          </a:p>
          <a:p>
            <a:pPr marL="285750" indent="-285750">
              <a:buFont typeface="Arial" panose="020B0604020202020204" pitchFamily="34" charset="0"/>
              <a:buChar char="•"/>
            </a:pPr>
            <a:r>
              <a:rPr lang="en-US" sz="1600" dirty="0"/>
              <a:t>Authorizes the CPUC to select a program implementer for BUILD and TECH programs</a:t>
            </a:r>
          </a:p>
          <a:p>
            <a:pPr marL="800100" lvl="1" indent="-342900">
              <a:buAutoNum type="alphaUcPeriod"/>
            </a:pPr>
            <a:r>
              <a:rPr lang="en-US" sz="1600" dirty="0"/>
              <a:t>BUILD = Building Initiative for Low Emissions Development  </a:t>
            </a:r>
          </a:p>
          <a:p>
            <a:pPr marL="800100" lvl="1" indent="-342900">
              <a:buAutoNum type="alphaUcPeriod"/>
            </a:pPr>
            <a:r>
              <a:rPr lang="en-US" sz="1600" dirty="0"/>
              <a:t>TECH =  Technology and Equipment for Clean Heating</a:t>
            </a:r>
          </a:p>
          <a:p>
            <a:pPr lvl="1"/>
            <a:endParaRPr lang="en-US" sz="1600" dirty="0"/>
          </a:p>
          <a:p>
            <a:pPr marL="285750" indent="-285750">
              <a:buFont typeface="Arial" panose="020B0604020202020204" pitchFamily="34" charset="0"/>
              <a:buChar char="•"/>
            </a:pPr>
            <a:r>
              <a:rPr lang="en-US" sz="1600" dirty="0"/>
              <a:t>May set rules and guidelines for program implementation, including design, participant eligibility, incentive levels, evaluation protocols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BUILD – Largely an all-electric, new construction program for low income housing</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TECH – Largely focused on manufacturers, distributors, and contractors.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2FF54F6F-9FC5-4683-BDB5-5A440D94BA72}"/>
              </a:ext>
            </a:extLst>
          </p:cNvPr>
          <p:cNvPicPr>
            <a:picLocks noChangeAspect="1"/>
          </p:cNvPicPr>
          <p:nvPr/>
        </p:nvPicPr>
        <p:blipFill>
          <a:blip r:embed="rId3"/>
          <a:stretch>
            <a:fillRect/>
          </a:stretch>
        </p:blipFill>
        <p:spPr>
          <a:xfrm>
            <a:off x="5948038" y="3112189"/>
            <a:ext cx="2295987" cy="1799941"/>
          </a:xfrm>
          <a:prstGeom prst="rect">
            <a:avLst/>
          </a:prstGeom>
        </p:spPr>
      </p:pic>
      <p:pic>
        <p:nvPicPr>
          <p:cNvPr id="6" name="Picture 5">
            <a:extLst>
              <a:ext uri="{FF2B5EF4-FFF2-40B4-BE49-F238E27FC236}">
                <a16:creationId xmlns:a16="http://schemas.microsoft.com/office/drawing/2014/main" id="{ED2C86BD-A6B1-45CE-AF78-0EE463E27154}"/>
              </a:ext>
            </a:extLst>
          </p:cNvPr>
          <p:cNvPicPr>
            <a:picLocks noChangeAspect="1"/>
          </p:cNvPicPr>
          <p:nvPr/>
        </p:nvPicPr>
        <p:blipFill>
          <a:blip r:embed="rId4"/>
          <a:stretch>
            <a:fillRect/>
          </a:stretch>
        </p:blipFill>
        <p:spPr>
          <a:xfrm>
            <a:off x="5948038" y="1355864"/>
            <a:ext cx="2295987" cy="1595853"/>
          </a:xfrm>
          <a:prstGeom prst="rect">
            <a:avLst/>
          </a:prstGeom>
        </p:spPr>
      </p:pic>
      <p:sp>
        <p:nvSpPr>
          <p:cNvPr id="7" name="TextBox 6">
            <a:extLst>
              <a:ext uri="{FF2B5EF4-FFF2-40B4-BE49-F238E27FC236}">
                <a16:creationId xmlns:a16="http://schemas.microsoft.com/office/drawing/2014/main" id="{F64EA083-8CE9-4038-B99F-4DD82D8D70C8}"/>
              </a:ext>
            </a:extLst>
          </p:cNvPr>
          <p:cNvSpPr txBox="1"/>
          <p:nvPr/>
        </p:nvSpPr>
        <p:spPr>
          <a:xfrm>
            <a:off x="5781623" y="5040471"/>
            <a:ext cx="2874105" cy="830997"/>
          </a:xfrm>
          <a:prstGeom prst="rect">
            <a:avLst/>
          </a:prstGeom>
          <a:noFill/>
        </p:spPr>
        <p:txBody>
          <a:bodyPr wrap="square" rtlCol="0">
            <a:spAutoFit/>
          </a:bodyPr>
          <a:lstStyle/>
          <a:p>
            <a:r>
              <a:rPr lang="en-US" sz="1600" dirty="0"/>
              <a:t>Habitat for Humanity all electric, ZNE home, Santa Ana. Photos: Orange County Register</a:t>
            </a:r>
          </a:p>
        </p:txBody>
      </p:sp>
    </p:spTree>
    <p:extLst>
      <p:ext uri="{BB962C8B-B14F-4D97-AF65-F5344CB8AC3E}">
        <p14:creationId xmlns:p14="http://schemas.microsoft.com/office/powerpoint/2010/main" val="871917359"/>
      </p:ext>
    </p:extLst>
  </p:cSld>
  <p:clrMapOvr>
    <a:masterClrMapping/>
  </p:clrMapOvr>
</p:sld>
</file>

<file path=ppt/theme/theme1.xml><?xml version="1.0" encoding="utf-8"?>
<a:theme xmlns:a="http://schemas.openxmlformats.org/drawingml/2006/main" name="Office Theme">
  <a:themeElements>
    <a:clrScheme name="Custom 32">
      <a:dk1>
        <a:sysClr val="windowText" lastClr="000000"/>
      </a:dk1>
      <a:lt1>
        <a:sysClr val="window" lastClr="FFFFFF"/>
      </a:lt1>
      <a:dk2>
        <a:srgbClr val="1B1D5B"/>
      </a:dk2>
      <a:lt2>
        <a:srgbClr val="E7E6E6"/>
      </a:lt2>
      <a:accent1>
        <a:srgbClr val="4C609E"/>
      </a:accent1>
      <a:accent2>
        <a:srgbClr val="DD9269"/>
      </a:accent2>
      <a:accent3>
        <a:srgbClr val="B54F4F"/>
      </a:accent3>
      <a:accent4>
        <a:srgbClr val="F1CE75"/>
      </a:accent4>
      <a:accent5>
        <a:srgbClr val="5B9BD5"/>
      </a:accent5>
      <a:accent6>
        <a:srgbClr val="7E9D45"/>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3DADF49424734DB6BAE4E8EDF84CCB" ma:contentTypeVersion="3" ma:contentTypeDescription="Create a new document." ma:contentTypeScope="" ma:versionID="e0fb55e4f69ba0da36c7457f12b8a2b6">
  <xsd:schema xmlns:xsd="http://www.w3.org/2001/XMLSchema" xmlns:xs="http://www.w3.org/2001/XMLSchema" xmlns:p="http://schemas.microsoft.com/office/2006/metadata/properties" xmlns:ns2="d2749cae-3b09-4902-b2fe-48dfe8b9c04c" targetNamespace="http://schemas.microsoft.com/office/2006/metadata/properties" ma:root="true" ma:fieldsID="7b0245d4feb25dd516c242b23c92bb53" ns2:_="">
    <xsd:import namespace="d2749cae-3b09-4902-b2fe-48dfe8b9c04c"/>
    <xsd:element name="properties">
      <xsd:complexType>
        <xsd:sequence>
          <xsd:element name="documentManagement">
            <xsd:complexType>
              <xsd:all>
                <xsd:element ref="ns2:Category"/>
                <xsd:element ref="ns2:ReleaseDate" minOccurs="0"/>
                <xsd:element ref="ns2:MeetingD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749cae-3b09-4902-b2fe-48dfe8b9c04c" elementFormDefault="qualified">
    <xsd:import namespace="http://schemas.microsoft.com/office/2006/documentManagement/types"/>
    <xsd:import namespace="http://schemas.microsoft.com/office/infopath/2007/PartnerControls"/>
    <xsd:element name="Category" ma:index="8" ma:displayName="Category" ma:default="PublicMeetings" ma:description="If selected Assessments, it will show in Liob Assessments webpage. Else select the relevant category. If unsure and part of Public Meeting, select PublicMeetings." ma:format="Dropdown" ma:internalName="Category">
      <xsd:simpleType>
        <xsd:restriction base="dms:Choice">
          <xsd:enumeration value="Assessments"/>
          <xsd:enumeration value="Agendas"/>
          <xsd:enumeration value="Archived"/>
          <xsd:enumeration value="BoardMeetings"/>
          <xsd:enumeration value="ConsultingProjects"/>
          <xsd:enumeration value="Decisions"/>
          <xsd:enumeration value="Minutes"/>
          <xsd:enumeration value="Notices"/>
          <xsd:enumeration value="PublicMeetings"/>
          <xsd:enumeration value="Reports"/>
        </xsd:restriction>
      </xsd:simpleType>
    </xsd:element>
    <xsd:element name="ReleaseDate" ma:index="9" nillable="true" ma:displayName="ReleaseDate" ma:default="[today]" ma:description="If unsure, use today's date. M/D/YYYY or select date from calendar." ma:format="DateOnly" ma:internalName="ReleaseDate">
      <xsd:simpleType>
        <xsd:restriction base="dms:DateTime"/>
      </xsd:simpleType>
    </xsd:element>
    <xsd:element name="MeetingDate" ma:index="10" ma:displayName="MeetingDate" ma:description="Enter the Meeting Date. M/D/YYYY or select date from calendar.  This will be used to associate your documents to the correct  individual Public Meeting webpage. Only documents with date value here will be linked. If your previous document doesn't has this date, please edit the file properties to enter this value." ma:format="DateOnly" ma:internalName="Meeting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d2749cae-3b09-4902-b2fe-48dfe8b9c04c">PublicMeetings</Category>
    <MeetingDate xmlns="d2749cae-3b09-4902-b2fe-48dfe8b9c04c">2020-03-06T08:00:00+00:00</MeetingDate>
    <ReleaseDate xmlns="d2749cae-3b09-4902-b2fe-48dfe8b9c04c">2020-03-17T07:00:00+00:00</ReleaseDate>
  </documentManagement>
</p:properties>
</file>

<file path=customXml/itemProps1.xml><?xml version="1.0" encoding="utf-8"?>
<ds:datastoreItem xmlns:ds="http://schemas.openxmlformats.org/officeDocument/2006/customXml" ds:itemID="{0E1C4CB5-08CF-4104-AD23-29240A78A0CC}"/>
</file>

<file path=customXml/itemProps2.xml><?xml version="1.0" encoding="utf-8"?>
<ds:datastoreItem xmlns:ds="http://schemas.openxmlformats.org/officeDocument/2006/customXml" ds:itemID="{A0C2F448-D74D-4996-81D1-4EFB060B7E35}"/>
</file>

<file path=customXml/itemProps3.xml><?xml version="1.0" encoding="utf-8"?>
<ds:datastoreItem xmlns:ds="http://schemas.openxmlformats.org/officeDocument/2006/customXml" ds:itemID="{C223D541-909A-449D-8E30-0F658B6D1FCA}"/>
</file>

<file path=docProps/app.xml><?xml version="1.0" encoding="utf-8"?>
<Properties xmlns="http://schemas.openxmlformats.org/officeDocument/2006/extended-properties" xmlns:vt="http://schemas.openxmlformats.org/officeDocument/2006/docPropsVTypes">
  <Template>Office Theme</Template>
  <TotalTime>13642</TotalTime>
  <Words>1381</Words>
  <Application>Microsoft Office PowerPoint</Application>
  <PresentationFormat>On-screen Show (4:3)</PresentationFormat>
  <Paragraphs>219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Building Decarbonization and the CPUC</vt:lpstr>
      <vt:lpstr>The Problem: 10% of GHGs directly from Buildings</vt:lpstr>
      <vt:lpstr>What is Building Electrification? (Ex. 1): Space Heating</vt:lpstr>
      <vt:lpstr>What is Building Electrification? (Ex. 2): Water Heating</vt:lpstr>
      <vt:lpstr>Building Decarbonization Policy Context: Legislation</vt:lpstr>
      <vt:lpstr>Building Decarbonization Proceedings</vt:lpstr>
      <vt:lpstr>State’s Goals for Building Decarbonization</vt:lpstr>
      <vt:lpstr>Low GWP Refrigerant Policy</vt:lpstr>
      <vt:lpstr>CPUC’s Proceeding on Building Decarbonization (R.19-01-011)</vt:lpstr>
      <vt:lpstr>CPUC’s Proceeding on Building Decarbonization</vt:lpstr>
      <vt:lpstr>CPUC’s Proceeding on Building Decarbonization</vt:lpstr>
      <vt:lpstr>Metrics: GHG Reductions and Bill Savings for BUILD and TECH</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Item 009 - Building Decarbonization and the CPUC (LIOB 030620)</dc:title>
  <dc:creator>Mackin, Dina S.</dc:creator>
  <cp:lastModifiedBy>Weaver, Gillian</cp:lastModifiedBy>
  <cp:revision>133</cp:revision>
  <cp:lastPrinted>2019-02-06T21:15:05Z</cp:lastPrinted>
  <dcterms:created xsi:type="dcterms:W3CDTF">2019-01-18T00:59:07Z</dcterms:created>
  <dcterms:modified xsi:type="dcterms:W3CDTF">2020-02-27T00:32:21Z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0x010100FF3DADF49424734DB6BAE4E8EDF84CCB</vt:lpwstr>
  </property>
</Properties>
</file>