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handoutMasterIdLst>
    <p:handoutMasterId r:id="rId13"/>
  </p:handoutMasterIdLst>
  <p:sldIdLst>
    <p:sldId id="413" r:id="rId5"/>
    <p:sldId id="429" r:id="rId6"/>
    <p:sldId id="435" r:id="rId7"/>
    <p:sldId id="438" r:id="rId8"/>
    <p:sldId id="431" r:id="rId9"/>
    <p:sldId id="439" r:id="rId10"/>
    <p:sldId id="440" r:id="rId11"/>
  </p:sldIdLst>
  <p:sldSz cx="12192000" cy="6858000"/>
  <p:notesSz cx="6985000" cy="9271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guide id="3" orient="horz" pos="2920">
          <p15:clr>
            <a:srgbClr val="A4A3A4"/>
          </p15:clr>
        </p15:guide>
        <p15:guide id="4" pos="220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ibbs, Syreeta" initials="G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E99B"/>
    <a:srgbClr val="E8E6C6"/>
    <a:srgbClr val="51DE61"/>
    <a:srgbClr val="FFCC99"/>
    <a:srgbClr val="59EDD1"/>
    <a:srgbClr val="FF0000"/>
    <a:srgbClr val="3333FF"/>
    <a:srgbClr val="333399"/>
    <a:srgbClr val="DDDDFF"/>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ADDA32-E84C-47EC-2B64-40253A115CBA}" v="128" dt="2020-02-26T17:55:28.011"/>
    <p1510:client id="{F92909EF-6227-E0CD-ADC1-AC554044CB26}" v="25" dt="2020-02-25T19:45:51.6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79" autoAdjust="0"/>
    <p:restoredTop sz="86055" autoAdjust="0"/>
  </p:normalViewPr>
  <p:slideViewPr>
    <p:cSldViewPr>
      <p:cViewPr varScale="1">
        <p:scale>
          <a:sx n="102" d="100"/>
          <a:sy n="102" d="100"/>
        </p:scale>
        <p:origin x="138" y="19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3150" y="-102"/>
      </p:cViewPr>
      <p:guideLst>
        <p:guide orient="horz" pos="2928"/>
        <p:guide pos="2208"/>
        <p:guide orient="horz" pos="2920"/>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27142" cy="463706"/>
          </a:xfrm>
          <a:prstGeom prst="rect">
            <a:avLst/>
          </a:prstGeom>
        </p:spPr>
        <p:txBody>
          <a:bodyPr vert="horz" lIns="92873" tIns="46437" rIns="92873" bIns="46437" rtlCol="0"/>
          <a:lstStyle>
            <a:lvl1pPr algn="l">
              <a:defRPr sz="1200"/>
            </a:lvl1pPr>
          </a:lstStyle>
          <a:p>
            <a:pPr>
              <a:defRPr/>
            </a:pPr>
            <a:endParaRPr lang="en-US" dirty="0"/>
          </a:p>
        </p:txBody>
      </p:sp>
      <p:sp>
        <p:nvSpPr>
          <p:cNvPr id="3" name="Date Placeholder 2"/>
          <p:cNvSpPr>
            <a:spLocks noGrp="1"/>
          </p:cNvSpPr>
          <p:nvPr>
            <p:ph type="dt" sz="quarter" idx="1"/>
          </p:nvPr>
        </p:nvSpPr>
        <p:spPr>
          <a:xfrm>
            <a:off x="3956313" y="1"/>
            <a:ext cx="3027142" cy="463706"/>
          </a:xfrm>
          <a:prstGeom prst="rect">
            <a:avLst/>
          </a:prstGeom>
        </p:spPr>
        <p:txBody>
          <a:bodyPr vert="horz" lIns="92873" tIns="46437" rIns="92873" bIns="46437" rtlCol="0"/>
          <a:lstStyle>
            <a:lvl1pPr algn="r">
              <a:defRPr sz="1200"/>
            </a:lvl1pPr>
          </a:lstStyle>
          <a:p>
            <a:pPr>
              <a:defRPr/>
            </a:pPr>
            <a:fld id="{EB499BAC-35D5-45CA-94F6-542EF6B3D240}" type="datetimeFigureOut">
              <a:rPr lang="en-US"/>
              <a:pPr>
                <a:defRPr/>
              </a:pPr>
              <a:t>2/26/2020</a:t>
            </a:fld>
            <a:endParaRPr lang="en-US" dirty="0"/>
          </a:p>
        </p:txBody>
      </p:sp>
      <p:sp>
        <p:nvSpPr>
          <p:cNvPr id="4" name="Footer Placeholder 3"/>
          <p:cNvSpPr>
            <a:spLocks noGrp="1"/>
          </p:cNvSpPr>
          <p:nvPr>
            <p:ph type="ftr" sz="quarter" idx="2"/>
          </p:nvPr>
        </p:nvSpPr>
        <p:spPr>
          <a:xfrm>
            <a:off x="1" y="8805739"/>
            <a:ext cx="3027142" cy="463706"/>
          </a:xfrm>
          <a:prstGeom prst="rect">
            <a:avLst/>
          </a:prstGeom>
        </p:spPr>
        <p:txBody>
          <a:bodyPr vert="horz" lIns="92873" tIns="46437" rIns="92873" bIns="46437"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956313" y="8805739"/>
            <a:ext cx="3027142" cy="463706"/>
          </a:xfrm>
          <a:prstGeom prst="rect">
            <a:avLst/>
          </a:prstGeom>
        </p:spPr>
        <p:txBody>
          <a:bodyPr vert="horz" lIns="92873" tIns="46437" rIns="92873" bIns="46437" rtlCol="0" anchor="b"/>
          <a:lstStyle>
            <a:lvl1pPr algn="r">
              <a:defRPr sz="1200"/>
            </a:lvl1pPr>
          </a:lstStyle>
          <a:p>
            <a:pPr>
              <a:defRPr/>
            </a:pPr>
            <a:fld id="{AB63B67E-863C-4D2D-9307-228C170A00A4}" type="slidenum">
              <a:rPr lang="en-US"/>
              <a:pPr>
                <a:defRPr/>
              </a:pPr>
              <a:t>‹#›</a:t>
            </a:fld>
            <a:endParaRPr lang="en-US" dirty="0"/>
          </a:p>
        </p:txBody>
      </p:sp>
    </p:spTree>
    <p:extLst>
      <p:ext uri="{BB962C8B-B14F-4D97-AF65-F5344CB8AC3E}">
        <p14:creationId xmlns:p14="http://schemas.microsoft.com/office/powerpoint/2010/main" val="32348102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1" y="1"/>
            <a:ext cx="3027142" cy="463706"/>
          </a:xfrm>
          <a:prstGeom prst="rect">
            <a:avLst/>
          </a:prstGeom>
          <a:noFill/>
          <a:ln>
            <a:noFill/>
          </a:ln>
          <a:effectLst/>
        </p:spPr>
        <p:txBody>
          <a:bodyPr vert="horz" wrap="square" lIns="92873" tIns="46437" rIns="92873" bIns="46437" numCol="1" anchor="t" anchorCtr="0" compatLnSpc="1">
            <a:prstTxWarp prst="textNoShape">
              <a:avLst/>
            </a:prstTxWarp>
          </a:bodyPr>
          <a:lstStyle>
            <a:lvl1pPr>
              <a:defRPr sz="1200">
                <a:cs typeface="+mn-cs"/>
              </a:defRPr>
            </a:lvl1pPr>
          </a:lstStyle>
          <a:p>
            <a:pPr>
              <a:defRPr/>
            </a:pPr>
            <a:endParaRPr lang="en-US" dirty="0"/>
          </a:p>
        </p:txBody>
      </p:sp>
      <p:sp>
        <p:nvSpPr>
          <p:cNvPr id="21507" name="Rectangle 3"/>
          <p:cNvSpPr>
            <a:spLocks noGrp="1" noChangeArrowheads="1"/>
          </p:cNvSpPr>
          <p:nvPr>
            <p:ph type="dt" idx="1"/>
          </p:nvPr>
        </p:nvSpPr>
        <p:spPr bwMode="auto">
          <a:xfrm>
            <a:off x="3956313" y="1"/>
            <a:ext cx="3027142" cy="463706"/>
          </a:xfrm>
          <a:prstGeom prst="rect">
            <a:avLst/>
          </a:prstGeom>
          <a:noFill/>
          <a:ln>
            <a:noFill/>
          </a:ln>
          <a:effectLst/>
        </p:spPr>
        <p:txBody>
          <a:bodyPr vert="horz" wrap="square" lIns="92873" tIns="46437" rIns="92873" bIns="46437" numCol="1" anchor="t" anchorCtr="0" compatLnSpc="1">
            <a:prstTxWarp prst="textNoShape">
              <a:avLst/>
            </a:prstTxWarp>
          </a:bodyPr>
          <a:lstStyle>
            <a:lvl1pPr algn="r">
              <a:defRPr sz="1200">
                <a:cs typeface="+mn-cs"/>
              </a:defRPr>
            </a:lvl1pPr>
          </a:lstStyle>
          <a:p>
            <a:pPr>
              <a:defRPr/>
            </a:pPr>
            <a:endParaRPr lang="en-US" dirty="0"/>
          </a:p>
        </p:txBody>
      </p:sp>
      <p:sp>
        <p:nvSpPr>
          <p:cNvPr id="24580"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5"/>
          <p:cNvSpPr>
            <a:spLocks noGrp="1" noChangeArrowheads="1"/>
          </p:cNvSpPr>
          <p:nvPr>
            <p:ph type="body" sz="quarter" idx="3"/>
          </p:nvPr>
        </p:nvSpPr>
        <p:spPr bwMode="auto">
          <a:xfrm>
            <a:off x="698810" y="4403647"/>
            <a:ext cx="5587381" cy="4171794"/>
          </a:xfrm>
          <a:prstGeom prst="rect">
            <a:avLst/>
          </a:prstGeom>
          <a:noFill/>
          <a:ln>
            <a:noFill/>
          </a:ln>
          <a:effectLst/>
        </p:spPr>
        <p:txBody>
          <a:bodyPr vert="horz" wrap="square" lIns="92873" tIns="46437" rIns="92873" bIns="4643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510" name="Rectangle 6"/>
          <p:cNvSpPr>
            <a:spLocks noGrp="1" noChangeArrowheads="1"/>
          </p:cNvSpPr>
          <p:nvPr>
            <p:ph type="ftr" sz="quarter" idx="4"/>
          </p:nvPr>
        </p:nvSpPr>
        <p:spPr bwMode="auto">
          <a:xfrm>
            <a:off x="1" y="8805739"/>
            <a:ext cx="3027142" cy="463706"/>
          </a:xfrm>
          <a:prstGeom prst="rect">
            <a:avLst/>
          </a:prstGeom>
          <a:noFill/>
          <a:ln>
            <a:noFill/>
          </a:ln>
          <a:effectLst/>
        </p:spPr>
        <p:txBody>
          <a:bodyPr vert="horz" wrap="square" lIns="92873" tIns="46437" rIns="92873" bIns="46437" numCol="1" anchor="b" anchorCtr="0" compatLnSpc="1">
            <a:prstTxWarp prst="textNoShape">
              <a:avLst/>
            </a:prstTxWarp>
          </a:bodyPr>
          <a:lstStyle>
            <a:lvl1pPr>
              <a:defRPr sz="1200">
                <a:cs typeface="+mn-cs"/>
              </a:defRPr>
            </a:lvl1pPr>
          </a:lstStyle>
          <a:p>
            <a:pPr>
              <a:defRPr/>
            </a:pPr>
            <a:endParaRPr lang="en-US" dirty="0"/>
          </a:p>
        </p:txBody>
      </p:sp>
      <p:sp>
        <p:nvSpPr>
          <p:cNvPr id="21511" name="Rectangle 7"/>
          <p:cNvSpPr>
            <a:spLocks noGrp="1" noChangeArrowheads="1"/>
          </p:cNvSpPr>
          <p:nvPr>
            <p:ph type="sldNum" sz="quarter" idx="5"/>
          </p:nvPr>
        </p:nvSpPr>
        <p:spPr bwMode="auto">
          <a:xfrm>
            <a:off x="3956313" y="8805739"/>
            <a:ext cx="3027142" cy="463706"/>
          </a:xfrm>
          <a:prstGeom prst="rect">
            <a:avLst/>
          </a:prstGeom>
          <a:noFill/>
          <a:ln>
            <a:noFill/>
          </a:ln>
          <a:effectLst/>
        </p:spPr>
        <p:txBody>
          <a:bodyPr vert="horz" wrap="square" lIns="92873" tIns="46437" rIns="92873" bIns="46437" numCol="1" anchor="b" anchorCtr="0" compatLnSpc="1">
            <a:prstTxWarp prst="textNoShape">
              <a:avLst/>
            </a:prstTxWarp>
          </a:bodyPr>
          <a:lstStyle>
            <a:lvl1pPr algn="r">
              <a:defRPr sz="1200">
                <a:cs typeface="+mn-cs"/>
              </a:defRPr>
            </a:lvl1pPr>
          </a:lstStyle>
          <a:p>
            <a:pPr>
              <a:defRPr/>
            </a:pPr>
            <a:fld id="{81201472-7E79-488F-8DA1-E6A9A0EA1CC8}" type="slidenum">
              <a:rPr lang="en-US"/>
              <a:pPr>
                <a:defRPr/>
              </a:pPr>
              <a:t>‹#›</a:t>
            </a:fld>
            <a:endParaRPr lang="en-US" dirty="0"/>
          </a:p>
        </p:txBody>
      </p:sp>
    </p:spTree>
    <p:extLst>
      <p:ext uri="{BB962C8B-B14F-4D97-AF65-F5344CB8AC3E}">
        <p14:creationId xmlns:p14="http://schemas.microsoft.com/office/powerpoint/2010/main" val="33422376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3225" y="695325"/>
            <a:ext cx="6178550" cy="34766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201472-7E79-488F-8DA1-E6A9A0EA1CC8}" type="slidenum">
              <a:rPr lang="en-US" smtClean="0"/>
              <a:pPr>
                <a:defRPr/>
              </a:pPr>
              <a:t>2</a:t>
            </a:fld>
            <a:endParaRPr lang="en-US" dirty="0"/>
          </a:p>
        </p:txBody>
      </p:sp>
    </p:spTree>
    <p:extLst>
      <p:ext uri="{BB962C8B-B14F-4D97-AF65-F5344CB8AC3E}">
        <p14:creationId xmlns:p14="http://schemas.microsoft.com/office/powerpoint/2010/main" val="3742808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3225" y="695325"/>
            <a:ext cx="6178550" cy="3476625"/>
          </a:xfrm>
        </p:spPr>
      </p:sp>
      <p:sp>
        <p:nvSpPr>
          <p:cNvPr id="3" name="Notes Placeholder 2"/>
          <p:cNvSpPr>
            <a:spLocks noGrp="1"/>
          </p:cNvSpPr>
          <p:nvPr>
            <p:ph type="body" idx="1"/>
          </p:nvPr>
        </p:nvSpPr>
        <p:spPr/>
        <p:txBody>
          <a:bodyPr/>
          <a:lstStyle/>
          <a:p>
            <a:r>
              <a:rPr lang="en-US" dirty="0"/>
              <a:t>D.16-11-022 p.32 </a:t>
            </a:r>
          </a:p>
        </p:txBody>
      </p:sp>
      <p:sp>
        <p:nvSpPr>
          <p:cNvPr id="4" name="Slide Number Placeholder 3"/>
          <p:cNvSpPr>
            <a:spLocks noGrp="1"/>
          </p:cNvSpPr>
          <p:nvPr>
            <p:ph type="sldNum" sz="quarter" idx="10"/>
          </p:nvPr>
        </p:nvSpPr>
        <p:spPr/>
        <p:txBody>
          <a:bodyPr/>
          <a:lstStyle/>
          <a:p>
            <a:pPr>
              <a:defRPr/>
            </a:pPr>
            <a:fld id="{81201472-7E79-488F-8DA1-E6A9A0EA1CC8}" type="slidenum">
              <a:rPr lang="en-US" smtClean="0"/>
              <a:pPr>
                <a:defRPr/>
              </a:pPr>
              <a:t>4</a:t>
            </a:fld>
            <a:endParaRPr lang="en-US" dirty="0"/>
          </a:p>
        </p:txBody>
      </p:sp>
    </p:spTree>
    <p:extLst>
      <p:ext uri="{BB962C8B-B14F-4D97-AF65-F5344CB8AC3E}">
        <p14:creationId xmlns:p14="http://schemas.microsoft.com/office/powerpoint/2010/main" val="3736504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3225" y="695325"/>
            <a:ext cx="6178550" cy="3476625"/>
          </a:xfrm>
        </p:spPr>
      </p:sp>
      <p:sp>
        <p:nvSpPr>
          <p:cNvPr id="3" name="Notes Placeholder 2"/>
          <p:cNvSpPr>
            <a:spLocks noGrp="1"/>
          </p:cNvSpPr>
          <p:nvPr>
            <p:ph type="body" idx="1"/>
          </p:nvPr>
        </p:nvSpPr>
        <p:spPr/>
        <p:txBody>
          <a:bodyPr/>
          <a:lstStyle/>
          <a:p>
            <a:pPr>
              <a:defRPr/>
            </a:pPr>
            <a:r>
              <a:rPr lang="en-US" i="1" dirty="0">
                <a:latin typeface="Arial"/>
                <a:cs typeface="Arial"/>
              </a:rPr>
              <a:t>Joint IOU Advice Letter - PG&amp;E 4193-G/5718-E, SDG&amp;E 3478-E/2828-G, SCG 5559, SCE 4132-E, submitted in December 2019 requested $500k to conduct the 2022 LINA and proposed a tentative schedule.  </a:t>
            </a:r>
            <a:endParaRPr lang="en-US" dirty="0">
              <a:latin typeface="Arial"/>
              <a:cs typeface="Arial"/>
            </a:endParaRPr>
          </a:p>
          <a:p>
            <a:pPr marL="0" marR="0" lvl="0" indent="0" algn="l" defTabSz="914400">
              <a:lnSpc>
                <a:spcPct val="100000"/>
              </a:lnSpc>
              <a:spcBef>
                <a:spcPts val="1800"/>
              </a:spcBef>
              <a:spcAft>
                <a:spcPct val="0"/>
              </a:spcAft>
              <a:buClrTx/>
              <a:buSzTx/>
              <a:buFontTx/>
              <a:buNone/>
              <a:tabLst/>
              <a:defRPr/>
            </a:pPr>
            <a:endParaRPr lang="en-US" sz="1600" b="0" dirty="0">
              <a:latin typeface="Arial"/>
              <a:cs typeface="Arial"/>
            </a:endParaRPr>
          </a:p>
        </p:txBody>
      </p:sp>
      <p:sp>
        <p:nvSpPr>
          <p:cNvPr id="4" name="Slide Number Placeholder 3"/>
          <p:cNvSpPr>
            <a:spLocks noGrp="1"/>
          </p:cNvSpPr>
          <p:nvPr>
            <p:ph type="sldNum" sz="quarter" idx="10"/>
          </p:nvPr>
        </p:nvSpPr>
        <p:spPr/>
        <p:txBody>
          <a:bodyPr/>
          <a:lstStyle/>
          <a:p>
            <a:pPr>
              <a:defRPr/>
            </a:pPr>
            <a:fld id="{81201472-7E79-488F-8DA1-E6A9A0EA1CC8}" type="slidenum">
              <a:rPr lang="en-US" smtClean="0"/>
              <a:pPr>
                <a:defRPr/>
              </a:pPr>
              <a:t>5</a:t>
            </a:fld>
            <a:endParaRPr lang="en-US" dirty="0"/>
          </a:p>
        </p:txBody>
      </p:sp>
    </p:spTree>
    <p:extLst>
      <p:ext uri="{BB962C8B-B14F-4D97-AF65-F5344CB8AC3E}">
        <p14:creationId xmlns:p14="http://schemas.microsoft.com/office/powerpoint/2010/main" val="3742808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3225" y="695325"/>
            <a:ext cx="6178550" cy="3476625"/>
          </a:xfrm>
        </p:spPr>
      </p:sp>
      <p:sp>
        <p:nvSpPr>
          <p:cNvPr id="3" name="Notes Placeholder 2"/>
          <p:cNvSpPr>
            <a:spLocks noGrp="1"/>
          </p:cNvSpPr>
          <p:nvPr>
            <p:ph type="body" idx="1"/>
          </p:nvPr>
        </p:nvSpPr>
        <p:spPr/>
        <p:txBody>
          <a:bodyPr/>
          <a:lstStyle/>
          <a:p>
            <a:r>
              <a:rPr lang="en-US" i="1" dirty="0">
                <a:latin typeface="Arial"/>
                <a:cs typeface="Arial"/>
              </a:rPr>
              <a:t>PU Code requires a triennial assessment  </a:t>
            </a:r>
            <a:endParaRPr lang="en-US" dirty="0">
              <a:latin typeface="Arial"/>
              <a:cs typeface="Arial"/>
            </a:endParaRPr>
          </a:p>
          <a:p>
            <a:r>
              <a:rPr lang="en-US" dirty="0">
                <a:latin typeface="Arial"/>
                <a:cs typeface="Arial"/>
              </a:rPr>
              <a:t>“…</a:t>
            </a:r>
            <a:r>
              <a:rPr lang="en-US" i="1" dirty="0">
                <a:latin typeface="Arial"/>
                <a:cs typeface="Arial"/>
              </a:rPr>
              <a:t>The assessment shall evaluate low-income program implementation and the effectiveness of weatherization services and energy efficiency measures in low -income households. The assessment shall consider whether existing programs adequately address low-income electricity and gas customers’ energy expenditures, hardship, language needs, and economic burdens.”</a:t>
            </a:r>
            <a:endParaRPr lang="en-US" dirty="0">
              <a:latin typeface="Arial"/>
              <a:cs typeface="Arial"/>
            </a:endParaRPr>
          </a:p>
        </p:txBody>
      </p:sp>
      <p:sp>
        <p:nvSpPr>
          <p:cNvPr id="4" name="Slide Number Placeholder 3"/>
          <p:cNvSpPr>
            <a:spLocks noGrp="1"/>
          </p:cNvSpPr>
          <p:nvPr>
            <p:ph type="sldNum" sz="quarter" idx="10"/>
          </p:nvPr>
        </p:nvSpPr>
        <p:spPr/>
        <p:txBody>
          <a:bodyPr/>
          <a:lstStyle/>
          <a:p>
            <a:pPr>
              <a:defRPr/>
            </a:pPr>
            <a:fld id="{81201472-7E79-488F-8DA1-E6A9A0EA1CC8}" type="slidenum">
              <a:rPr lang="en-US" smtClean="0"/>
              <a:pPr>
                <a:defRPr/>
              </a:pPr>
              <a:t>6</a:t>
            </a:fld>
            <a:endParaRPr lang="en-US" dirty="0"/>
          </a:p>
        </p:txBody>
      </p:sp>
    </p:spTree>
    <p:extLst>
      <p:ext uri="{BB962C8B-B14F-4D97-AF65-F5344CB8AC3E}">
        <p14:creationId xmlns:p14="http://schemas.microsoft.com/office/powerpoint/2010/main" val="16489849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3225" y="695325"/>
            <a:ext cx="6178550" cy="3476625"/>
          </a:xfrm>
        </p:spPr>
      </p:sp>
      <p:sp>
        <p:nvSpPr>
          <p:cNvPr id="3" name="Notes Placeholder 2"/>
          <p:cNvSpPr>
            <a:spLocks noGrp="1"/>
          </p:cNvSpPr>
          <p:nvPr>
            <p:ph type="body" idx="1"/>
          </p:nvPr>
        </p:nvSpPr>
        <p:spPr/>
        <p:txBody>
          <a:bodyPr/>
          <a:lstStyle/>
          <a:p>
            <a:r>
              <a:rPr lang="en-US" i="1" dirty="0">
                <a:latin typeface="Arial"/>
                <a:cs typeface="Arial"/>
              </a:rPr>
              <a:t>PU Code requires a triennial assessment  </a:t>
            </a:r>
            <a:endParaRPr lang="en-US" dirty="0">
              <a:latin typeface="Arial"/>
              <a:cs typeface="Arial"/>
            </a:endParaRPr>
          </a:p>
          <a:p>
            <a:r>
              <a:rPr lang="en-US" dirty="0">
                <a:latin typeface="Arial"/>
                <a:cs typeface="Arial"/>
              </a:rPr>
              <a:t>“…</a:t>
            </a:r>
            <a:r>
              <a:rPr lang="en-US" i="1" dirty="0">
                <a:latin typeface="Arial"/>
                <a:cs typeface="Arial"/>
              </a:rPr>
              <a:t>The assessment shall evaluate low-income program implementation and the effectiveness of weatherization services and energy efficiency measures in low -income households. The assessment shall consider whether existing programs adequately address low-income electricity and gas customers’ energy expenditures, hardship, language needs, and economic burdens.”</a:t>
            </a:r>
            <a:endParaRPr lang="en-US" dirty="0">
              <a:latin typeface="Arial"/>
              <a:cs typeface="Arial"/>
            </a:endParaRPr>
          </a:p>
          <a:p>
            <a:endParaRPr lang="en-US" dirty="0"/>
          </a:p>
          <a:p>
            <a:pPr>
              <a:spcBef>
                <a:spcPts val="1800"/>
              </a:spcBef>
            </a:pPr>
            <a:endParaRPr lang="en-US" b="0" dirty="0">
              <a:latin typeface="Arial"/>
              <a:cs typeface="Arial"/>
            </a:endParaRPr>
          </a:p>
        </p:txBody>
      </p:sp>
      <p:sp>
        <p:nvSpPr>
          <p:cNvPr id="4" name="Slide Number Placeholder 3"/>
          <p:cNvSpPr>
            <a:spLocks noGrp="1"/>
          </p:cNvSpPr>
          <p:nvPr>
            <p:ph type="sldNum" sz="quarter" idx="10"/>
          </p:nvPr>
        </p:nvSpPr>
        <p:spPr/>
        <p:txBody>
          <a:bodyPr/>
          <a:lstStyle/>
          <a:p>
            <a:pPr>
              <a:defRPr/>
            </a:pPr>
            <a:fld id="{81201472-7E79-488F-8DA1-E6A9A0EA1CC8}" type="slidenum">
              <a:rPr lang="en-US" smtClean="0"/>
              <a:pPr>
                <a:defRPr/>
              </a:pPr>
              <a:t>7</a:t>
            </a:fld>
            <a:endParaRPr lang="en-US" dirty="0"/>
          </a:p>
        </p:txBody>
      </p:sp>
    </p:spTree>
    <p:extLst>
      <p:ext uri="{BB962C8B-B14F-4D97-AF65-F5344CB8AC3E}">
        <p14:creationId xmlns:p14="http://schemas.microsoft.com/office/powerpoint/2010/main" val="3306801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C726931C-1377-49BA-AF03-A7609034055A}" type="slidenum">
              <a:rPr lang="en-US"/>
              <a:pPr>
                <a:defRPr/>
              </a:pPr>
              <a:t>‹#›</a:t>
            </a:fld>
            <a:endParaRPr lang="en-US" dirty="0"/>
          </a:p>
        </p:txBody>
      </p:sp>
    </p:spTree>
    <p:extLst>
      <p:ext uri="{BB962C8B-B14F-4D97-AF65-F5344CB8AC3E}">
        <p14:creationId xmlns:p14="http://schemas.microsoft.com/office/powerpoint/2010/main" val="1760622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1FA25599-B5C0-4B94-BD8E-DAAB1B041BFF}" type="slidenum">
              <a:rPr lang="en-US"/>
              <a:pPr>
                <a:defRPr/>
              </a:pPr>
              <a:t>‹#›</a:t>
            </a:fld>
            <a:endParaRPr lang="en-US" dirty="0"/>
          </a:p>
        </p:txBody>
      </p:sp>
    </p:spTree>
    <p:extLst>
      <p:ext uri="{BB962C8B-B14F-4D97-AF65-F5344CB8AC3E}">
        <p14:creationId xmlns:p14="http://schemas.microsoft.com/office/powerpoint/2010/main" val="1350972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838201"/>
            <a:ext cx="2743200" cy="5287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838201"/>
            <a:ext cx="8026400" cy="5287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60FBBA70-8B4A-4CFE-BFB6-2E3EE9C12928}" type="slidenum">
              <a:rPr lang="en-US"/>
              <a:pPr>
                <a:defRPr/>
              </a:pPr>
              <a:t>‹#›</a:t>
            </a:fld>
            <a:endParaRPr lang="en-US" dirty="0"/>
          </a:p>
        </p:txBody>
      </p:sp>
    </p:spTree>
    <p:extLst>
      <p:ext uri="{BB962C8B-B14F-4D97-AF65-F5344CB8AC3E}">
        <p14:creationId xmlns:p14="http://schemas.microsoft.com/office/powerpoint/2010/main" val="10847851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10972800" cy="990600"/>
          </a:xfrm>
        </p:spPr>
        <p:txBody>
          <a:bodyPr/>
          <a:lstStyle/>
          <a:p>
            <a:r>
              <a:rPr lang="en-US"/>
              <a:t>Click to edit Master title style</a:t>
            </a:r>
          </a:p>
        </p:txBody>
      </p:sp>
      <p:sp>
        <p:nvSpPr>
          <p:cNvPr id="3" name="Text Placeholder 2"/>
          <p:cNvSpPr>
            <a:spLocks noGrp="1"/>
          </p:cNvSpPr>
          <p:nvPr>
            <p:ph type="body" sz="half" idx="1"/>
          </p:nvPr>
        </p:nvSpPr>
        <p:spPr>
          <a:xfrm>
            <a:off x="609600" y="2057401"/>
            <a:ext cx="5384800" cy="4068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2057401"/>
            <a:ext cx="5384800" cy="4068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D4F7FEFB-6D41-4D50-8117-DBC37DC0DD79}" type="slidenum">
              <a:rPr lang="en-US"/>
              <a:pPr>
                <a:defRPr/>
              </a:pPr>
              <a:t>‹#›</a:t>
            </a:fld>
            <a:endParaRPr lang="en-US" dirty="0"/>
          </a:p>
        </p:txBody>
      </p:sp>
    </p:spTree>
    <p:extLst>
      <p:ext uri="{BB962C8B-B14F-4D97-AF65-F5344CB8AC3E}">
        <p14:creationId xmlns:p14="http://schemas.microsoft.com/office/powerpoint/2010/main" val="1616441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CC2AFB16-6E95-4033-926B-13AF11579DF9}" type="slidenum">
              <a:rPr lang="en-US"/>
              <a:pPr>
                <a:defRPr/>
              </a:pPr>
              <a:t>‹#›</a:t>
            </a:fld>
            <a:endParaRPr lang="en-US" dirty="0"/>
          </a:p>
        </p:txBody>
      </p:sp>
    </p:spTree>
    <p:extLst>
      <p:ext uri="{BB962C8B-B14F-4D97-AF65-F5344CB8AC3E}">
        <p14:creationId xmlns:p14="http://schemas.microsoft.com/office/powerpoint/2010/main" val="317140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3898EE00-E70C-4C6E-A16F-684C0E9E967E}" type="slidenum">
              <a:rPr lang="en-US"/>
              <a:pPr>
                <a:defRPr/>
              </a:pPr>
              <a:t>‹#›</a:t>
            </a:fld>
            <a:endParaRPr lang="en-US" dirty="0"/>
          </a:p>
        </p:txBody>
      </p:sp>
    </p:spTree>
    <p:extLst>
      <p:ext uri="{BB962C8B-B14F-4D97-AF65-F5344CB8AC3E}">
        <p14:creationId xmlns:p14="http://schemas.microsoft.com/office/powerpoint/2010/main" val="2777954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2057401"/>
            <a:ext cx="53848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2057401"/>
            <a:ext cx="53848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9EB277E2-880C-471F-80A7-238333063387}" type="slidenum">
              <a:rPr lang="en-US"/>
              <a:pPr>
                <a:defRPr/>
              </a:pPr>
              <a:t>‹#›</a:t>
            </a:fld>
            <a:endParaRPr lang="en-US" dirty="0"/>
          </a:p>
        </p:txBody>
      </p:sp>
    </p:spTree>
    <p:extLst>
      <p:ext uri="{BB962C8B-B14F-4D97-AF65-F5344CB8AC3E}">
        <p14:creationId xmlns:p14="http://schemas.microsoft.com/office/powerpoint/2010/main" val="866927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8"/>
          <p:cNvSpPr>
            <a:spLocks noGrp="1" noChangeArrowheads="1"/>
          </p:cNvSpPr>
          <p:nvPr>
            <p:ph type="sldNum" sz="quarter" idx="12"/>
          </p:nvPr>
        </p:nvSpPr>
        <p:spPr>
          <a:ln/>
        </p:spPr>
        <p:txBody>
          <a:bodyPr/>
          <a:lstStyle>
            <a:lvl1pPr>
              <a:defRPr/>
            </a:lvl1pPr>
          </a:lstStyle>
          <a:p>
            <a:pPr>
              <a:defRPr/>
            </a:pPr>
            <a:fld id="{DCD4EF1E-6950-4B96-B249-F152A81598ED}" type="slidenum">
              <a:rPr lang="en-US"/>
              <a:pPr>
                <a:defRPr/>
              </a:pPr>
              <a:t>‹#›</a:t>
            </a:fld>
            <a:endParaRPr lang="en-US" dirty="0"/>
          </a:p>
        </p:txBody>
      </p:sp>
    </p:spTree>
    <p:extLst>
      <p:ext uri="{BB962C8B-B14F-4D97-AF65-F5344CB8AC3E}">
        <p14:creationId xmlns:p14="http://schemas.microsoft.com/office/powerpoint/2010/main" val="1568731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8"/>
          <p:cNvSpPr>
            <a:spLocks noGrp="1" noChangeArrowheads="1"/>
          </p:cNvSpPr>
          <p:nvPr>
            <p:ph type="sldNum" sz="quarter" idx="12"/>
          </p:nvPr>
        </p:nvSpPr>
        <p:spPr>
          <a:ln/>
        </p:spPr>
        <p:txBody>
          <a:bodyPr/>
          <a:lstStyle>
            <a:lvl1pPr>
              <a:defRPr/>
            </a:lvl1pPr>
          </a:lstStyle>
          <a:p>
            <a:pPr>
              <a:defRPr/>
            </a:pPr>
            <a:fld id="{2A64ECB6-59E4-47CC-A335-BDB0C4CB8CFE}" type="slidenum">
              <a:rPr lang="en-US"/>
              <a:pPr>
                <a:defRPr/>
              </a:pPr>
              <a:t>‹#›</a:t>
            </a:fld>
            <a:endParaRPr lang="en-US" dirty="0"/>
          </a:p>
        </p:txBody>
      </p:sp>
    </p:spTree>
    <p:extLst>
      <p:ext uri="{BB962C8B-B14F-4D97-AF65-F5344CB8AC3E}">
        <p14:creationId xmlns:p14="http://schemas.microsoft.com/office/powerpoint/2010/main" val="112405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8"/>
          <p:cNvSpPr>
            <a:spLocks noGrp="1" noChangeArrowheads="1"/>
          </p:cNvSpPr>
          <p:nvPr>
            <p:ph type="sldNum" sz="quarter" idx="12"/>
          </p:nvPr>
        </p:nvSpPr>
        <p:spPr>
          <a:ln/>
        </p:spPr>
        <p:txBody>
          <a:bodyPr/>
          <a:lstStyle>
            <a:lvl1pPr>
              <a:defRPr/>
            </a:lvl1pPr>
          </a:lstStyle>
          <a:p>
            <a:pPr>
              <a:defRPr/>
            </a:pPr>
            <a:fld id="{0E7EA253-E087-4E4E-BF63-8189E61BE02B}" type="slidenum">
              <a:rPr lang="en-US"/>
              <a:pPr>
                <a:defRPr/>
              </a:pPr>
              <a:t>‹#›</a:t>
            </a:fld>
            <a:endParaRPr lang="en-US" dirty="0"/>
          </a:p>
        </p:txBody>
      </p:sp>
    </p:spTree>
    <p:extLst>
      <p:ext uri="{BB962C8B-B14F-4D97-AF65-F5344CB8AC3E}">
        <p14:creationId xmlns:p14="http://schemas.microsoft.com/office/powerpoint/2010/main" val="3722888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F431A908-05A7-4427-9700-BB19730561F9}" type="slidenum">
              <a:rPr lang="en-US"/>
              <a:pPr>
                <a:defRPr/>
              </a:pPr>
              <a:t>‹#›</a:t>
            </a:fld>
            <a:endParaRPr lang="en-US" dirty="0"/>
          </a:p>
        </p:txBody>
      </p:sp>
    </p:spTree>
    <p:extLst>
      <p:ext uri="{BB962C8B-B14F-4D97-AF65-F5344CB8AC3E}">
        <p14:creationId xmlns:p14="http://schemas.microsoft.com/office/powerpoint/2010/main" val="4061169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7968CA90-D39C-488D-B7A4-F9231C3F5CF1}" type="slidenum">
              <a:rPr lang="en-US"/>
              <a:pPr>
                <a:defRPr/>
              </a:pPr>
              <a:t>‹#›</a:t>
            </a:fld>
            <a:endParaRPr lang="en-US" dirty="0"/>
          </a:p>
        </p:txBody>
      </p:sp>
    </p:spTree>
    <p:extLst>
      <p:ext uri="{BB962C8B-B14F-4D97-AF65-F5344CB8AC3E}">
        <p14:creationId xmlns:p14="http://schemas.microsoft.com/office/powerpoint/2010/main" val="2758582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background_officialState_v4_seal.jpg"/>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09600" y="838200"/>
            <a:ext cx="10972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09600" y="2057401"/>
            <a:ext cx="10972800" cy="406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8229600" y="6245225"/>
            <a:ext cx="2641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2946400" y="6245225"/>
            <a:ext cx="5181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dirty="0"/>
          </a:p>
        </p:txBody>
      </p:sp>
      <p:sp>
        <p:nvSpPr>
          <p:cNvPr id="1032" name="Rectangle 8"/>
          <p:cNvSpPr>
            <a:spLocks noGrp="1" noChangeArrowheads="1"/>
          </p:cNvSpPr>
          <p:nvPr>
            <p:ph type="sldNum" sz="quarter" idx="4"/>
          </p:nvPr>
        </p:nvSpPr>
        <p:spPr bwMode="auto">
          <a:xfrm>
            <a:off x="609600" y="6245225"/>
            <a:ext cx="22352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fld id="{079C210A-D266-4365-8A05-5B886F95BC9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lang="en-US" sz="2400" b="1" kern="1200" dirty="0">
          <a:solidFill>
            <a:srgbClr val="3333FF"/>
          </a:solidFill>
          <a:latin typeface="Arial" charset="0"/>
          <a:ea typeface="+mn-ea"/>
          <a:cs typeface="Arial" charset="0"/>
        </a:defRPr>
      </a:lvl1pPr>
      <a:lvl2pPr algn="ctr" rtl="0" eaLnBrk="0" fontAlgn="base" hangingPunct="0">
        <a:spcBef>
          <a:spcPct val="0"/>
        </a:spcBef>
        <a:spcAft>
          <a:spcPct val="0"/>
        </a:spcAft>
        <a:defRPr sz="2400" b="1">
          <a:solidFill>
            <a:srgbClr val="3333FF"/>
          </a:solidFill>
          <a:latin typeface="Arial" charset="0"/>
          <a:cs typeface="Arial" charset="0"/>
        </a:defRPr>
      </a:lvl2pPr>
      <a:lvl3pPr algn="ctr" rtl="0" eaLnBrk="0" fontAlgn="base" hangingPunct="0">
        <a:spcBef>
          <a:spcPct val="0"/>
        </a:spcBef>
        <a:spcAft>
          <a:spcPct val="0"/>
        </a:spcAft>
        <a:defRPr sz="2400" b="1">
          <a:solidFill>
            <a:srgbClr val="3333FF"/>
          </a:solidFill>
          <a:latin typeface="Arial" charset="0"/>
          <a:cs typeface="Arial" charset="0"/>
        </a:defRPr>
      </a:lvl3pPr>
      <a:lvl4pPr algn="ctr" rtl="0" eaLnBrk="0" fontAlgn="base" hangingPunct="0">
        <a:spcBef>
          <a:spcPct val="0"/>
        </a:spcBef>
        <a:spcAft>
          <a:spcPct val="0"/>
        </a:spcAft>
        <a:defRPr sz="2400" b="1">
          <a:solidFill>
            <a:srgbClr val="3333FF"/>
          </a:solidFill>
          <a:latin typeface="Arial" charset="0"/>
          <a:cs typeface="Arial" charset="0"/>
        </a:defRPr>
      </a:lvl4pPr>
      <a:lvl5pPr algn="ctr" rtl="0" eaLnBrk="0" fontAlgn="base" hangingPunct="0">
        <a:spcBef>
          <a:spcPct val="0"/>
        </a:spcBef>
        <a:spcAft>
          <a:spcPct val="0"/>
        </a:spcAft>
        <a:defRPr sz="2400" b="1">
          <a:solidFill>
            <a:srgbClr val="3333FF"/>
          </a:solidFill>
          <a:latin typeface="Arial" charset="0"/>
          <a:cs typeface="Arial" charset="0"/>
        </a:defRPr>
      </a:lvl5pPr>
      <a:lvl6pPr marL="457200" algn="ctr" rtl="0" fontAlgn="base">
        <a:spcBef>
          <a:spcPct val="0"/>
        </a:spcBef>
        <a:spcAft>
          <a:spcPct val="0"/>
        </a:spcAft>
        <a:defRPr sz="4400" b="1">
          <a:solidFill>
            <a:schemeClr val="accent2"/>
          </a:solidFill>
          <a:latin typeface="Arial" charset="0"/>
        </a:defRPr>
      </a:lvl6pPr>
      <a:lvl7pPr marL="914400" algn="ctr" rtl="0" fontAlgn="base">
        <a:spcBef>
          <a:spcPct val="0"/>
        </a:spcBef>
        <a:spcAft>
          <a:spcPct val="0"/>
        </a:spcAft>
        <a:defRPr sz="4400" b="1">
          <a:solidFill>
            <a:schemeClr val="accent2"/>
          </a:solidFill>
          <a:latin typeface="Arial" charset="0"/>
        </a:defRPr>
      </a:lvl7pPr>
      <a:lvl8pPr marL="1371600" algn="ctr" rtl="0" fontAlgn="base">
        <a:spcBef>
          <a:spcPct val="0"/>
        </a:spcBef>
        <a:spcAft>
          <a:spcPct val="0"/>
        </a:spcAft>
        <a:defRPr sz="4400" b="1">
          <a:solidFill>
            <a:schemeClr val="accent2"/>
          </a:solidFill>
          <a:latin typeface="Arial" charset="0"/>
        </a:defRPr>
      </a:lvl8pPr>
      <a:lvl9pPr marL="1828800" algn="ctr" rtl="0" fontAlgn="base">
        <a:spcBef>
          <a:spcPct val="0"/>
        </a:spcBef>
        <a:spcAft>
          <a:spcPct val="0"/>
        </a:spcAft>
        <a:defRPr sz="4400" b="1">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4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676400"/>
            <a:ext cx="8153400" cy="2057400"/>
          </a:xfrm>
        </p:spPr>
        <p:txBody>
          <a:bodyPr>
            <a:normAutofit/>
          </a:bodyPr>
          <a:lstStyle/>
          <a:p>
            <a:br>
              <a:rPr lang="en-US" sz="3600" dirty="0"/>
            </a:br>
            <a:r>
              <a:rPr lang="en-US" sz="4000" dirty="0">
                <a:solidFill>
                  <a:schemeClr val="accent2"/>
                </a:solidFill>
                <a:latin typeface="Arial"/>
                <a:cs typeface="Arial"/>
              </a:rPr>
              <a:t>Energy Division Program</a:t>
            </a:r>
            <a:br>
              <a:rPr lang="en-US" sz="4000" dirty="0"/>
            </a:br>
            <a:r>
              <a:rPr lang="en-US" sz="4000" dirty="0">
                <a:solidFill>
                  <a:schemeClr val="accent2"/>
                </a:solidFill>
                <a:latin typeface="Arial"/>
                <a:cs typeface="Arial"/>
              </a:rPr>
              <a:t>Proceeding Updates</a:t>
            </a:r>
          </a:p>
        </p:txBody>
      </p:sp>
      <p:sp>
        <p:nvSpPr>
          <p:cNvPr id="3" name="Subtitle 2"/>
          <p:cNvSpPr>
            <a:spLocks noGrp="1"/>
          </p:cNvSpPr>
          <p:nvPr>
            <p:ph type="subTitle" idx="1"/>
          </p:nvPr>
        </p:nvSpPr>
        <p:spPr>
          <a:xfrm>
            <a:off x="2781300" y="4343400"/>
            <a:ext cx="6743700" cy="1219200"/>
          </a:xfrm>
        </p:spPr>
        <p:txBody>
          <a:bodyPr>
            <a:normAutofit/>
          </a:bodyPr>
          <a:lstStyle/>
          <a:p>
            <a:r>
              <a:rPr lang="en-US" altLang="en-US" b="1" dirty="0"/>
              <a:t>Staff Briefing for the Low Income Oversight Board (LIOB) Meeting</a:t>
            </a:r>
            <a:endParaRPr lang="en-US" altLang="en-US" sz="2400" b="1" dirty="0"/>
          </a:p>
          <a:p>
            <a:r>
              <a:rPr lang="en-US" altLang="en-US" b="1" dirty="0"/>
              <a:t>March 6</a:t>
            </a:r>
            <a:r>
              <a:rPr lang="en-US" altLang="en-US" b="1" baseline="30000" dirty="0"/>
              <a:t>th</a:t>
            </a:r>
            <a:r>
              <a:rPr lang="en-US" altLang="en-US" b="1" dirty="0"/>
              <a:t>, 2020</a:t>
            </a:r>
            <a:endParaRPr lang="en-US" altLang="en-US" b="1" dirty="0">
              <a:cs typeface="Arial"/>
            </a:endParaRPr>
          </a:p>
          <a:p>
            <a:endParaRPr lang="en-US" altLang="en-US" b="1" dirty="0">
              <a:solidFill>
                <a:schemeClr val="accent2"/>
              </a:solidFill>
            </a:endParaRPr>
          </a:p>
          <a:p>
            <a:endParaRPr lang="en-US" altLang="en-US" b="1" dirty="0">
              <a:solidFill>
                <a:schemeClr val="accent2"/>
              </a:solidFill>
            </a:endParaRPr>
          </a:p>
          <a:p>
            <a:endParaRPr lang="en-US" b="1" dirty="0"/>
          </a:p>
        </p:txBody>
      </p:sp>
      <p:sp>
        <p:nvSpPr>
          <p:cNvPr id="4" name="Slide Number Placeholder 3"/>
          <p:cNvSpPr>
            <a:spLocks noGrp="1"/>
          </p:cNvSpPr>
          <p:nvPr>
            <p:ph type="sldNum" sz="quarter" idx="12"/>
          </p:nvPr>
        </p:nvSpPr>
        <p:spPr/>
        <p:txBody>
          <a:bodyPr/>
          <a:lstStyle/>
          <a:p>
            <a:pPr>
              <a:defRPr/>
            </a:pPr>
            <a:fld id="{C726931C-1377-49BA-AF03-A7609034055A}" type="slidenum">
              <a:rPr lang="en-US" smtClean="0"/>
              <a:pPr>
                <a:defRPr/>
              </a:pPr>
              <a:t>1</a:t>
            </a:fld>
            <a:endParaRPr lang="en-US" dirty="0"/>
          </a:p>
        </p:txBody>
      </p:sp>
      <p:sp>
        <p:nvSpPr>
          <p:cNvPr id="5" name="Text Box 4"/>
          <p:cNvSpPr txBox="1">
            <a:spLocks noChangeArrowheads="1"/>
          </p:cNvSpPr>
          <p:nvPr/>
        </p:nvSpPr>
        <p:spPr bwMode="auto">
          <a:xfrm>
            <a:off x="3394075" y="5867400"/>
            <a:ext cx="5175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800" b="1" dirty="0">
                <a:solidFill>
                  <a:schemeClr val="accent2"/>
                </a:solidFill>
              </a:rPr>
              <a:t>Energy Division</a:t>
            </a:r>
          </a:p>
          <a:p>
            <a:pPr algn="ctr" eaLnBrk="1" hangingPunct="1">
              <a:spcBef>
                <a:spcPct val="0"/>
              </a:spcBef>
              <a:buFontTx/>
              <a:buNone/>
            </a:pPr>
            <a:r>
              <a:rPr lang="en-US" altLang="en-US" sz="1800" b="1" dirty="0">
                <a:solidFill>
                  <a:schemeClr val="accent2"/>
                </a:solidFill>
              </a:rPr>
              <a:t>California Public Utilities Commission (CPUC)</a:t>
            </a:r>
            <a:endParaRPr lang="en-US" altLang="en-US" sz="1800" dirty="0"/>
          </a:p>
        </p:txBody>
      </p:sp>
    </p:spTree>
    <p:extLst>
      <p:ext uri="{BB962C8B-B14F-4D97-AF65-F5344CB8AC3E}">
        <p14:creationId xmlns:p14="http://schemas.microsoft.com/office/powerpoint/2010/main" val="3687008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644058"/>
            <a:ext cx="8229600" cy="1066800"/>
          </a:xfrm>
          <a:solidFill>
            <a:schemeClr val="accent1">
              <a:lumMod val="60000"/>
              <a:lumOff val="40000"/>
            </a:schemeClr>
          </a:solidFill>
        </p:spPr>
        <p:txBody>
          <a:bodyPr/>
          <a:lstStyle/>
          <a:p>
            <a:pPr marL="342900" indent="-342900">
              <a:buFont typeface="Wingdings" panose="05000000000000000000" pitchFamily="2" charset="2"/>
              <a:buChar char="v"/>
            </a:pPr>
            <a:r>
              <a:rPr lang="en-US" dirty="0">
                <a:solidFill>
                  <a:schemeClr val="bg1"/>
                </a:solidFill>
              </a:rPr>
              <a:t>Low Income Needs Assessment </a:t>
            </a:r>
          </a:p>
        </p:txBody>
      </p:sp>
      <p:sp>
        <p:nvSpPr>
          <p:cNvPr id="4" name="Slide Number Placeholder 3"/>
          <p:cNvSpPr>
            <a:spLocks noGrp="1"/>
          </p:cNvSpPr>
          <p:nvPr>
            <p:ph type="sldNum" sz="quarter" idx="12"/>
          </p:nvPr>
        </p:nvSpPr>
        <p:spPr/>
        <p:txBody>
          <a:bodyPr/>
          <a:lstStyle/>
          <a:p>
            <a:pPr>
              <a:defRPr/>
            </a:pPr>
            <a:fld id="{CC2AFB16-6E95-4033-926B-13AF11579DF9}" type="slidenum">
              <a:rPr lang="en-US" smtClean="0"/>
              <a:pPr>
                <a:defRPr/>
              </a:pPr>
              <a:t>2</a:t>
            </a:fld>
            <a:endParaRPr lang="en-US" dirty="0"/>
          </a:p>
        </p:txBody>
      </p:sp>
      <p:sp>
        <p:nvSpPr>
          <p:cNvPr id="6" name="Title 1"/>
          <p:cNvSpPr txBox="1">
            <a:spLocks/>
          </p:cNvSpPr>
          <p:nvPr/>
        </p:nvSpPr>
        <p:spPr bwMode="auto">
          <a:xfrm>
            <a:off x="1981200" y="1485106"/>
            <a:ext cx="8229600" cy="1066800"/>
          </a:xfrm>
          <a:prstGeom prst="rect">
            <a:avLst/>
          </a:prstGeom>
          <a:solidFill>
            <a:schemeClr val="accent1">
              <a:lumMod val="60000"/>
              <a:lumOff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lang="en-US" sz="2400" b="1" kern="1200" dirty="0">
                <a:solidFill>
                  <a:srgbClr val="3333FF"/>
                </a:solidFill>
                <a:latin typeface="Arial" charset="0"/>
                <a:ea typeface="+mn-ea"/>
                <a:cs typeface="Arial" charset="0"/>
              </a:defRPr>
            </a:lvl1pPr>
            <a:lvl2pPr algn="ctr" rtl="0" eaLnBrk="0" fontAlgn="base" hangingPunct="0">
              <a:spcBef>
                <a:spcPct val="0"/>
              </a:spcBef>
              <a:spcAft>
                <a:spcPct val="0"/>
              </a:spcAft>
              <a:defRPr sz="2400" b="1">
                <a:solidFill>
                  <a:srgbClr val="3333FF"/>
                </a:solidFill>
                <a:latin typeface="Arial" charset="0"/>
                <a:cs typeface="Arial" charset="0"/>
              </a:defRPr>
            </a:lvl2pPr>
            <a:lvl3pPr algn="ctr" rtl="0" eaLnBrk="0" fontAlgn="base" hangingPunct="0">
              <a:spcBef>
                <a:spcPct val="0"/>
              </a:spcBef>
              <a:spcAft>
                <a:spcPct val="0"/>
              </a:spcAft>
              <a:defRPr sz="2400" b="1">
                <a:solidFill>
                  <a:srgbClr val="3333FF"/>
                </a:solidFill>
                <a:latin typeface="Arial" charset="0"/>
                <a:cs typeface="Arial" charset="0"/>
              </a:defRPr>
            </a:lvl3pPr>
            <a:lvl4pPr algn="ctr" rtl="0" eaLnBrk="0" fontAlgn="base" hangingPunct="0">
              <a:spcBef>
                <a:spcPct val="0"/>
              </a:spcBef>
              <a:spcAft>
                <a:spcPct val="0"/>
              </a:spcAft>
              <a:defRPr sz="2400" b="1">
                <a:solidFill>
                  <a:srgbClr val="3333FF"/>
                </a:solidFill>
                <a:latin typeface="Arial" charset="0"/>
                <a:cs typeface="Arial" charset="0"/>
              </a:defRPr>
            </a:lvl4pPr>
            <a:lvl5pPr algn="ctr" rtl="0" eaLnBrk="0" fontAlgn="base" hangingPunct="0">
              <a:spcBef>
                <a:spcPct val="0"/>
              </a:spcBef>
              <a:spcAft>
                <a:spcPct val="0"/>
              </a:spcAft>
              <a:defRPr sz="2400" b="1">
                <a:solidFill>
                  <a:srgbClr val="3333FF"/>
                </a:solidFill>
                <a:latin typeface="Arial" charset="0"/>
                <a:cs typeface="Arial" charset="0"/>
              </a:defRPr>
            </a:lvl5pPr>
            <a:lvl6pPr marL="457200" algn="ctr" rtl="0" fontAlgn="base">
              <a:spcBef>
                <a:spcPct val="0"/>
              </a:spcBef>
              <a:spcAft>
                <a:spcPct val="0"/>
              </a:spcAft>
              <a:defRPr sz="4400" b="1">
                <a:solidFill>
                  <a:schemeClr val="accent2"/>
                </a:solidFill>
                <a:latin typeface="Arial" charset="0"/>
              </a:defRPr>
            </a:lvl6pPr>
            <a:lvl7pPr marL="914400" algn="ctr" rtl="0" fontAlgn="base">
              <a:spcBef>
                <a:spcPct val="0"/>
              </a:spcBef>
              <a:spcAft>
                <a:spcPct val="0"/>
              </a:spcAft>
              <a:defRPr sz="4400" b="1">
                <a:solidFill>
                  <a:schemeClr val="accent2"/>
                </a:solidFill>
                <a:latin typeface="Arial" charset="0"/>
              </a:defRPr>
            </a:lvl7pPr>
            <a:lvl8pPr marL="1371600" algn="ctr" rtl="0" fontAlgn="base">
              <a:spcBef>
                <a:spcPct val="0"/>
              </a:spcBef>
              <a:spcAft>
                <a:spcPct val="0"/>
              </a:spcAft>
              <a:defRPr sz="4400" b="1">
                <a:solidFill>
                  <a:schemeClr val="accent2"/>
                </a:solidFill>
                <a:latin typeface="Arial" charset="0"/>
              </a:defRPr>
            </a:lvl8pPr>
            <a:lvl9pPr marL="1828800" algn="ctr" rtl="0" fontAlgn="base">
              <a:spcBef>
                <a:spcPct val="0"/>
              </a:spcBef>
              <a:spcAft>
                <a:spcPct val="0"/>
              </a:spcAft>
              <a:defRPr sz="4400" b="1">
                <a:solidFill>
                  <a:schemeClr val="accent2"/>
                </a:solidFill>
                <a:latin typeface="Arial" charset="0"/>
              </a:defRPr>
            </a:lvl9pPr>
          </a:lstStyle>
          <a:p>
            <a:pPr marL="342900" indent="-342900">
              <a:buFont typeface="Wingdings" panose="05000000000000000000" pitchFamily="2" charset="2"/>
              <a:buChar char="v"/>
            </a:pPr>
            <a:r>
              <a:rPr lang="en-US" sz="2400" dirty="0">
                <a:solidFill>
                  <a:schemeClr val="bg1"/>
                </a:solidFill>
              </a:rPr>
              <a:t>Disconnection OIR Update</a:t>
            </a:r>
          </a:p>
        </p:txBody>
      </p:sp>
      <p:sp>
        <p:nvSpPr>
          <p:cNvPr id="8" name="Title 1">
            <a:extLst>
              <a:ext uri="{FF2B5EF4-FFF2-40B4-BE49-F238E27FC236}">
                <a16:creationId xmlns:a16="http://schemas.microsoft.com/office/drawing/2014/main" id="{B4044435-1799-410E-B8D5-8B60EECD08C0}"/>
              </a:ext>
            </a:extLst>
          </p:cNvPr>
          <p:cNvSpPr txBox="1">
            <a:spLocks/>
          </p:cNvSpPr>
          <p:nvPr/>
        </p:nvSpPr>
        <p:spPr bwMode="auto">
          <a:xfrm>
            <a:off x="1981200" y="3080543"/>
            <a:ext cx="8229600" cy="1066800"/>
          </a:xfrm>
          <a:prstGeom prst="rect">
            <a:avLst/>
          </a:prstGeom>
          <a:solidFill>
            <a:schemeClr val="accent1">
              <a:lumMod val="60000"/>
              <a:lumOff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lang="en-US" sz="2400" b="1" kern="1200" dirty="0">
                <a:solidFill>
                  <a:srgbClr val="3333FF"/>
                </a:solidFill>
                <a:latin typeface="Arial" charset="0"/>
                <a:ea typeface="+mn-ea"/>
                <a:cs typeface="Arial" charset="0"/>
              </a:defRPr>
            </a:lvl1pPr>
            <a:lvl2pPr algn="ctr" rtl="0" eaLnBrk="0" fontAlgn="base" hangingPunct="0">
              <a:spcBef>
                <a:spcPct val="0"/>
              </a:spcBef>
              <a:spcAft>
                <a:spcPct val="0"/>
              </a:spcAft>
              <a:defRPr sz="2400" b="1">
                <a:solidFill>
                  <a:srgbClr val="3333FF"/>
                </a:solidFill>
                <a:latin typeface="Arial" charset="0"/>
                <a:cs typeface="Arial" charset="0"/>
              </a:defRPr>
            </a:lvl2pPr>
            <a:lvl3pPr algn="ctr" rtl="0" eaLnBrk="0" fontAlgn="base" hangingPunct="0">
              <a:spcBef>
                <a:spcPct val="0"/>
              </a:spcBef>
              <a:spcAft>
                <a:spcPct val="0"/>
              </a:spcAft>
              <a:defRPr sz="2400" b="1">
                <a:solidFill>
                  <a:srgbClr val="3333FF"/>
                </a:solidFill>
                <a:latin typeface="Arial" charset="0"/>
                <a:cs typeface="Arial" charset="0"/>
              </a:defRPr>
            </a:lvl3pPr>
            <a:lvl4pPr algn="ctr" rtl="0" eaLnBrk="0" fontAlgn="base" hangingPunct="0">
              <a:spcBef>
                <a:spcPct val="0"/>
              </a:spcBef>
              <a:spcAft>
                <a:spcPct val="0"/>
              </a:spcAft>
              <a:defRPr sz="2400" b="1">
                <a:solidFill>
                  <a:srgbClr val="3333FF"/>
                </a:solidFill>
                <a:latin typeface="Arial" charset="0"/>
                <a:cs typeface="Arial" charset="0"/>
              </a:defRPr>
            </a:lvl4pPr>
            <a:lvl5pPr algn="ctr" rtl="0" eaLnBrk="0" fontAlgn="base" hangingPunct="0">
              <a:spcBef>
                <a:spcPct val="0"/>
              </a:spcBef>
              <a:spcAft>
                <a:spcPct val="0"/>
              </a:spcAft>
              <a:defRPr sz="2400" b="1">
                <a:solidFill>
                  <a:srgbClr val="3333FF"/>
                </a:solidFill>
                <a:latin typeface="Arial" charset="0"/>
                <a:cs typeface="Arial" charset="0"/>
              </a:defRPr>
            </a:lvl5pPr>
            <a:lvl6pPr marL="457200" algn="ctr" rtl="0" fontAlgn="base">
              <a:spcBef>
                <a:spcPct val="0"/>
              </a:spcBef>
              <a:spcAft>
                <a:spcPct val="0"/>
              </a:spcAft>
              <a:defRPr sz="4400" b="1">
                <a:solidFill>
                  <a:schemeClr val="accent2"/>
                </a:solidFill>
                <a:latin typeface="Arial" charset="0"/>
              </a:defRPr>
            </a:lvl6pPr>
            <a:lvl7pPr marL="914400" algn="ctr" rtl="0" fontAlgn="base">
              <a:spcBef>
                <a:spcPct val="0"/>
              </a:spcBef>
              <a:spcAft>
                <a:spcPct val="0"/>
              </a:spcAft>
              <a:defRPr sz="4400" b="1">
                <a:solidFill>
                  <a:schemeClr val="accent2"/>
                </a:solidFill>
                <a:latin typeface="Arial" charset="0"/>
              </a:defRPr>
            </a:lvl7pPr>
            <a:lvl8pPr marL="1371600" algn="ctr" rtl="0" fontAlgn="base">
              <a:spcBef>
                <a:spcPct val="0"/>
              </a:spcBef>
              <a:spcAft>
                <a:spcPct val="0"/>
              </a:spcAft>
              <a:defRPr sz="4400" b="1">
                <a:solidFill>
                  <a:schemeClr val="accent2"/>
                </a:solidFill>
                <a:latin typeface="Arial" charset="0"/>
              </a:defRPr>
            </a:lvl8pPr>
            <a:lvl9pPr marL="1828800" algn="ctr" rtl="0" fontAlgn="base">
              <a:spcBef>
                <a:spcPct val="0"/>
              </a:spcBef>
              <a:spcAft>
                <a:spcPct val="0"/>
              </a:spcAft>
              <a:defRPr sz="4400" b="1">
                <a:solidFill>
                  <a:schemeClr val="accent2"/>
                </a:solidFill>
                <a:latin typeface="Arial" charset="0"/>
              </a:defRPr>
            </a:lvl9pPr>
          </a:lstStyle>
          <a:p>
            <a:pPr marL="342900" indent="-342900">
              <a:buFont typeface="Wingdings" panose="05000000000000000000" pitchFamily="2" charset="2"/>
              <a:buChar char="v"/>
            </a:pPr>
            <a:r>
              <a:rPr lang="en-US" dirty="0">
                <a:solidFill>
                  <a:schemeClr val="bg1"/>
                </a:solidFill>
                <a:latin typeface="Arial"/>
                <a:cs typeface="Arial"/>
              </a:rPr>
              <a:t>ESA/CARE</a:t>
            </a:r>
            <a:r>
              <a:rPr lang="en-US" sz="2400" dirty="0">
                <a:solidFill>
                  <a:schemeClr val="bg1"/>
                </a:solidFill>
                <a:latin typeface="Arial"/>
                <a:cs typeface="Arial"/>
              </a:rPr>
              <a:t> Proceeding</a:t>
            </a:r>
            <a:endParaRPr lang="en-US" sz="2400" dirty="0">
              <a:solidFill>
                <a:schemeClr val="bg1"/>
              </a:solidFill>
            </a:endParaRPr>
          </a:p>
        </p:txBody>
      </p:sp>
    </p:spTree>
    <p:extLst>
      <p:ext uri="{BB962C8B-B14F-4D97-AF65-F5344CB8AC3E}">
        <p14:creationId xmlns:p14="http://schemas.microsoft.com/office/powerpoint/2010/main" val="4077415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2057402"/>
            <a:ext cx="8229600" cy="4602177"/>
          </a:xfrm>
        </p:spPr>
        <p:txBody>
          <a:bodyPr>
            <a:normAutofit lnSpcReduction="10000"/>
          </a:bodyPr>
          <a:lstStyle/>
          <a:p>
            <a:r>
              <a:rPr lang="en-US" sz="1600" dirty="0"/>
              <a:t>Phase 1 will examine current policies and changes that can be made to reduce disconnections to a target by January 1, 2024. Proposed decision in Phase 1 by 2nd quarter 2020.</a:t>
            </a:r>
          </a:p>
          <a:p>
            <a:pPr lvl="1"/>
            <a:r>
              <a:rPr lang="en-US" sz="1600" dirty="0"/>
              <a:t>D.18-12-013 created interim measures to reduce disconnections as proceeding continues</a:t>
            </a:r>
          </a:p>
          <a:p>
            <a:pPr lvl="2"/>
            <a:r>
              <a:rPr lang="en-US" sz="1200" dirty="0"/>
              <a:t>Prevents disconnections of elderly and medical baseline customers (subject to payment plan)</a:t>
            </a:r>
          </a:p>
          <a:p>
            <a:pPr lvl="2"/>
            <a:r>
              <a:rPr lang="en-US" sz="1200" dirty="0"/>
              <a:t>Prevents disconnections during extreme weather</a:t>
            </a:r>
          </a:p>
          <a:p>
            <a:pPr lvl="2"/>
            <a:r>
              <a:rPr lang="en-US" sz="1200" dirty="0"/>
              <a:t>Provides a goal for each utility of maintaining disconnections at 2017 level</a:t>
            </a:r>
          </a:p>
          <a:p>
            <a:pPr lvl="1"/>
            <a:r>
              <a:rPr lang="en-US" sz="1600" dirty="0"/>
              <a:t>A ruling was issued in November 2019 to solicit parties’ comments on policy proposals that address disconnections, including an arrearage management program, a percentage of income payment plan pilot, and benefit of service process reform proposal.</a:t>
            </a:r>
            <a:endParaRPr lang="en-US" sz="1600" dirty="0">
              <a:cs typeface="Arial"/>
            </a:endParaRPr>
          </a:p>
          <a:p>
            <a:pPr lvl="1"/>
            <a:r>
              <a:rPr lang="en-US" sz="1600" dirty="0">
                <a:cs typeface="Arial"/>
              </a:rPr>
              <a:t>Energy Division published the second workshop report in October 2019 and will submit a legislative report in April 2020.</a:t>
            </a:r>
          </a:p>
          <a:p>
            <a:pPr lvl="2"/>
            <a:endParaRPr lang="en-US" dirty="0"/>
          </a:p>
          <a:p>
            <a:r>
              <a:rPr lang="en-US" sz="1600" dirty="0"/>
              <a:t>Phase 1-A will address disconnections in SMJU territories. </a:t>
            </a:r>
            <a:endParaRPr lang="en-US" sz="1600" dirty="0">
              <a:cs typeface="Arial"/>
            </a:endParaRPr>
          </a:p>
          <a:p>
            <a:r>
              <a:rPr lang="en-US" sz="1600" dirty="0"/>
              <a:t>Phase 2 will take a broader look at the disconnection process and consider innovative solutions. </a:t>
            </a:r>
            <a:endParaRPr lang="en-US" sz="1600" dirty="0">
              <a:cs typeface="Arial"/>
            </a:endParaRPr>
          </a:p>
          <a:p>
            <a:pPr marL="0" indent="0">
              <a:buNone/>
            </a:pPr>
            <a:endParaRPr lang="en-US" sz="1600" dirty="0"/>
          </a:p>
          <a:p>
            <a:endParaRPr lang="en-US" sz="1600" dirty="0">
              <a:cs typeface="Arial"/>
            </a:endParaRPr>
          </a:p>
        </p:txBody>
      </p:sp>
      <p:sp>
        <p:nvSpPr>
          <p:cNvPr id="4" name="Slide Number Placeholder 3"/>
          <p:cNvSpPr>
            <a:spLocks noGrp="1"/>
          </p:cNvSpPr>
          <p:nvPr>
            <p:ph type="sldNum" sz="quarter" idx="12"/>
          </p:nvPr>
        </p:nvSpPr>
        <p:spPr/>
        <p:txBody>
          <a:bodyPr/>
          <a:lstStyle/>
          <a:p>
            <a:pPr>
              <a:defRPr/>
            </a:pPr>
            <a:fld id="{CC2AFB16-6E95-4033-926B-13AF11579DF9}" type="slidenum">
              <a:rPr lang="en-US" smtClean="0"/>
              <a:pPr>
                <a:defRPr/>
              </a:pPr>
              <a:t>3</a:t>
            </a:fld>
            <a:endParaRPr lang="en-US" dirty="0"/>
          </a:p>
        </p:txBody>
      </p:sp>
      <p:sp>
        <p:nvSpPr>
          <p:cNvPr id="5" name="Title 1"/>
          <p:cNvSpPr>
            <a:spLocks noGrp="1"/>
          </p:cNvSpPr>
          <p:nvPr>
            <p:ph type="title"/>
          </p:nvPr>
        </p:nvSpPr>
        <p:spPr>
          <a:solidFill>
            <a:schemeClr val="accent1">
              <a:lumMod val="60000"/>
              <a:lumOff val="40000"/>
            </a:schemeClr>
          </a:solidFill>
        </p:spPr>
        <p:txBody>
          <a:bodyPr/>
          <a:lstStyle/>
          <a:p>
            <a:r>
              <a:rPr lang="en-US" dirty="0">
                <a:solidFill>
                  <a:schemeClr val="bg1"/>
                </a:solidFill>
              </a:rPr>
              <a:t>Disconnection OIR Update </a:t>
            </a:r>
          </a:p>
        </p:txBody>
      </p:sp>
    </p:spTree>
    <p:extLst>
      <p:ext uri="{BB962C8B-B14F-4D97-AF65-F5344CB8AC3E}">
        <p14:creationId xmlns:p14="http://schemas.microsoft.com/office/powerpoint/2010/main" val="4062909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r>
              <a:rPr lang="en-US" dirty="0"/>
              <a:t>The IOUs submitted applications for their post-2020 ESA/CARE programs on November 4th. </a:t>
            </a:r>
            <a:endParaRPr lang="en-US" sz="1600" dirty="0"/>
          </a:p>
          <a:p>
            <a:endParaRPr lang="en-US" dirty="0"/>
          </a:p>
          <a:p>
            <a:r>
              <a:rPr lang="en-US" dirty="0">
                <a:cs typeface="Arial"/>
              </a:rPr>
              <a:t>The CPUC held a pre-hearing conference on January 17</a:t>
            </a:r>
            <a:r>
              <a:rPr lang="en-US" baseline="30000" dirty="0">
                <a:cs typeface="Arial"/>
              </a:rPr>
              <a:t>th</a:t>
            </a:r>
            <a:r>
              <a:rPr lang="en-US" dirty="0">
                <a:cs typeface="Arial"/>
              </a:rPr>
              <a:t>, and released a scoping memo on February 18</a:t>
            </a:r>
            <a:r>
              <a:rPr lang="en-US" baseline="30000" dirty="0">
                <a:cs typeface="Arial"/>
              </a:rPr>
              <a:t>th</a:t>
            </a:r>
            <a:r>
              <a:rPr lang="en-US" dirty="0">
                <a:cs typeface="Arial"/>
              </a:rPr>
              <a:t>. </a:t>
            </a:r>
          </a:p>
          <a:p>
            <a:endParaRPr lang="en-US" dirty="0">
              <a:cs typeface="Arial"/>
            </a:endParaRPr>
          </a:p>
          <a:p>
            <a:r>
              <a:rPr lang="en-US" dirty="0">
                <a:cs typeface="Arial"/>
              </a:rPr>
              <a:t>ED is working with the IOUs to schedule workshops during March and April. </a:t>
            </a:r>
          </a:p>
          <a:p>
            <a:pPr marL="0" indent="0">
              <a:buNone/>
            </a:pPr>
            <a:endParaRPr lang="en-US" sz="2400" dirty="0">
              <a:cs typeface="Arial"/>
            </a:endParaRPr>
          </a:p>
          <a:p>
            <a:endParaRPr lang="en-US" dirty="0"/>
          </a:p>
          <a:p>
            <a:pPr marL="0" indent="0">
              <a:buNone/>
            </a:pPr>
            <a:r>
              <a:rPr lang="en-US" dirty="0"/>
              <a:t>  </a:t>
            </a:r>
          </a:p>
          <a:p>
            <a:endParaRPr lang="en-US" dirty="0"/>
          </a:p>
        </p:txBody>
      </p:sp>
      <p:sp>
        <p:nvSpPr>
          <p:cNvPr id="4" name="Slide Number Placeholder 3"/>
          <p:cNvSpPr>
            <a:spLocks noGrp="1"/>
          </p:cNvSpPr>
          <p:nvPr>
            <p:ph type="sldNum" sz="quarter" idx="12"/>
          </p:nvPr>
        </p:nvSpPr>
        <p:spPr/>
        <p:txBody>
          <a:bodyPr/>
          <a:lstStyle/>
          <a:p>
            <a:pPr>
              <a:defRPr/>
            </a:pPr>
            <a:fld id="{CC2AFB16-6E95-4033-926B-13AF11579DF9}" type="slidenum">
              <a:rPr lang="en-US" smtClean="0"/>
              <a:pPr>
                <a:defRPr/>
              </a:pPr>
              <a:t>4</a:t>
            </a:fld>
            <a:endParaRPr lang="en-US" dirty="0"/>
          </a:p>
        </p:txBody>
      </p:sp>
      <p:sp>
        <p:nvSpPr>
          <p:cNvPr id="5" name="Title 1"/>
          <p:cNvSpPr>
            <a:spLocks noGrp="1"/>
          </p:cNvSpPr>
          <p:nvPr>
            <p:ph type="title"/>
          </p:nvPr>
        </p:nvSpPr>
        <p:spPr>
          <a:solidFill>
            <a:schemeClr val="accent1">
              <a:lumMod val="60000"/>
              <a:lumOff val="40000"/>
            </a:schemeClr>
          </a:solidFill>
        </p:spPr>
        <p:txBody>
          <a:bodyPr/>
          <a:lstStyle/>
          <a:p>
            <a:br>
              <a:rPr lang="en-US" dirty="0"/>
            </a:br>
            <a:r>
              <a:rPr lang="en-US" dirty="0">
                <a:solidFill>
                  <a:schemeClr val="bg1"/>
                </a:solidFill>
                <a:latin typeface="Arial"/>
                <a:cs typeface="Arial"/>
              </a:rPr>
              <a:t>ESA/CARE Proceeding</a:t>
            </a:r>
            <a:br>
              <a:rPr lang="en-US" dirty="0"/>
            </a:br>
            <a:endParaRPr lang="en-US" dirty="0">
              <a:solidFill>
                <a:schemeClr val="bg1"/>
              </a:solidFill>
            </a:endParaRPr>
          </a:p>
        </p:txBody>
      </p:sp>
    </p:spTree>
    <p:extLst>
      <p:ext uri="{BB962C8B-B14F-4D97-AF65-F5344CB8AC3E}">
        <p14:creationId xmlns:p14="http://schemas.microsoft.com/office/powerpoint/2010/main" val="855047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00"/>
            <a:ext cx="8229600" cy="1066800"/>
          </a:xfrm>
          <a:solidFill>
            <a:schemeClr val="accent1">
              <a:lumMod val="60000"/>
              <a:lumOff val="40000"/>
            </a:schemeClr>
          </a:solidFill>
        </p:spPr>
        <p:txBody>
          <a:bodyPr vert="horz" wrap="square" lIns="91440" tIns="45720" rIns="91440" bIns="45720" numCol="1" anchor="t" anchorCtr="0" compatLnSpc="1">
            <a:prstTxWarp prst="textNoShape">
              <a:avLst/>
            </a:prstTxWarp>
          </a:bodyPr>
          <a:lstStyle/>
          <a:p>
            <a:r>
              <a:rPr lang="en-US">
                <a:solidFill>
                  <a:schemeClr val="bg1"/>
                </a:solidFill>
                <a:latin typeface="Arial"/>
                <a:cs typeface="Arial"/>
              </a:rPr>
              <a:t>2022 Low Income Needs Assessment </a:t>
            </a:r>
            <a:br>
              <a:rPr lang="en-US" dirty="0"/>
            </a:br>
            <a:r>
              <a:rPr lang="en-US">
                <a:solidFill>
                  <a:schemeClr val="bg1"/>
                </a:solidFill>
                <a:latin typeface="Arial"/>
                <a:cs typeface="Arial"/>
              </a:rPr>
              <a:t>Recent Activity</a:t>
            </a:r>
            <a:br>
              <a:rPr lang="en-US" dirty="0"/>
            </a:br>
            <a:endParaRPr lang="en-US">
              <a:solidFill>
                <a:schemeClr val="bg1"/>
              </a:solidFill>
            </a:endParaRPr>
          </a:p>
        </p:txBody>
      </p:sp>
      <p:sp>
        <p:nvSpPr>
          <p:cNvPr id="3" name="Content Placeholder 2"/>
          <p:cNvSpPr>
            <a:spLocks noGrp="1"/>
          </p:cNvSpPr>
          <p:nvPr>
            <p:ph idx="1"/>
          </p:nvPr>
        </p:nvSpPr>
        <p:spPr>
          <a:xfrm>
            <a:off x="228600" y="1905000"/>
            <a:ext cx="11353800" cy="4340225"/>
          </a:xfrm>
        </p:spPr>
        <p:txBody>
          <a:bodyPr/>
          <a:lstStyle/>
          <a:p>
            <a:pPr marL="457200" lvl="1" indent="0">
              <a:buNone/>
            </a:pPr>
            <a:r>
              <a:rPr lang="en-US" sz="1400" dirty="0"/>
              <a:t> </a:t>
            </a:r>
          </a:p>
        </p:txBody>
      </p:sp>
      <p:sp>
        <p:nvSpPr>
          <p:cNvPr id="4" name="Slide Number Placeholder 3"/>
          <p:cNvSpPr>
            <a:spLocks noGrp="1"/>
          </p:cNvSpPr>
          <p:nvPr>
            <p:ph type="sldNum" sz="quarter" idx="12"/>
          </p:nvPr>
        </p:nvSpPr>
        <p:spPr/>
        <p:txBody>
          <a:bodyPr/>
          <a:lstStyle/>
          <a:p>
            <a:pPr>
              <a:defRPr/>
            </a:pPr>
            <a:fld id="{CC2AFB16-6E95-4033-926B-13AF11579DF9}" type="slidenum">
              <a:rPr lang="en-US" smtClean="0"/>
              <a:pPr>
                <a:defRPr/>
              </a:pPr>
              <a:t>5</a:t>
            </a:fld>
            <a:endParaRPr lang="en-US" dirty="0"/>
          </a:p>
        </p:txBody>
      </p:sp>
      <p:sp>
        <p:nvSpPr>
          <p:cNvPr id="6" name="TextBox 5">
            <a:extLst>
              <a:ext uri="{FF2B5EF4-FFF2-40B4-BE49-F238E27FC236}">
                <a16:creationId xmlns:a16="http://schemas.microsoft.com/office/drawing/2014/main" id="{879A2D97-182B-48C8-9786-62AA33FD29F0}"/>
              </a:ext>
            </a:extLst>
          </p:cNvPr>
          <p:cNvSpPr txBox="1"/>
          <p:nvPr/>
        </p:nvSpPr>
        <p:spPr>
          <a:xfrm>
            <a:off x="425571" y="2292696"/>
            <a:ext cx="11537829" cy="43891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spcBef>
                <a:spcPts val="2000"/>
              </a:spcBef>
              <a:spcAft>
                <a:spcPts val="0"/>
              </a:spcAft>
              <a:buFont typeface="Arial" panose="020B0604020202020204" pitchFamily="34" charset="0"/>
              <a:buChar char="•"/>
            </a:pPr>
            <a:r>
              <a:rPr lang="en-US" sz="2000" dirty="0">
                <a:latin typeface="Arial"/>
                <a:ea typeface="ＭＳ Ｐゴシック"/>
                <a:cs typeface="Arial"/>
              </a:rPr>
              <a:t>In January 2020, the Energy Division granted the IOUs authority to move forward with the 2022 Low Income Needs Assessment via advice letter approval.</a:t>
            </a:r>
            <a:endParaRPr lang="en-US" sz="2000"/>
          </a:p>
          <a:p>
            <a:pPr>
              <a:spcBef>
                <a:spcPts val="1400"/>
              </a:spcBef>
              <a:spcAft>
                <a:spcPts val="0"/>
              </a:spcAft>
            </a:pPr>
            <a:endParaRPr lang="en-US" sz="2000" dirty="0">
              <a:latin typeface="Arial"/>
              <a:ea typeface="ＭＳ Ｐゴシック"/>
              <a:cs typeface="Arial"/>
            </a:endParaRPr>
          </a:p>
          <a:p>
            <a:pPr marL="342900" indent="-342900">
              <a:spcBef>
                <a:spcPts val="1400"/>
              </a:spcBef>
              <a:spcAft>
                <a:spcPts val="0"/>
              </a:spcAft>
              <a:buFont typeface="Arial" panose="020B0604020202020204" pitchFamily="34" charset="0"/>
              <a:buChar char="•"/>
            </a:pPr>
            <a:r>
              <a:rPr lang="en-US" sz="2000" dirty="0">
                <a:latin typeface="Arial"/>
                <a:ea typeface="ＭＳ Ｐゴシック"/>
                <a:cs typeface="Arial"/>
              </a:rPr>
              <a:t>The LIOB also held a LINA subcommittee meeting in January to discuss topics to include in the project scope. </a:t>
            </a:r>
          </a:p>
          <a:p>
            <a:pPr>
              <a:spcBef>
                <a:spcPts val="1400"/>
              </a:spcBef>
              <a:spcAft>
                <a:spcPts val="0"/>
              </a:spcAft>
            </a:pPr>
            <a:endParaRPr lang="en-US" sz="2000" dirty="0">
              <a:latin typeface="Arial"/>
              <a:ea typeface="ＭＳ Ｐゴシック"/>
              <a:cs typeface="Arial"/>
            </a:endParaRPr>
          </a:p>
          <a:p>
            <a:pPr marL="342900" indent="-342900">
              <a:spcBef>
                <a:spcPts val="1400"/>
              </a:spcBef>
              <a:spcAft>
                <a:spcPts val="0"/>
              </a:spcAft>
              <a:buFont typeface="Arial" panose="020B0604020202020204" pitchFamily="34" charset="0"/>
              <a:buChar char="•"/>
            </a:pPr>
            <a:r>
              <a:rPr lang="en-US" sz="2000" dirty="0">
                <a:latin typeface="Arial"/>
                <a:ea typeface="ＭＳ Ｐゴシック"/>
                <a:cs typeface="Arial"/>
              </a:rPr>
              <a:t>The Scope of Work is currently under development for review and consideration and is expected to be completed in March 2020.  </a:t>
            </a:r>
          </a:p>
          <a:p>
            <a:pPr marL="342900" indent="-342900">
              <a:lnSpc>
                <a:spcPct val="150000"/>
              </a:lnSpc>
              <a:buFont typeface="Arial" panose="020B0604020202020204" pitchFamily="34" charset="0"/>
              <a:buChar char="•"/>
            </a:pPr>
            <a:endParaRPr lang="en-US" sz="2400" dirty="0">
              <a:latin typeface="Arial"/>
              <a:ea typeface="ＭＳ Ｐゴシック"/>
              <a:cs typeface="Arial"/>
            </a:endParaRPr>
          </a:p>
          <a:p>
            <a:pPr marL="342900" indent="-342900">
              <a:lnSpc>
                <a:spcPct val="150000"/>
              </a:lnSpc>
              <a:buFont typeface="Arial" panose="020B0604020202020204" pitchFamily="34" charset="0"/>
              <a:buChar char="•"/>
            </a:pPr>
            <a:endParaRPr lang="en-US" sz="2400" dirty="0">
              <a:latin typeface="Arial"/>
              <a:ea typeface="ＭＳ Ｐゴシック"/>
              <a:cs typeface="Arial"/>
            </a:endParaRPr>
          </a:p>
        </p:txBody>
      </p:sp>
    </p:spTree>
    <p:extLst>
      <p:ext uri="{BB962C8B-B14F-4D97-AF65-F5344CB8AC3E}">
        <p14:creationId xmlns:p14="http://schemas.microsoft.com/office/powerpoint/2010/main" val="2433429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00"/>
            <a:ext cx="8229600" cy="1066800"/>
          </a:xfrm>
          <a:solidFill>
            <a:schemeClr val="accent1">
              <a:lumMod val="60000"/>
              <a:lumOff val="40000"/>
            </a:schemeClr>
          </a:solidFill>
        </p:spPr>
        <p:txBody>
          <a:bodyPr vert="horz" wrap="square" lIns="91440" tIns="45720" rIns="91440" bIns="45720" numCol="1" anchor="t" anchorCtr="0" compatLnSpc="1">
            <a:prstTxWarp prst="textNoShape">
              <a:avLst/>
            </a:prstTxWarp>
          </a:bodyPr>
          <a:lstStyle/>
          <a:p>
            <a:r>
              <a:rPr lang="en-US" dirty="0">
                <a:solidFill>
                  <a:schemeClr val="bg1"/>
                </a:solidFill>
                <a:latin typeface="Arial"/>
                <a:cs typeface="Arial"/>
              </a:rPr>
              <a:t>2022 Low Income Needs Assessment </a:t>
            </a:r>
            <a:br>
              <a:rPr lang="en-US" dirty="0"/>
            </a:br>
            <a:r>
              <a:rPr lang="en-US">
                <a:solidFill>
                  <a:schemeClr val="bg1"/>
                </a:solidFill>
                <a:latin typeface="Arial"/>
                <a:cs typeface="Arial"/>
              </a:rPr>
              <a:t>Upcoming Activity</a:t>
            </a:r>
            <a:br>
              <a:rPr lang="en-US" dirty="0"/>
            </a:br>
            <a:endParaRPr lang="en-US">
              <a:solidFill>
                <a:schemeClr val="bg1"/>
              </a:solidFill>
            </a:endParaRPr>
          </a:p>
        </p:txBody>
      </p:sp>
      <p:sp>
        <p:nvSpPr>
          <p:cNvPr id="3" name="Content Placeholder 2"/>
          <p:cNvSpPr>
            <a:spLocks noGrp="1"/>
          </p:cNvSpPr>
          <p:nvPr>
            <p:ph idx="1"/>
          </p:nvPr>
        </p:nvSpPr>
        <p:spPr>
          <a:xfrm>
            <a:off x="228600" y="1905000"/>
            <a:ext cx="11353800" cy="4340225"/>
          </a:xfrm>
        </p:spPr>
        <p:txBody>
          <a:bodyPr/>
          <a:lstStyle/>
          <a:p>
            <a:pPr marL="457200" lvl="1" indent="0">
              <a:buNone/>
            </a:pPr>
            <a:r>
              <a:rPr lang="en-US" sz="1400" dirty="0"/>
              <a:t> </a:t>
            </a:r>
          </a:p>
        </p:txBody>
      </p:sp>
      <p:sp>
        <p:nvSpPr>
          <p:cNvPr id="4" name="Slide Number Placeholder 3"/>
          <p:cNvSpPr>
            <a:spLocks noGrp="1"/>
          </p:cNvSpPr>
          <p:nvPr>
            <p:ph type="sldNum" sz="quarter" idx="12"/>
          </p:nvPr>
        </p:nvSpPr>
        <p:spPr/>
        <p:txBody>
          <a:bodyPr/>
          <a:lstStyle/>
          <a:p>
            <a:pPr>
              <a:defRPr/>
            </a:pPr>
            <a:fld id="{CC2AFB16-6E95-4033-926B-13AF11579DF9}" type="slidenum">
              <a:rPr lang="en-US" smtClean="0"/>
              <a:pPr>
                <a:defRPr/>
              </a:pPr>
              <a:t>6</a:t>
            </a:fld>
            <a:endParaRPr lang="en-US" dirty="0"/>
          </a:p>
        </p:txBody>
      </p:sp>
      <p:sp>
        <p:nvSpPr>
          <p:cNvPr id="6" name="TextBox 5">
            <a:extLst>
              <a:ext uri="{FF2B5EF4-FFF2-40B4-BE49-F238E27FC236}">
                <a16:creationId xmlns:a16="http://schemas.microsoft.com/office/drawing/2014/main" id="{879A2D97-182B-48C8-9786-62AA33FD29F0}"/>
              </a:ext>
            </a:extLst>
          </p:cNvPr>
          <p:cNvSpPr txBox="1"/>
          <p:nvPr/>
        </p:nvSpPr>
        <p:spPr>
          <a:xfrm>
            <a:off x="425571" y="2292696"/>
            <a:ext cx="11537829" cy="40044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spcBef>
                <a:spcPts val="2000"/>
              </a:spcBef>
              <a:spcAft>
                <a:spcPts val="0"/>
              </a:spcAft>
              <a:buFont typeface="Arial" panose="020B0604020202020204" pitchFamily="34" charset="0"/>
              <a:buChar char="•"/>
            </a:pPr>
            <a:r>
              <a:rPr lang="en-US" sz="2000" dirty="0">
                <a:latin typeface="Arial"/>
                <a:ea typeface="ＭＳ Ｐゴシック"/>
                <a:cs typeface="Arial"/>
              </a:rPr>
              <a:t>Once the scope of work is finalized a request for proposal will be issued to solicit bids and select a consultant to conduct and complete the study.</a:t>
            </a:r>
            <a:endParaRPr lang="en-US" sz="2000" dirty="0"/>
          </a:p>
          <a:p>
            <a:pPr>
              <a:spcBef>
                <a:spcPts val="1400"/>
              </a:spcBef>
              <a:spcAft>
                <a:spcPts val="0"/>
              </a:spcAft>
            </a:pPr>
            <a:endParaRPr lang="en-US" sz="2000" dirty="0">
              <a:latin typeface="Arial"/>
              <a:ea typeface="ＭＳ Ｐゴシック"/>
              <a:cs typeface="Arial"/>
            </a:endParaRPr>
          </a:p>
          <a:p>
            <a:pPr marL="342900" indent="-342900">
              <a:spcBef>
                <a:spcPts val="1400"/>
              </a:spcBef>
              <a:spcAft>
                <a:spcPts val="0"/>
              </a:spcAft>
              <a:buFont typeface="Arial" panose="020B0604020202020204" pitchFamily="34" charset="0"/>
              <a:buChar char="•"/>
            </a:pPr>
            <a:r>
              <a:rPr lang="en-US" sz="2000" dirty="0">
                <a:latin typeface="Arial"/>
                <a:ea typeface="ＭＳ Ｐゴシック"/>
                <a:cs typeface="Arial"/>
              </a:rPr>
              <a:t>The statutory deadline to complete this study is December 2022.</a:t>
            </a:r>
          </a:p>
          <a:p>
            <a:pPr>
              <a:spcBef>
                <a:spcPts val="1400"/>
              </a:spcBef>
              <a:spcAft>
                <a:spcPts val="0"/>
              </a:spcAft>
            </a:pPr>
            <a:endParaRPr lang="en-US" sz="2000" dirty="0">
              <a:latin typeface="Arial"/>
              <a:ea typeface="ＭＳ Ｐゴシック"/>
              <a:cs typeface="Arial"/>
            </a:endParaRPr>
          </a:p>
          <a:p>
            <a:pPr marL="342900" indent="-342900">
              <a:spcBef>
                <a:spcPts val="1400"/>
              </a:spcBef>
              <a:spcAft>
                <a:spcPts val="0"/>
              </a:spcAft>
              <a:buFont typeface="Arial" panose="020B0604020202020204" pitchFamily="34" charset="0"/>
              <a:buChar char="•"/>
            </a:pPr>
            <a:r>
              <a:rPr lang="en-US" sz="2000" dirty="0">
                <a:latin typeface="Arial"/>
                <a:ea typeface="ＭＳ Ｐゴシック"/>
                <a:cs typeface="Arial"/>
              </a:rPr>
              <a:t>Coordination and collaboration between the Energy Division, IOUs and the LIOB and opportunities for stakeholder engagement will be ongoing throughout the process.</a:t>
            </a:r>
          </a:p>
          <a:p>
            <a:pPr marL="342900" indent="-342900">
              <a:lnSpc>
                <a:spcPct val="150000"/>
              </a:lnSpc>
              <a:buFont typeface="Arial" panose="020B0604020202020204" pitchFamily="34" charset="0"/>
              <a:buChar char="•"/>
            </a:pPr>
            <a:endParaRPr lang="en-US" sz="2400" dirty="0">
              <a:latin typeface="Arial"/>
              <a:ea typeface="ＭＳ Ｐゴシック"/>
              <a:cs typeface="Arial"/>
            </a:endParaRPr>
          </a:p>
          <a:p>
            <a:pPr marL="342900" indent="-342900">
              <a:lnSpc>
                <a:spcPct val="150000"/>
              </a:lnSpc>
              <a:buFont typeface="Arial" panose="020B0604020202020204" pitchFamily="34" charset="0"/>
              <a:buChar char="•"/>
            </a:pPr>
            <a:endParaRPr lang="en-US" sz="2400" dirty="0">
              <a:latin typeface="Arial"/>
              <a:ea typeface="ＭＳ Ｐゴシック"/>
              <a:cs typeface="Arial"/>
            </a:endParaRPr>
          </a:p>
        </p:txBody>
      </p:sp>
    </p:spTree>
    <p:extLst>
      <p:ext uri="{BB962C8B-B14F-4D97-AF65-F5344CB8AC3E}">
        <p14:creationId xmlns:p14="http://schemas.microsoft.com/office/powerpoint/2010/main" val="2814782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00"/>
            <a:ext cx="8229600" cy="1066800"/>
          </a:xfrm>
          <a:solidFill>
            <a:schemeClr val="accent1">
              <a:lumMod val="60000"/>
              <a:lumOff val="40000"/>
            </a:schemeClr>
          </a:solidFill>
        </p:spPr>
        <p:txBody>
          <a:bodyPr vert="horz" wrap="square" lIns="91440" tIns="45720" rIns="91440" bIns="45720" numCol="1" anchor="t" anchorCtr="0" compatLnSpc="1">
            <a:prstTxWarp prst="textNoShape">
              <a:avLst/>
            </a:prstTxWarp>
          </a:bodyPr>
          <a:lstStyle/>
          <a:p>
            <a:r>
              <a:rPr lang="en-US">
                <a:solidFill>
                  <a:schemeClr val="bg1"/>
                </a:solidFill>
                <a:latin typeface="Arial"/>
                <a:cs typeface="Arial"/>
              </a:rPr>
              <a:t>2022 Low Income Needs Assessment </a:t>
            </a:r>
            <a:br>
              <a:rPr lang="en-US" dirty="0"/>
            </a:br>
            <a:r>
              <a:rPr lang="en-US">
                <a:solidFill>
                  <a:schemeClr val="bg1"/>
                </a:solidFill>
                <a:latin typeface="Arial"/>
                <a:cs typeface="Arial"/>
              </a:rPr>
              <a:t>Tentative Schedule</a:t>
            </a:r>
            <a:br>
              <a:rPr lang="en-US" dirty="0"/>
            </a:br>
            <a:endParaRPr lang="en-US">
              <a:solidFill>
                <a:schemeClr val="bg1"/>
              </a:solidFill>
            </a:endParaRPr>
          </a:p>
        </p:txBody>
      </p:sp>
      <p:sp>
        <p:nvSpPr>
          <p:cNvPr id="3" name="Content Placeholder 2"/>
          <p:cNvSpPr>
            <a:spLocks noGrp="1"/>
          </p:cNvSpPr>
          <p:nvPr>
            <p:ph idx="1"/>
          </p:nvPr>
        </p:nvSpPr>
        <p:spPr>
          <a:xfrm>
            <a:off x="228600" y="1905000"/>
            <a:ext cx="11353800" cy="4340225"/>
          </a:xfrm>
        </p:spPr>
        <p:txBody>
          <a:bodyPr/>
          <a:lstStyle/>
          <a:p>
            <a:pPr marL="457200" lvl="1" indent="0">
              <a:buNone/>
            </a:pPr>
            <a:r>
              <a:rPr lang="en-US" sz="1400" dirty="0"/>
              <a:t> </a:t>
            </a:r>
          </a:p>
        </p:txBody>
      </p:sp>
      <p:sp>
        <p:nvSpPr>
          <p:cNvPr id="4" name="Slide Number Placeholder 3"/>
          <p:cNvSpPr>
            <a:spLocks noGrp="1"/>
          </p:cNvSpPr>
          <p:nvPr>
            <p:ph type="sldNum" sz="quarter" idx="12"/>
          </p:nvPr>
        </p:nvSpPr>
        <p:spPr/>
        <p:txBody>
          <a:bodyPr/>
          <a:lstStyle/>
          <a:p>
            <a:pPr>
              <a:defRPr/>
            </a:pPr>
            <a:fld id="{CC2AFB16-6E95-4033-926B-13AF11579DF9}" type="slidenum">
              <a:rPr lang="en-US" smtClean="0"/>
              <a:pPr>
                <a:defRPr/>
              </a:pPr>
              <a:t>7</a:t>
            </a:fld>
            <a:endParaRPr lang="en-US" dirty="0"/>
          </a:p>
        </p:txBody>
      </p:sp>
      <p:sp>
        <p:nvSpPr>
          <p:cNvPr id="6" name="TextBox 5">
            <a:extLst>
              <a:ext uri="{FF2B5EF4-FFF2-40B4-BE49-F238E27FC236}">
                <a16:creationId xmlns:a16="http://schemas.microsoft.com/office/drawing/2014/main" id="{879A2D97-182B-48C8-9786-62AA33FD29F0}"/>
              </a:ext>
            </a:extLst>
          </p:cNvPr>
          <p:cNvSpPr txBox="1"/>
          <p:nvPr/>
        </p:nvSpPr>
        <p:spPr>
          <a:xfrm>
            <a:off x="425571" y="2292696"/>
            <a:ext cx="11537829" cy="5778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nSpc>
                <a:spcPct val="150000"/>
              </a:lnSpc>
              <a:buFont typeface="Arial" panose="020B0604020202020204" pitchFamily="34" charset="0"/>
              <a:buChar char="•"/>
            </a:pPr>
            <a:endParaRPr lang="en-US" sz="2400" dirty="0">
              <a:latin typeface="Arial"/>
              <a:ea typeface="ＭＳ Ｐゴシック"/>
              <a:cs typeface="Arial"/>
            </a:endParaRPr>
          </a:p>
        </p:txBody>
      </p:sp>
      <p:pic>
        <p:nvPicPr>
          <p:cNvPr id="8" name="Picture 8">
            <a:extLst>
              <a:ext uri="{FF2B5EF4-FFF2-40B4-BE49-F238E27FC236}">
                <a16:creationId xmlns:a16="http://schemas.microsoft.com/office/drawing/2014/main" id="{A3FA59BC-962B-4906-8DCC-2D9C9330B48B}"/>
              </a:ext>
            </a:extLst>
          </p:cNvPr>
          <p:cNvPicPr>
            <a:picLocks noChangeAspect="1"/>
          </p:cNvPicPr>
          <p:nvPr/>
        </p:nvPicPr>
        <p:blipFill>
          <a:blip r:embed="rId3"/>
          <a:stretch>
            <a:fillRect/>
          </a:stretch>
        </p:blipFill>
        <p:spPr>
          <a:xfrm>
            <a:off x="862783" y="1908218"/>
            <a:ext cx="10090013" cy="4433486"/>
          </a:xfrm>
          <a:prstGeom prst="rect">
            <a:avLst/>
          </a:prstGeom>
        </p:spPr>
      </p:pic>
    </p:spTree>
    <p:extLst>
      <p:ext uri="{BB962C8B-B14F-4D97-AF65-F5344CB8AC3E}">
        <p14:creationId xmlns:p14="http://schemas.microsoft.com/office/powerpoint/2010/main" val="202221583"/>
      </p:ext>
    </p:extLst>
  </p:cSld>
  <p:clrMapOvr>
    <a:masterClrMapping/>
  </p:clrMapOvr>
</p:sld>
</file>

<file path=ppt/theme/theme1.xml><?xml version="1.0" encoding="utf-8"?>
<a:theme xmlns:a="http://schemas.openxmlformats.org/drawingml/2006/main" name="Default Design">
  <a:themeElements>
    <a:clrScheme name="CPUC Bright Blue">
      <a:dk1>
        <a:srgbClr val="000000"/>
      </a:dk1>
      <a:lt1>
        <a:srgbClr val="FFFFFF"/>
      </a:lt1>
      <a:dk2>
        <a:srgbClr val="000000"/>
      </a:dk2>
      <a:lt2>
        <a:srgbClr val="FFFFFF"/>
      </a:lt2>
      <a:accent1>
        <a:srgbClr val="3333FF"/>
      </a:accent1>
      <a:accent2>
        <a:srgbClr val="6565FF"/>
      </a:accent2>
      <a:accent3>
        <a:srgbClr val="8585FF"/>
      </a:accent3>
      <a:accent4>
        <a:srgbClr val="A1A1FF"/>
      </a:accent4>
      <a:accent5>
        <a:srgbClr val="BFBFFF"/>
      </a:accent5>
      <a:accent6>
        <a:srgbClr val="DDDDFF"/>
      </a:accent6>
      <a:hlink>
        <a:srgbClr val="3333FF"/>
      </a:hlink>
      <a:folHlink>
        <a:srgbClr val="3333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F3DADF49424734DB6BAE4E8EDF84CCB" ma:contentTypeVersion="3" ma:contentTypeDescription="Create a new document." ma:contentTypeScope="" ma:versionID="e0fb55e4f69ba0da36c7457f12b8a2b6">
  <xsd:schema xmlns:xsd="http://www.w3.org/2001/XMLSchema" xmlns:xs="http://www.w3.org/2001/XMLSchema" xmlns:p="http://schemas.microsoft.com/office/2006/metadata/properties" xmlns:ns2="d2749cae-3b09-4902-b2fe-48dfe8b9c04c" targetNamespace="http://schemas.microsoft.com/office/2006/metadata/properties" ma:root="true" ma:fieldsID="7b0245d4feb25dd516c242b23c92bb53" ns2:_="">
    <xsd:import namespace="d2749cae-3b09-4902-b2fe-48dfe8b9c04c"/>
    <xsd:element name="properties">
      <xsd:complexType>
        <xsd:sequence>
          <xsd:element name="documentManagement">
            <xsd:complexType>
              <xsd:all>
                <xsd:element ref="ns2:Category"/>
                <xsd:element ref="ns2:ReleaseDate" minOccurs="0"/>
                <xsd:element ref="ns2:MeetingDate"/>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749cae-3b09-4902-b2fe-48dfe8b9c04c" elementFormDefault="qualified">
    <xsd:import namespace="http://schemas.microsoft.com/office/2006/documentManagement/types"/>
    <xsd:import namespace="http://schemas.microsoft.com/office/infopath/2007/PartnerControls"/>
    <xsd:element name="Category" ma:index="8" ma:displayName="Category" ma:default="PublicMeetings" ma:description="If selected Assessments, it will show in Liob Assessments webpage. Else select the relevant category. If unsure and part of Public Meeting, select PublicMeetings." ma:format="Dropdown" ma:internalName="Category">
      <xsd:simpleType>
        <xsd:restriction base="dms:Choice">
          <xsd:enumeration value="Assessments"/>
          <xsd:enumeration value="Agendas"/>
          <xsd:enumeration value="Archived"/>
          <xsd:enumeration value="BoardMeetings"/>
          <xsd:enumeration value="ConsultingProjects"/>
          <xsd:enumeration value="Decisions"/>
          <xsd:enumeration value="Minutes"/>
          <xsd:enumeration value="Notices"/>
          <xsd:enumeration value="PublicMeetings"/>
          <xsd:enumeration value="Reports"/>
        </xsd:restriction>
      </xsd:simpleType>
    </xsd:element>
    <xsd:element name="ReleaseDate" ma:index="9" nillable="true" ma:displayName="ReleaseDate" ma:default="[today]" ma:description="If unsure, use today's date. M/D/YYYY or select date from calendar." ma:format="DateOnly" ma:internalName="ReleaseDate">
      <xsd:simpleType>
        <xsd:restriction base="dms:DateTime"/>
      </xsd:simpleType>
    </xsd:element>
    <xsd:element name="MeetingDate" ma:index="10" ma:displayName="MeetingDate" ma:description="Enter the Meeting Date. M/D/YYYY or select date from calendar.  This will be used to associate your documents to the correct  individual Public Meeting webpage. Only documents with date value here will be linked. If your previous document doesn't has this date, please edit the file properties to enter this value." ma:format="DateOnly" ma:internalName="Meeting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ategory xmlns="d2749cae-3b09-4902-b2fe-48dfe8b9c04c">PublicMeetings</Category>
    <MeetingDate xmlns="d2749cae-3b09-4902-b2fe-48dfe8b9c04c">2020-03-06T08:00:00+00:00</MeetingDate>
    <ReleaseDate xmlns="d2749cae-3b09-4902-b2fe-48dfe8b9c04c">2020-03-17T07:00:00+00:00</ReleaseDate>
  </documentManagement>
</p:properties>
</file>

<file path=customXml/itemProps1.xml><?xml version="1.0" encoding="utf-8"?>
<ds:datastoreItem xmlns:ds="http://schemas.openxmlformats.org/officeDocument/2006/customXml" ds:itemID="{B7BAA8AE-18C6-4716-89D4-3D98B563C7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2749cae-3b09-4902-b2fe-48dfe8b9c0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D894EB1-0F9F-4538-85E3-9FC480841ADD}">
  <ds:schemaRefs>
    <ds:schemaRef ds:uri="http://schemas.microsoft.com/sharepoint/v3/contenttype/forms"/>
  </ds:schemaRefs>
</ds:datastoreItem>
</file>

<file path=customXml/itemProps3.xml><?xml version="1.0" encoding="utf-8"?>
<ds:datastoreItem xmlns:ds="http://schemas.openxmlformats.org/officeDocument/2006/customXml" ds:itemID="{89D97B15-785D-4A55-9EFB-7EBD987FEE78}">
  <ds:schemaRefs>
    <ds:schemaRef ds:uri="http://purl.org/dc/elements/1.1/"/>
    <ds:schemaRef ds:uri="http://schemas.microsoft.com/office/2006/documentManagement/types"/>
    <ds:schemaRef ds:uri="http://schemas.openxmlformats.org/package/2006/metadata/core-properties"/>
    <ds:schemaRef ds:uri="d2749cae-3b09-4902-b2fe-48dfe8b9c04c"/>
    <ds:schemaRef ds:uri="http://purl.org/dc/dcmitype/"/>
    <ds:schemaRef ds:uri="http://schemas.microsoft.com/office/2006/metadata/properties"/>
    <ds:schemaRef ds:uri="http://www.w3.org/XML/1998/namespace"/>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22842</TotalTime>
  <Words>601</Words>
  <Application>Microsoft Office PowerPoint</Application>
  <PresentationFormat>Widescreen</PresentationFormat>
  <Paragraphs>64</Paragraphs>
  <Slides>7</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Wingdings</vt:lpstr>
      <vt:lpstr>Default Design</vt:lpstr>
      <vt:lpstr> Energy Division Program Proceeding Updates</vt:lpstr>
      <vt:lpstr>Low Income Needs Assessment </vt:lpstr>
      <vt:lpstr>Disconnection OIR Update </vt:lpstr>
      <vt:lpstr> ESA/CARE Proceeding </vt:lpstr>
      <vt:lpstr>2022 Low Income Needs Assessment  Recent Activity </vt:lpstr>
      <vt:lpstr>2022 Low Income Needs Assessment  Upcoming Activity </vt:lpstr>
      <vt:lpstr>2022 Low Income Needs Assessment  Tentative Schedule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Item 007b - Energy Division Update 3-6-20 (LIOB030620)</dc:title>
  <dc:creator>Lee Jennie</dc:creator>
  <cp:lastModifiedBy>Weaver, Gillian</cp:lastModifiedBy>
  <cp:revision>853</cp:revision>
  <cp:lastPrinted>2018-02-26T17:51:43Z</cp:lastPrinted>
  <dcterms:created xsi:type="dcterms:W3CDTF">2013-01-29T09:06:24Z</dcterms:created>
  <dcterms:modified xsi:type="dcterms:W3CDTF">2020-02-27T00:11:36Z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ktContentLanguage">
    <vt:i4>1033</vt:i4>
  </property>
  <property fmtid="{D5CDD505-2E9C-101B-9397-08002B2CF9AE}" pid="3" name="EktQuickLink">
    <vt:lpwstr>DownloadAsset.aspx?id=3713</vt:lpwstr>
  </property>
  <property fmtid="{D5CDD505-2E9C-101B-9397-08002B2CF9AE}" pid="4" name="EktContentType">
    <vt:i4>101</vt:i4>
  </property>
  <property fmtid="{D5CDD505-2E9C-101B-9397-08002B2CF9AE}" pid="5" name="EktContentSubType">
    <vt:i4>0</vt:i4>
  </property>
  <property fmtid="{D5CDD505-2E9C-101B-9397-08002B2CF9AE}" pid="6" name="EktFolderName">
    <vt:lpwstr/>
  </property>
  <property fmtid="{D5CDD505-2E9C-101B-9397-08002B2CF9AE}" pid="7" name="EktCmsPath">
    <vt:lpwstr/>
  </property>
  <property fmtid="{D5CDD505-2E9C-101B-9397-08002B2CF9AE}" pid="8" name="EktExpiryType">
    <vt:i4>1</vt:i4>
  </property>
  <property fmtid="{D5CDD505-2E9C-101B-9397-08002B2CF9AE}" pid="9" name="EktDateCreated">
    <vt:filetime>2012-06-14T16:05:11Z</vt:filetime>
  </property>
  <property fmtid="{D5CDD505-2E9C-101B-9397-08002B2CF9AE}" pid="10" name="EktDateModified">
    <vt:filetime>2012-06-14T16:05:12Z</vt:filetime>
  </property>
  <property fmtid="{D5CDD505-2E9C-101B-9397-08002B2CF9AE}" pid="11" name="EktTaxCategory">
    <vt:lpwstr/>
  </property>
  <property fmtid="{D5CDD505-2E9C-101B-9397-08002B2CF9AE}" pid="12" name="EktDisabledTaxCategory">
    <vt:lpwstr/>
  </property>
  <property fmtid="{D5CDD505-2E9C-101B-9397-08002B2CF9AE}" pid="13" name="EktCmsSize">
    <vt:i4>1611264</vt:i4>
  </property>
  <property fmtid="{D5CDD505-2E9C-101B-9397-08002B2CF9AE}" pid="14" name="EktSearchable">
    <vt:i4>1</vt:i4>
  </property>
  <property fmtid="{D5CDD505-2E9C-101B-9397-08002B2CF9AE}" pid="15" name="EktEDescription">
    <vt:lpwstr>CPUC PowerPoint Style Guide</vt:lpwstr>
  </property>
  <property fmtid="{D5CDD505-2E9C-101B-9397-08002B2CF9AE}" pid="16" name="ContentTypeId">
    <vt:lpwstr>0x010100FF3DADF49424734DB6BAE4E8EDF84CCB</vt:lpwstr>
  </property>
</Properties>
</file>