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2.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7"/>
  </p:notesMasterIdLst>
  <p:sldIdLst>
    <p:sldId id="256" r:id="rId2"/>
    <p:sldId id="280" r:id="rId3"/>
    <p:sldId id="261" r:id="rId4"/>
    <p:sldId id="276" r:id="rId5"/>
    <p:sldId id="277" r:id="rId6"/>
    <p:sldId id="288" r:id="rId7"/>
    <p:sldId id="263" r:id="rId8"/>
    <p:sldId id="266" r:id="rId9"/>
    <p:sldId id="267" r:id="rId10"/>
    <p:sldId id="278" r:id="rId11"/>
    <p:sldId id="275" r:id="rId12"/>
    <p:sldId id="270" r:id="rId13"/>
    <p:sldId id="272" r:id="rId14"/>
    <p:sldId id="274" r:id="rId15"/>
    <p:sldId id="268" r:id="rId16"/>
    <p:sldId id="257" r:id="rId17"/>
    <p:sldId id="284" r:id="rId18"/>
    <p:sldId id="285" r:id="rId19"/>
    <p:sldId id="286" r:id="rId20"/>
    <p:sldId id="264" r:id="rId21"/>
    <p:sldId id="283" r:id="rId22"/>
    <p:sldId id="281" r:id="rId23"/>
    <p:sldId id="260" r:id="rId24"/>
    <p:sldId id="282" r:id="rId25"/>
    <p:sldId id="279"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3C13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0924" autoAdjust="0"/>
  </p:normalViewPr>
  <p:slideViewPr>
    <p:cSldViewPr snapToGrid="0">
      <p:cViewPr>
        <p:scale>
          <a:sx n="75" d="100"/>
          <a:sy n="75" d="100"/>
        </p:scale>
        <p:origin x="-870"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gif"/></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72826-822F-4279-9B48-D55836BDEE1A}" type="doc">
      <dgm:prSet loTypeId="urn:microsoft.com/office/officeart/2005/8/layout/process2" loCatId="process" qsTypeId="urn:microsoft.com/office/officeart/2005/8/quickstyle/simple1#1" qsCatId="simple" csTypeId="urn:microsoft.com/office/officeart/2005/8/colors/accent2_2" csCatId="accent2" phldr="1"/>
      <dgm:spPr/>
    </dgm:pt>
    <dgm:pt modelId="{5314961D-065C-4295-A39F-80F4051D2225}">
      <dgm:prSet phldrT="[Text]" custT="1"/>
      <dgm:spPr/>
      <dgm:t>
        <a:bodyPr/>
        <a:lstStyle/>
        <a:p>
          <a:r>
            <a:rPr lang="en-US" sz="2800" dirty="0" smtClean="0"/>
            <a:t>2011 Marketing &amp; Outreach Initiatives</a:t>
          </a:r>
          <a:endParaRPr lang="en-US" sz="2800" dirty="0"/>
        </a:p>
      </dgm:t>
    </dgm:pt>
    <dgm:pt modelId="{F736ADF9-99E1-4DA6-8487-76E3D00D8774}" type="parTrans" cxnId="{91CBBBFF-0243-4786-8156-0D88D7D387A3}">
      <dgm:prSet/>
      <dgm:spPr/>
      <dgm:t>
        <a:bodyPr/>
        <a:lstStyle/>
        <a:p>
          <a:endParaRPr lang="en-US"/>
        </a:p>
      </dgm:t>
    </dgm:pt>
    <dgm:pt modelId="{FB6F6E50-E3EA-42D8-8D52-03B896A62F55}" type="sibTrans" cxnId="{91CBBBFF-0243-4786-8156-0D88D7D387A3}">
      <dgm:prSet/>
      <dgm:spPr/>
      <dgm:t>
        <a:bodyPr/>
        <a:lstStyle/>
        <a:p>
          <a:endParaRPr lang="en-US"/>
        </a:p>
      </dgm:t>
    </dgm:pt>
    <dgm:pt modelId="{CBF418F7-59B2-48C8-88B7-78AD288A5EA9}">
      <dgm:prSet phldrT="[Text]" custT="1"/>
      <dgm:spPr/>
      <dgm:t>
        <a:bodyPr/>
        <a:lstStyle/>
        <a:p>
          <a:r>
            <a:rPr lang="en-US" sz="2800" dirty="0" smtClean="0"/>
            <a:t>2012-14 Proposed Marketing &amp; Outreach Initiatives</a:t>
          </a:r>
          <a:endParaRPr lang="en-US" sz="2800" dirty="0"/>
        </a:p>
      </dgm:t>
    </dgm:pt>
    <dgm:pt modelId="{FD9D8AE8-457F-422E-BE93-970951B364CB}" type="parTrans" cxnId="{1BB582B8-5789-48DB-B93F-3BF3FDB17CFF}">
      <dgm:prSet/>
      <dgm:spPr/>
      <dgm:t>
        <a:bodyPr/>
        <a:lstStyle/>
        <a:p>
          <a:endParaRPr lang="en-US"/>
        </a:p>
      </dgm:t>
    </dgm:pt>
    <dgm:pt modelId="{CE12AA6E-ACAD-4DC3-98F0-A47F21B7E25A}" type="sibTrans" cxnId="{1BB582B8-5789-48DB-B93F-3BF3FDB17CFF}">
      <dgm:prSet/>
      <dgm:spPr/>
      <dgm:t>
        <a:bodyPr/>
        <a:lstStyle/>
        <a:p>
          <a:endParaRPr lang="en-US"/>
        </a:p>
      </dgm:t>
    </dgm:pt>
    <dgm:pt modelId="{1787EBFD-627C-431C-A50E-3E75CD4F52DD}" type="pres">
      <dgm:prSet presAssocID="{96172826-822F-4279-9B48-D55836BDEE1A}" presName="linearFlow" presStyleCnt="0">
        <dgm:presLayoutVars>
          <dgm:resizeHandles val="exact"/>
        </dgm:presLayoutVars>
      </dgm:prSet>
      <dgm:spPr/>
    </dgm:pt>
    <dgm:pt modelId="{BC9B04A0-FD4A-4077-ABEE-9524AD4A2A24}" type="pres">
      <dgm:prSet presAssocID="{5314961D-065C-4295-A39F-80F4051D2225}" presName="node" presStyleLbl="node1" presStyleIdx="0" presStyleCnt="2">
        <dgm:presLayoutVars>
          <dgm:bulletEnabled val="1"/>
        </dgm:presLayoutVars>
      </dgm:prSet>
      <dgm:spPr/>
      <dgm:t>
        <a:bodyPr/>
        <a:lstStyle/>
        <a:p>
          <a:endParaRPr lang="en-US"/>
        </a:p>
      </dgm:t>
    </dgm:pt>
    <dgm:pt modelId="{493B5EBD-A7C4-4C8B-92AB-9CB2D3709474}" type="pres">
      <dgm:prSet presAssocID="{FB6F6E50-E3EA-42D8-8D52-03B896A62F55}" presName="sibTrans" presStyleLbl="sibTrans2D1" presStyleIdx="0" presStyleCnt="1"/>
      <dgm:spPr/>
      <dgm:t>
        <a:bodyPr/>
        <a:lstStyle/>
        <a:p>
          <a:endParaRPr lang="en-US"/>
        </a:p>
      </dgm:t>
    </dgm:pt>
    <dgm:pt modelId="{7A0ED3EE-E860-4E7E-B79A-1D05C23AD64B}" type="pres">
      <dgm:prSet presAssocID="{FB6F6E50-E3EA-42D8-8D52-03B896A62F55}" presName="connectorText" presStyleLbl="sibTrans2D1" presStyleIdx="0" presStyleCnt="1"/>
      <dgm:spPr/>
      <dgm:t>
        <a:bodyPr/>
        <a:lstStyle/>
        <a:p>
          <a:endParaRPr lang="en-US"/>
        </a:p>
      </dgm:t>
    </dgm:pt>
    <dgm:pt modelId="{C61FDCEC-6AFF-4704-A768-D5D4DA6FA273}" type="pres">
      <dgm:prSet presAssocID="{CBF418F7-59B2-48C8-88B7-78AD288A5EA9}" presName="node" presStyleLbl="node1" presStyleIdx="1" presStyleCnt="2">
        <dgm:presLayoutVars>
          <dgm:bulletEnabled val="1"/>
        </dgm:presLayoutVars>
      </dgm:prSet>
      <dgm:spPr/>
      <dgm:t>
        <a:bodyPr/>
        <a:lstStyle/>
        <a:p>
          <a:endParaRPr lang="en-US"/>
        </a:p>
      </dgm:t>
    </dgm:pt>
  </dgm:ptLst>
  <dgm:cxnLst>
    <dgm:cxn modelId="{744F8D68-8A66-4257-9A61-A4AFC53AF3EC}" type="presOf" srcId="{CBF418F7-59B2-48C8-88B7-78AD288A5EA9}" destId="{C61FDCEC-6AFF-4704-A768-D5D4DA6FA273}" srcOrd="0" destOrd="0" presId="urn:microsoft.com/office/officeart/2005/8/layout/process2"/>
    <dgm:cxn modelId="{38EAA745-866D-4D24-A17F-2E7833A9053B}" type="presOf" srcId="{5314961D-065C-4295-A39F-80F4051D2225}" destId="{BC9B04A0-FD4A-4077-ABEE-9524AD4A2A24}" srcOrd="0" destOrd="0" presId="urn:microsoft.com/office/officeart/2005/8/layout/process2"/>
    <dgm:cxn modelId="{37CCE5B4-6C40-481F-88B0-A4490E627CFC}" type="presOf" srcId="{96172826-822F-4279-9B48-D55836BDEE1A}" destId="{1787EBFD-627C-431C-A50E-3E75CD4F52DD}" srcOrd="0" destOrd="0" presId="urn:microsoft.com/office/officeart/2005/8/layout/process2"/>
    <dgm:cxn modelId="{91CBBBFF-0243-4786-8156-0D88D7D387A3}" srcId="{96172826-822F-4279-9B48-D55836BDEE1A}" destId="{5314961D-065C-4295-A39F-80F4051D2225}" srcOrd="0" destOrd="0" parTransId="{F736ADF9-99E1-4DA6-8487-76E3D00D8774}" sibTransId="{FB6F6E50-E3EA-42D8-8D52-03B896A62F55}"/>
    <dgm:cxn modelId="{1BB582B8-5789-48DB-B93F-3BF3FDB17CFF}" srcId="{96172826-822F-4279-9B48-D55836BDEE1A}" destId="{CBF418F7-59B2-48C8-88B7-78AD288A5EA9}" srcOrd="1" destOrd="0" parTransId="{FD9D8AE8-457F-422E-BE93-970951B364CB}" sibTransId="{CE12AA6E-ACAD-4DC3-98F0-A47F21B7E25A}"/>
    <dgm:cxn modelId="{C9EBA285-8E66-4CE2-8081-9C6583884870}" type="presOf" srcId="{FB6F6E50-E3EA-42D8-8D52-03B896A62F55}" destId="{7A0ED3EE-E860-4E7E-B79A-1D05C23AD64B}" srcOrd="1" destOrd="0" presId="urn:microsoft.com/office/officeart/2005/8/layout/process2"/>
    <dgm:cxn modelId="{3DBB0B0F-075F-4067-A7BF-603B5E3818A6}" type="presOf" srcId="{FB6F6E50-E3EA-42D8-8D52-03B896A62F55}" destId="{493B5EBD-A7C4-4C8B-92AB-9CB2D3709474}" srcOrd="0" destOrd="0" presId="urn:microsoft.com/office/officeart/2005/8/layout/process2"/>
    <dgm:cxn modelId="{184D8FA6-EF05-4FC5-8700-4DAE6DDF0FC1}" type="presParOf" srcId="{1787EBFD-627C-431C-A50E-3E75CD4F52DD}" destId="{BC9B04A0-FD4A-4077-ABEE-9524AD4A2A24}" srcOrd="0" destOrd="0" presId="urn:microsoft.com/office/officeart/2005/8/layout/process2"/>
    <dgm:cxn modelId="{06873DF8-0E00-4E87-9C4D-03C4524A7DCF}" type="presParOf" srcId="{1787EBFD-627C-431C-A50E-3E75CD4F52DD}" destId="{493B5EBD-A7C4-4C8B-92AB-9CB2D3709474}" srcOrd="1" destOrd="0" presId="urn:microsoft.com/office/officeart/2005/8/layout/process2"/>
    <dgm:cxn modelId="{13DD654E-CC26-4867-A67E-A8958AC88275}" type="presParOf" srcId="{493B5EBD-A7C4-4C8B-92AB-9CB2D3709474}" destId="{7A0ED3EE-E860-4E7E-B79A-1D05C23AD64B}" srcOrd="0" destOrd="0" presId="urn:microsoft.com/office/officeart/2005/8/layout/process2"/>
    <dgm:cxn modelId="{247F201B-9209-4C10-B741-85BD5D9F3CA9}" type="presParOf" srcId="{1787EBFD-627C-431C-A50E-3E75CD4F52DD}" destId="{C61FDCEC-6AFF-4704-A768-D5D4DA6FA273}" srcOrd="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962C3-9F0E-4ECB-AEB8-DA9DE33636F2}" type="doc">
      <dgm:prSet loTypeId="urn:microsoft.com/office/officeart/2005/8/layout/vList4" loCatId="list" qsTypeId="urn:microsoft.com/office/officeart/2005/8/quickstyle/simple5" qsCatId="simple" csTypeId="urn:microsoft.com/office/officeart/2005/8/colors/accent6_1" csCatId="accent6" phldr="1"/>
      <dgm:spPr/>
      <dgm:t>
        <a:bodyPr/>
        <a:lstStyle/>
        <a:p>
          <a:endParaRPr lang="en-US"/>
        </a:p>
      </dgm:t>
    </dgm:pt>
    <dgm:pt modelId="{BC984C37-48BA-4EDA-8A82-F5AF60B2727E}">
      <dgm:prSet phldrT="[Text]"/>
      <dgm:spPr/>
      <dgm:t>
        <a:bodyPr/>
        <a:lstStyle/>
        <a:p>
          <a:r>
            <a:rPr lang="en-US" dirty="0" smtClean="0"/>
            <a:t>English/Spanish direct mail campaigns </a:t>
          </a:r>
          <a:endParaRPr lang="en-US" dirty="0"/>
        </a:p>
      </dgm:t>
    </dgm:pt>
    <dgm:pt modelId="{7B0D952A-210B-42EF-A1B0-223E858F6BD1}" type="parTrans" cxnId="{307F669C-40A8-483A-90E3-4E0586CD9007}">
      <dgm:prSet/>
      <dgm:spPr/>
      <dgm:t>
        <a:bodyPr/>
        <a:lstStyle/>
        <a:p>
          <a:endParaRPr lang="en-US"/>
        </a:p>
      </dgm:t>
    </dgm:pt>
    <dgm:pt modelId="{6899E8AC-6E99-4D66-B617-363CCA6137D7}" type="sibTrans" cxnId="{307F669C-40A8-483A-90E3-4E0586CD9007}">
      <dgm:prSet/>
      <dgm:spPr/>
      <dgm:t>
        <a:bodyPr/>
        <a:lstStyle/>
        <a:p>
          <a:endParaRPr lang="en-US"/>
        </a:p>
      </dgm:t>
    </dgm:pt>
    <dgm:pt modelId="{5B509652-0863-4A69-BAAF-3DE4B95733B2}">
      <dgm:prSet/>
      <dgm:spPr/>
      <dgm:t>
        <a:bodyPr/>
        <a:lstStyle/>
        <a:p>
          <a:r>
            <a:rPr lang="en-US" dirty="0" smtClean="0"/>
            <a:t>Email campaigns </a:t>
          </a:r>
          <a:endParaRPr lang="en-US" dirty="0"/>
        </a:p>
      </dgm:t>
    </dgm:pt>
    <dgm:pt modelId="{A090BC03-1E2E-477C-8EA2-067839BFFF9B}" type="parTrans" cxnId="{F031A6A0-33F8-444E-AAF3-13CFB02C7147}">
      <dgm:prSet/>
      <dgm:spPr/>
      <dgm:t>
        <a:bodyPr/>
        <a:lstStyle/>
        <a:p>
          <a:endParaRPr lang="en-US"/>
        </a:p>
      </dgm:t>
    </dgm:pt>
    <dgm:pt modelId="{CF38ED78-53F2-4DF5-9D12-E5B1B61FEBB2}" type="sibTrans" cxnId="{F031A6A0-33F8-444E-AAF3-13CFB02C7147}">
      <dgm:prSet/>
      <dgm:spPr/>
      <dgm:t>
        <a:bodyPr/>
        <a:lstStyle/>
        <a:p>
          <a:endParaRPr lang="en-US"/>
        </a:p>
      </dgm:t>
    </dgm:pt>
    <dgm:pt modelId="{F1F33FE1-38EA-46C0-B5E6-5C98A88E7366}">
      <dgm:prSet phldrT="[Text]"/>
      <dgm:spPr/>
      <dgm:t>
        <a:bodyPr/>
        <a:lstStyle/>
        <a:p>
          <a:r>
            <a:rPr lang="en-US" dirty="0" smtClean="0"/>
            <a:t>English/Spanish automated voice messaging (AVM) campaigns</a:t>
          </a:r>
          <a:endParaRPr lang="en-US" dirty="0"/>
        </a:p>
      </dgm:t>
    </dgm:pt>
    <dgm:pt modelId="{446B1FBB-7273-4A45-B43C-9373EC3B2233}" type="parTrans" cxnId="{F48231D4-FD4F-4A7A-8596-7C7EC21F96DF}">
      <dgm:prSet/>
      <dgm:spPr/>
      <dgm:t>
        <a:bodyPr/>
        <a:lstStyle/>
        <a:p>
          <a:endParaRPr lang="en-US"/>
        </a:p>
      </dgm:t>
    </dgm:pt>
    <dgm:pt modelId="{C56F1925-B227-4645-8CFD-BD9BA26CE811}" type="sibTrans" cxnId="{F48231D4-FD4F-4A7A-8596-7C7EC21F96DF}">
      <dgm:prSet/>
      <dgm:spPr/>
      <dgm:t>
        <a:bodyPr/>
        <a:lstStyle/>
        <a:p>
          <a:endParaRPr lang="en-US"/>
        </a:p>
      </dgm:t>
    </dgm:pt>
    <dgm:pt modelId="{9A2F9774-A139-4E8F-A853-A2E6AE0CACBA}">
      <dgm:prSet phldrT="[Text]"/>
      <dgm:spPr/>
      <dgm:t>
        <a:bodyPr/>
        <a:lstStyle/>
        <a:p>
          <a:r>
            <a:rPr lang="en-US" dirty="0" smtClean="0"/>
            <a:t>English/Spanish door to door campaigns</a:t>
          </a:r>
          <a:endParaRPr lang="en-US" dirty="0"/>
        </a:p>
      </dgm:t>
    </dgm:pt>
    <dgm:pt modelId="{96B0502D-20BE-48C0-846F-44AC9CA94EB5}" type="parTrans" cxnId="{6539DEFD-39F1-4E60-8FE2-CC9114810CC7}">
      <dgm:prSet/>
      <dgm:spPr/>
      <dgm:t>
        <a:bodyPr/>
        <a:lstStyle/>
        <a:p>
          <a:endParaRPr lang="en-US"/>
        </a:p>
      </dgm:t>
    </dgm:pt>
    <dgm:pt modelId="{8B251575-0518-4BA1-BD31-D3BE08CFCD96}" type="sibTrans" cxnId="{6539DEFD-39F1-4E60-8FE2-CC9114810CC7}">
      <dgm:prSet/>
      <dgm:spPr/>
      <dgm:t>
        <a:bodyPr/>
        <a:lstStyle/>
        <a:p>
          <a:endParaRPr lang="en-US"/>
        </a:p>
      </dgm:t>
    </dgm:pt>
    <dgm:pt modelId="{FE5F6431-49A1-4271-A6B7-ABEAF5855908}">
      <dgm:prSet phldrT="[Text]"/>
      <dgm:spPr/>
      <dgm:t>
        <a:bodyPr/>
        <a:lstStyle/>
        <a:p>
          <a:r>
            <a:rPr lang="en-US" dirty="0" smtClean="0"/>
            <a:t>English/Spanish bill inserts</a:t>
          </a:r>
          <a:endParaRPr lang="en-US" dirty="0"/>
        </a:p>
      </dgm:t>
    </dgm:pt>
    <dgm:pt modelId="{B0D6B5D4-B656-4E21-8FFE-0721810BD58C}" type="parTrans" cxnId="{E90F72F7-8CB9-4EB8-848B-AC20E2183551}">
      <dgm:prSet/>
      <dgm:spPr/>
      <dgm:t>
        <a:bodyPr/>
        <a:lstStyle/>
        <a:p>
          <a:endParaRPr lang="en-US"/>
        </a:p>
      </dgm:t>
    </dgm:pt>
    <dgm:pt modelId="{FA5B0EBB-282D-4F33-95F6-BED9A4D3A74B}" type="sibTrans" cxnId="{E90F72F7-8CB9-4EB8-848B-AC20E2183551}">
      <dgm:prSet/>
      <dgm:spPr/>
      <dgm:t>
        <a:bodyPr/>
        <a:lstStyle/>
        <a:p>
          <a:endParaRPr lang="en-US"/>
        </a:p>
      </dgm:t>
    </dgm:pt>
    <dgm:pt modelId="{468DBEDA-A3D9-4AC0-8653-4DD221B11B8A}" type="pres">
      <dgm:prSet presAssocID="{9A8962C3-9F0E-4ECB-AEB8-DA9DE33636F2}" presName="linear" presStyleCnt="0">
        <dgm:presLayoutVars>
          <dgm:dir/>
          <dgm:resizeHandles val="exact"/>
        </dgm:presLayoutVars>
      </dgm:prSet>
      <dgm:spPr/>
      <dgm:t>
        <a:bodyPr/>
        <a:lstStyle/>
        <a:p>
          <a:endParaRPr lang="en-US"/>
        </a:p>
      </dgm:t>
    </dgm:pt>
    <dgm:pt modelId="{EDDB9941-0D16-43D2-9F68-45BEFD9C6A52}" type="pres">
      <dgm:prSet presAssocID="{BC984C37-48BA-4EDA-8A82-F5AF60B2727E}" presName="comp" presStyleCnt="0"/>
      <dgm:spPr/>
      <dgm:t>
        <a:bodyPr/>
        <a:lstStyle/>
        <a:p>
          <a:endParaRPr lang="en-US"/>
        </a:p>
      </dgm:t>
    </dgm:pt>
    <dgm:pt modelId="{99AD6169-B353-4FCD-A3A0-799BECCBAE6D}" type="pres">
      <dgm:prSet presAssocID="{BC984C37-48BA-4EDA-8A82-F5AF60B2727E}" presName="box" presStyleLbl="node1" presStyleIdx="0" presStyleCnt="5"/>
      <dgm:spPr/>
      <dgm:t>
        <a:bodyPr/>
        <a:lstStyle/>
        <a:p>
          <a:endParaRPr lang="en-US"/>
        </a:p>
      </dgm:t>
    </dgm:pt>
    <dgm:pt modelId="{C6554069-634B-42EF-8B49-4705D7757F53}" type="pres">
      <dgm:prSet presAssocID="{BC984C37-48BA-4EDA-8A82-F5AF60B2727E}" presName="img"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5AE7B1E5-EAD8-4CED-B673-DC616307F15C}" type="pres">
      <dgm:prSet presAssocID="{BC984C37-48BA-4EDA-8A82-F5AF60B2727E}" presName="text" presStyleLbl="node1" presStyleIdx="0" presStyleCnt="5">
        <dgm:presLayoutVars>
          <dgm:bulletEnabled val="1"/>
        </dgm:presLayoutVars>
      </dgm:prSet>
      <dgm:spPr/>
      <dgm:t>
        <a:bodyPr/>
        <a:lstStyle/>
        <a:p>
          <a:endParaRPr lang="en-US"/>
        </a:p>
      </dgm:t>
    </dgm:pt>
    <dgm:pt modelId="{0F5AC63E-BC9A-4B9F-816B-A6EB61C8F546}" type="pres">
      <dgm:prSet presAssocID="{6899E8AC-6E99-4D66-B617-363CCA6137D7}" presName="spacer" presStyleCnt="0"/>
      <dgm:spPr/>
      <dgm:t>
        <a:bodyPr/>
        <a:lstStyle/>
        <a:p>
          <a:endParaRPr lang="en-US"/>
        </a:p>
      </dgm:t>
    </dgm:pt>
    <dgm:pt modelId="{8DD4E4D1-47AD-465C-96C0-980DCB568F19}" type="pres">
      <dgm:prSet presAssocID="{5B509652-0863-4A69-BAAF-3DE4B95733B2}" presName="comp" presStyleCnt="0"/>
      <dgm:spPr/>
      <dgm:t>
        <a:bodyPr/>
        <a:lstStyle/>
        <a:p>
          <a:endParaRPr lang="en-US"/>
        </a:p>
      </dgm:t>
    </dgm:pt>
    <dgm:pt modelId="{0ABEE3BF-E66C-465C-B8AA-D5A296D6CCA1}" type="pres">
      <dgm:prSet presAssocID="{5B509652-0863-4A69-BAAF-3DE4B95733B2}" presName="box" presStyleLbl="node1" presStyleIdx="1" presStyleCnt="5" custLinFactNeighborX="-1210" custLinFactNeighborY="1561"/>
      <dgm:spPr/>
      <dgm:t>
        <a:bodyPr/>
        <a:lstStyle/>
        <a:p>
          <a:endParaRPr lang="en-US"/>
        </a:p>
      </dgm:t>
    </dgm:pt>
    <dgm:pt modelId="{768E628F-8E02-4657-B0D1-9B0A0E5945A1}" type="pres">
      <dgm:prSet presAssocID="{5B509652-0863-4A69-BAAF-3DE4B95733B2}" presName="img" presStyleLbl="fgImgPlace1" presStyleIdx="1" presStyleCnt="5"/>
      <dgm:spPr>
        <a:blipFill rotWithShape="0">
          <a:blip xmlns:r="http://schemas.openxmlformats.org/officeDocument/2006/relationships" r:embed="rId2"/>
          <a:stretch>
            <a:fillRect/>
          </a:stretch>
        </a:blipFill>
      </dgm:spPr>
      <dgm:t>
        <a:bodyPr/>
        <a:lstStyle/>
        <a:p>
          <a:endParaRPr lang="en-US"/>
        </a:p>
      </dgm:t>
    </dgm:pt>
    <dgm:pt modelId="{B2ABE61C-EC98-4087-BA0A-3E6902F05010}" type="pres">
      <dgm:prSet presAssocID="{5B509652-0863-4A69-BAAF-3DE4B95733B2}" presName="text" presStyleLbl="node1" presStyleIdx="1" presStyleCnt="5">
        <dgm:presLayoutVars>
          <dgm:bulletEnabled val="1"/>
        </dgm:presLayoutVars>
      </dgm:prSet>
      <dgm:spPr/>
      <dgm:t>
        <a:bodyPr/>
        <a:lstStyle/>
        <a:p>
          <a:endParaRPr lang="en-US"/>
        </a:p>
      </dgm:t>
    </dgm:pt>
    <dgm:pt modelId="{EF09E754-6CFE-4969-BC35-E2042669C2C1}" type="pres">
      <dgm:prSet presAssocID="{CF38ED78-53F2-4DF5-9D12-E5B1B61FEBB2}" presName="spacer" presStyleCnt="0"/>
      <dgm:spPr/>
      <dgm:t>
        <a:bodyPr/>
        <a:lstStyle/>
        <a:p>
          <a:endParaRPr lang="en-US"/>
        </a:p>
      </dgm:t>
    </dgm:pt>
    <dgm:pt modelId="{711AFB44-4DD9-4328-9CEE-5E2FB6EEF664}" type="pres">
      <dgm:prSet presAssocID="{F1F33FE1-38EA-46C0-B5E6-5C98A88E7366}" presName="comp" presStyleCnt="0"/>
      <dgm:spPr/>
      <dgm:t>
        <a:bodyPr/>
        <a:lstStyle/>
        <a:p>
          <a:endParaRPr lang="en-US"/>
        </a:p>
      </dgm:t>
    </dgm:pt>
    <dgm:pt modelId="{3EC35027-FF22-4390-B152-84FDC2F6C0BB}" type="pres">
      <dgm:prSet presAssocID="{F1F33FE1-38EA-46C0-B5E6-5C98A88E7366}" presName="box" presStyleLbl="node1" presStyleIdx="2" presStyleCnt="5"/>
      <dgm:spPr/>
      <dgm:t>
        <a:bodyPr/>
        <a:lstStyle/>
        <a:p>
          <a:endParaRPr lang="en-US"/>
        </a:p>
      </dgm:t>
    </dgm:pt>
    <dgm:pt modelId="{13318681-BC09-4E5F-8000-5BD5F5A2CE37}" type="pres">
      <dgm:prSet presAssocID="{F1F33FE1-38EA-46C0-B5E6-5C98A88E7366}" presName="img" presStyleLbl="fgImgPlace1" presStyleIdx="2" presStyleCnt="5"/>
      <dgm:spPr>
        <a:blipFill rotWithShape="0">
          <a:blip xmlns:r="http://schemas.openxmlformats.org/officeDocument/2006/relationships" r:embed="rId3"/>
          <a:stretch>
            <a:fillRect/>
          </a:stretch>
        </a:blipFill>
      </dgm:spPr>
      <dgm:t>
        <a:bodyPr/>
        <a:lstStyle/>
        <a:p>
          <a:endParaRPr lang="en-US"/>
        </a:p>
      </dgm:t>
    </dgm:pt>
    <dgm:pt modelId="{EACE3950-B7EE-4F64-98D1-8CA4E6B2A0CF}" type="pres">
      <dgm:prSet presAssocID="{F1F33FE1-38EA-46C0-B5E6-5C98A88E7366}" presName="text" presStyleLbl="node1" presStyleIdx="2" presStyleCnt="5">
        <dgm:presLayoutVars>
          <dgm:bulletEnabled val="1"/>
        </dgm:presLayoutVars>
      </dgm:prSet>
      <dgm:spPr/>
      <dgm:t>
        <a:bodyPr/>
        <a:lstStyle/>
        <a:p>
          <a:endParaRPr lang="en-US"/>
        </a:p>
      </dgm:t>
    </dgm:pt>
    <dgm:pt modelId="{9194DB06-A9B1-413A-B070-809F559798C0}" type="pres">
      <dgm:prSet presAssocID="{C56F1925-B227-4645-8CFD-BD9BA26CE811}" presName="spacer" presStyleCnt="0"/>
      <dgm:spPr/>
      <dgm:t>
        <a:bodyPr/>
        <a:lstStyle/>
        <a:p>
          <a:endParaRPr lang="en-US"/>
        </a:p>
      </dgm:t>
    </dgm:pt>
    <dgm:pt modelId="{72294BD6-B541-4B0D-851C-445167E473B2}" type="pres">
      <dgm:prSet presAssocID="{9A2F9774-A139-4E8F-A853-A2E6AE0CACBA}" presName="comp" presStyleCnt="0"/>
      <dgm:spPr/>
      <dgm:t>
        <a:bodyPr/>
        <a:lstStyle/>
        <a:p>
          <a:endParaRPr lang="en-US"/>
        </a:p>
      </dgm:t>
    </dgm:pt>
    <dgm:pt modelId="{1E64622C-EFC9-49BF-9556-9092AD5DE1F8}" type="pres">
      <dgm:prSet presAssocID="{9A2F9774-A139-4E8F-A853-A2E6AE0CACBA}" presName="box" presStyleLbl="node1" presStyleIdx="3" presStyleCnt="5" custLinFactNeighborX="-726" custLinFactNeighborY="10930"/>
      <dgm:spPr/>
      <dgm:t>
        <a:bodyPr/>
        <a:lstStyle/>
        <a:p>
          <a:endParaRPr lang="en-US"/>
        </a:p>
      </dgm:t>
    </dgm:pt>
    <dgm:pt modelId="{528D8A4D-74A0-4336-B4C5-38717C90D05A}" type="pres">
      <dgm:prSet presAssocID="{9A2F9774-A139-4E8F-A853-A2E6AE0CACBA}" presName="img" presStyleLbl="fgImgPlace1" presStyleIdx="3" presStyleCnt="5" custLinFactNeighborY="12785"/>
      <dgm:spPr>
        <a:blipFill rotWithShape="0">
          <a:blip xmlns:r="http://schemas.openxmlformats.org/officeDocument/2006/relationships" r:embed="rId4"/>
          <a:stretch>
            <a:fillRect/>
          </a:stretch>
        </a:blipFill>
      </dgm:spPr>
      <dgm:t>
        <a:bodyPr/>
        <a:lstStyle/>
        <a:p>
          <a:endParaRPr lang="en-US"/>
        </a:p>
      </dgm:t>
    </dgm:pt>
    <dgm:pt modelId="{2AEF4FF2-51ED-451A-8FED-355DB0574F9D}" type="pres">
      <dgm:prSet presAssocID="{9A2F9774-A139-4E8F-A853-A2E6AE0CACBA}" presName="text" presStyleLbl="node1" presStyleIdx="3" presStyleCnt="5">
        <dgm:presLayoutVars>
          <dgm:bulletEnabled val="1"/>
        </dgm:presLayoutVars>
      </dgm:prSet>
      <dgm:spPr/>
      <dgm:t>
        <a:bodyPr/>
        <a:lstStyle/>
        <a:p>
          <a:endParaRPr lang="en-US"/>
        </a:p>
      </dgm:t>
    </dgm:pt>
    <dgm:pt modelId="{74DBCF37-8F8B-46FF-81EB-70C6E02B126A}" type="pres">
      <dgm:prSet presAssocID="{8B251575-0518-4BA1-BD31-D3BE08CFCD96}" presName="spacer" presStyleCnt="0"/>
      <dgm:spPr/>
      <dgm:t>
        <a:bodyPr/>
        <a:lstStyle/>
        <a:p>
          <a:endParaRPr lang="en-US"/>
        </a:p>
      </dgm:t>
    </dgm:pt>
    <dgm:pt modelId="{B6494C90-B7B0-4B46-8F33-582ABBA5B0C9}" type="pres">
      <dgm:prSet presAssocID="{FE5F6431-49A1-4271-A6B7-ABEAF5855908}" presName="comp" presStyleCnt="0"/>
      <dgm:spPr/>
      <dgm:t>
        <a:bodyPr/>
        <a:lstStyle/>
        <a:p>
          <a:endParaRPr lang="en-US"/>
        </a:p>
      </dgm:t>
    </dgm:pt>
    <dgm:pt modelId="{2E3031DC-FDCA-460D-AEB4-E5797EEF5A90}" type="pres">
      <dgm:prSet presAssocID="{FE5F6431-49A1-4271-A6B7-ABEAF5855908}" presName="box" presStyleLbl="node1" presStyleIdx="4" presStyleCnt="5"/>
      <dgm:spPr/>
      <dgm:t>
        <a:bodyPr/>
        <a:lstStyle/>
        <a:p>
          <a:endParaRPr lang="en-US"/>
        </a:p>
      </dgm:t>
    </dgm:pt>
    <dgm:pt modelId="{12D02095-FF63-45A6-8BB4-8BC9F2620E61}" type="pres">
      <dgm:prSet presAssocID="{FE5F6431-49A1-4271-A6B7-ABEAF5855908}" presName="img"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 modelId="{9EE0873D-8A76-4A87-9ED1-A1DC3A48F7FC}" type="pres">
      <dgm:prSet presAssocID="{FE5F6431-49A1-4271-A6B7-ABEAF5855908}" presName="text" presStyleLbl="node1" presStyleIdx="4" presStyleCnt="5">
        <dgm:presLayoutVars>
          <dgm:bulletEnabled val="1"/>
        </dgm:presLayoutVars>
      </dgm:prSet>
      <dgm:spPr/>
      <dgm:t>
        <a:bodyPr/>
        <a:lstStyle/>
        <a:p>
          <a:endParaRPr lang="en-US"/>
        </a:p>
      </dgm:t>
    </dgm:pt>
  </dgm:ptLst>
  <dgm:cxnLst>
    <dgm:cxn modelId="{2C5D3814-C23F-4FD7-9DEE-818AD7FC4A38}" type="presOf" srcId="{FE5F6431-49A1-4271-A6B7-ABEAF5855908}" destId="{2E3031DC-FDCA-460D-AEB4-E5797EEF5A90}" srcOrd="0" destOrd="0" presId="urn:microsoft.com/office/officeart/2005/8/layout/vList4"/>
    <dgm:cxn modelId="{307F669C-40A8-483A-90E3-4E0586CD9007}" srcId="{9A8962C3-9F0E-4ECB-AEB8-DA9DE33636F2}" destId="{BC984C37-48BA-4EDA-8A82-F5AF60B2727E}" srcOrd="0" destOrd="0" parTransId="{7B0D952A-210B-42EF-A1B0-223E858F6BD1}" sibTransId="{6899E8AC-6E99-4D66-B617-363CCA6137D7}"/>
    <dgm:cxn modelId="{0A880E85-D536-45FA-B6A5-7795A8F20FAF}" type="presOf" srcId="{9A2F9774-A139-4E8F-A853-A2E6AE0CACBA}" destId="{1E64622C-EFC9-49BF-9556-9092AD5DE1F8}" srcOrd="0" destOrd="0" presId="urn:microsoft.com/office/officeart/2005/8/layout/vList4"/>
    <dgm:cxn modelId="{E90F72F7-8CB9-4EB8-848B-AC20E2183551}" srcId="{9A8962C3-9F0E-4ECB-AEB8-DA9DE33636F2}" destId="{FE5F6431-49A1-4271-A6B7-ABEAF5855908}" srcOrd="4" destOrd="0" parTransId="{B0D6B5D4-B656-4E21-8FFE-0721810BD58C}" sibTransId="{FA5B0EBB-282D-4F33-95F6-BED9A4D3A74B}"/>
    <dgm:cxn modelId="{08097F0E-51C5-42CE-BE4F-99B611FB9356}" type="presOf" srcId="{9A2F9774-A139-4E8F-A853-A2E6AE0CACBA}" destId="{2AEF4FF2-51ED-451A-8FED-355DB0574F9D}" srcOrd="1" destOrd="0" presId="urn:microsoft.com/office/officeart/2005/8/layout/vList4"/>
    <dgm:cxn modelId="{F48231D4-FD4F-4A7A-8596-7C7EC21F96DF}" srcId="{9A8962C3-9F0E-4ECB-AEB8-DA9DE33636F2}" destId="{F1F33FE1-38EA-46C0-B5E6-5C98A88E7366}" srcOrd="2" destOrd="0" parTransId="{446B1FBB-7273-4A45-B43C-9373EC3B2233}" sibTransId="{C56F1925-B227-4645-8CFD-BD9BA26CE811}"/>
    <dgm:cxn modelId="{DF509765-799A-4369-91F8-4BF32F4AB106}" type="presOf" srcId="{BC984C37-48BA-4EDA-8A82-F5AF60B2727E}" destId="{5AE7B1E5-EAD8-4CED-B673-DC616307F15C}" srcOrd="1" destOrd="0" presId="urn:microsoft.com/office/officeart/2005/8/layout/vList4"/>
    <dgm:cxn modelId="{AB08565D-81C7-4673-8A41-41EAA2AD16AC}" type="presOf" srcId="{5B509652-0863-4A69-BAAF-3DE4B95733B2}" destId="{B2ABE61C-EC98-4087-BA0A-3E6902F05010}" srcOrd="1" destOrd="0" presId="urn:microsoft.com/office/officeart/2005/8/layout/vList4"/>
    <dgm:cxn modelId="{F031A6A0-33F8-444E-AAF3-13CFB02C7147}" srcId="{9A8962C3-9F0E-4ECB-AEB8-DA9DE33636F2}" destId="{5B509652-0863-4A69-BAAF-3DE4B95733B2}" srcOrd="1" destOrd="0" parTransId="{A090BC03-1E2E-477C-8EA2-067839BFFF9B}" sibTransId="{CF38ED78-53F2-4DF5-9D12-E5B1B61FEBB2}"/>
    <dgm:cxn modelId="{0B276140-97EE-4D9F-95A7-683D6C86EC69}" type="presOf" srcId="{F1F33FE1-38EA-46C0-B5E6-5C98A88E7366}" destId="{3EC35027-FF22-4390-B152-84FDC2F6C0BB}" srcOrd="0" destOrd="0" presId="urn:microsoft.com/office/officeart/2005/8/layout/vList4"/>
    <dgm:cxn modelId="{6215FDE2-4CB9-43D9-80E3-60B2C1C169D2}" type="presOf" srcId="{9A8962C3-9F0E-4ECB-AEB8-DA9DE33636F2}" destId="{468DBEDA-A3D9-4AC0-8653-4DD221B11B8A}" srcOrd="0" destOrd="0" presId="urn:microsoft.com/office/officeart/2005/8/layout/vList4"/>
    <dgm:cxn modelId="{2F66A538-CE61-4376-91F3-F76C7A414CF5}" type="presOf" srcId="{F1F33FE1-38EA-46C0-B5E6-5C98A88E7366}" destId="{EACE3950-B7EE-4F64-98D1-8CA4E6B2A0CF}" srcOrd="1" destOrd="0" presId="urn:microsoft.com/office/officeart/2005/8/layout/vList4"/>
    <dgm:cxn modelId="{6539DEFD-39F1-4E60-8FE2-CC9114810CC7}" srcId="{9A8962C3-9F0E-4ECB-AEB8-DA9DE33636F2}" destId="{9A2F9774-A139-4E8F-A853-A2E6AE0CACBA}" srcOrd="3" destOrd="0" parTransId="{96B0502D-20BE-48C0-846F-44AC9CA94EB5}" sibTransId="{8B251575-0518-4BA1-BD31-D3BE08CFCD96}"/>
    <dgm:cxn modelId="{0C2A9896-A3FF-408E-8201-E2359E11CFAB}" type="presOf" srcId="{BC984C37-48BA-4EDA-8A82-F5AF60B2727E}" destId="{99AD6169-B353-4FCD-A3A0-799BECCBAE6D}" srcOrd="0" destOrd="0" presId="urn:microsoft.com/office/officeart/2005/8/layout/vList4"/>
    <dgm:cxn modelId="{F45ACB1B-E5AA-4F7D-AA9A-2147EE1C7C44}" type="presOf" srcId="{5B509652-0863-4A69-BAAF-3DE4B95733B2}" destId="{0ABEE3BF-E66C-465C-B8AA-D5A296D6CCA1}" srcOrd="0" destOrd="0" presId="urn:microsoft.com/office/officeart/2005/8/layout/vList4"/>
    <dgm:cxn modelId="{008153A6-9FA3-46BA-8868-E74B13BD3810}" type="presOf" srcId="{FE5F6431-49A1-4271-A6B7-ABEAF5855908}" destId="{9EE0873D-8A76-4A87-9ED1-A1DC3A48F7FC}" srcOrd="1" destOrd="0" presId="urn:microsoft.com/office/officeart/2005/8/layout/vList4"/>
    <dgm:cxn modelId="{BC401C83-E794-46E3-BA04-C151F440148C}" type="presParOf" srcId="{468DBEDA-A3D9-4AC0-8653-4DD221B11B8A}" destId="{EDDB9941-0D16-43D2-9F68-45BEFD9C6A52}" srcOrd="0" destOrd="0" presId="urn:microsoft.com/office/officeart/2005/8/layout/vList4"/>
    <dgm:cxn modelId="{AF568B3A-4A6A-4299-9654-932AC4FE8353}" type="presParOf" srcId="{EDDB9941-0D16-43D2-9F68-45BEFD9C6A52}" destId="{99AD6169-B353-4FCD-A3A0-799BECCBAE6D}" srcOrd="0" destOrd="0" presId="urn:microsoft.com/office/officeart/2005/8/layout/vList4"/>
    <dgm:cxn modelId="{8D871A08-823C-4231-923C-E0880E800C48}" type="presParOf" srcId="{EDDB9941-0D16-43D2-9F68-45BEFD9C6A52}" destId="{C6554069-634B-42EF-8B49-4705D7757F53}" srcOrd="1" destOrd="0" presId="urn:microsoft.com/office/officeart/2005/8/layout/vList4"/>
    <dgm:cxn modelId="{474886C6-B7AC-42E3-A9A3-55FA97ACCCF7}" type="presParOf" srcId="{EDDB9941-0D16-43D2-9F68-45BEFD9C6A52}" destId="{5AE7B1E5-EAD8-4CED-B673-DC616307F15C}" srcOrd="2" destOrd="0" presId="urn:microsoft.com/office/officeart/2005/8/layout/vList4"/>
    <dgm:cxn modelId="{22880064-BE66-44F6-887B-B838F377152C}" type="presParOf" srcId="{468DBEDA-A3D9-4AC0-8653-4DD221B11B8A}" destId="{0F5AC63E-BC9A-4B9F-816B-A6EB61C8F546}" srcOrd="1" destOrd="0" presId="urn:microsoft.com/office/officeart/2005/8/layout/vList4"/>
    <dgm:cxn modelId="{62DA5CFE-5478-4060-B317-BC39DD2966FD}" type="presParOf" srcId="{468DBEDA-A3D9-4AC0-8653-4DD221B11B8A}" destId="{8DD4E4D1-47AD-465C-96C0-980DCB568F19}" srcOrd="2" destOrd="0" presId="urn:microsoft.com/office/officeart/2005/8/layout/vList4"/>
    <dgm:cxn modelId="{A74B224F-937B-4A29-80E8-6166E3656D8E}" type="presParOf" srcId="{8DD4E4D1-47AD-465C-96C0-980DCB568F19}" destId="{0ABEE3BF-E66C-465C-B8AA-D5A296D6CCA1}" srcOrd="0" destOrd="0" presId="urn:microsoft.com/office/officeart/2005/8/layout/vList4"/>
    <dgm:cxn modelId="{CEC11D48-C5DD-4C60-9125-F9E402F6882F}" type="presParOf" srcId="{8DD4E4D1-47AD-465C-96C0-980DCB568F19}" destId="{768E628F-8E02-4657-B0D1-9B0A0E5945A1}" srcOrd="1" destOrd="0" presId="urn:microsoft.com/office/officeart/2005/8/layout/vList4"/>
    <dgm:cxn modelId="{64B6D109-D70B-4798-9134-C41AF455A592}" type="presParOf" srcId="{8DD4E4D1-47AD-465C-96C0-980DCB568F19}" destId="{B2ABE61C-EC98-4087-BA0A-3E6902F05010}" srcOrd="2" destOrd="0" presId="urn:microsoft.com/office/officeart/2005/8/layout/vList4"/>
    <dgm:cxn modelId="{8D49A8A0-1015-4D3A-AF7D-88E1DCDD6FF4}" type="presParOf" srcId="{468DBEDA-A3D9-4AC0-8653-4DD221B11B8A}" destId="{EF09E754-6CFE-4969-BC35-E2042669C2C1}" srcOrd="3" destOrd="0" presId="urn:microsoft.com/office/officeart/2005/8/layout/vList4"/>
    <dgm:cxn modelId="{D1CA10DE-FC88-4237-A7B4-7FBF722EF02E}" type="presParOf" srcId="{468DBEDA-A3D9-4AC0-8653-4DD221B11B8A}" destId="{711AFB44-4DD9-4328-9CEE-5E2FB6EEF664}" srcOrd="4" destOrd="0" presId="urn:microsoft.com/office/officeart/2005/8/layout/vList4"/>
    <dgm:cxn modelId="{7318F264-49CC-4317-A497-076222F37E98}" type="presParOf" srcId="{711AFB44-4DD9-4328-9CEE-5E2FB6EEF664}" destId="{3EC35027-FF22-4390-B152-84FDC2F6C0BB}" srcOrd="0" destOrd="0" presId="urn:microsoft.com/office/officeart/2005/8/layout/vList4"/>
    <dgm:cxn modelId="{F8F1AA89-2064-4D73-B223-6B9D4ADFD269}" type="presParOf" srcId="{711AFB44-4DD9-4328-9CEE-5E2FB6EEF664}" destId="{13318681-BC09-4E5F-8000-5BD5F5A2CE37}" srcOrd="1" destOrd="0" presId="urn:microsoft.com/office/officeart/2005/8/layout/vList4"/>
    <dgm:cxn modelId="{20D68F7F-53C0-4C1A-BB63-866977AEE945}" type="presParOf" srcId="{711AFB44-4DD9-4328-9CEE-5E2FB6EEF664}" destId="{EACE3950-B7EE-4F64-98D1-8CA4E6B2A0CF}" srcOrd="2" destOrd="0" presId="urn:microsoft.com/office/officeart/2005/8/layout/vList4"/>
    <dgm:cxn modelId="{9DD12597-CCC2-422C-930E-A598B0B70833}" type="presParOf" srcId="{468DBEDA-A3D9-4AC0-8653-4DD221B11B8A}" destId="{9194DB06-A9B1-413A-B070-809F559798C0}" srcOrd="5" destOrd="0" presId="urn:microsoft.com/office/officeart/2005/8/layout/vList4"/>
    <dgm:cxn modelId="{C6F7FC7B-9DF8-4B34-916F-DD841798A446}" type="presParOf" srcId="{468DBEDA-A3D9-4AC0-8653-4DD221B11B8A}" destId="{72294BD6-B541-4B0D-851C-445167E473B2}" srcOrd="6" destOrd="0" presId="urn:microsoft.com/office/officeart/2005/8/layout/vList4"/>
    <dgm:cxn modelId="{E87637F6-0D5F-48CA-81D2-19D867A8CF5E}" type="presParOf" srcId="{72294BD6-B541-4B0D-851C-445167E473B2}" destId="{1E64622C-EFC9-49BF-9556-9092AD5DE1F8}" srcOrd="0" destOrd="0" presId="urn:microsoft.com/office/officeart/2005/8/layout/vList4"/>
    <dgm:cxn modelId="{27EBDC01-A456-4526-9DDE-292CE914AFA0}" type="presParOf" srcId="{72294BD6-B541-4B0D-851C-445167E473B2}" destId="{528D8A4D-74A0-4336-B4C5-38717C90D05A}" srcOrd="1" destOrd="0" presId="urn:microsoft.com/office/officeart/2005/8/layout/vList4"/>
    <dgm:cxn modelId="{0B4BA2F7-FC07-4D33-8195-146C6D2C2C00}" type="presParOf" srcId="{72294BD6-B541-4B0D-851C-445167E473B2}" destId="{2AEF4FF2-51ED-451A-8FED-355DB0574F9D}" srcOrd="2" destOrd="0" presId="urn:microsoft.com/office/officeart/2005/8/layout/vList4"/>
    <dgm:cxn modelId="{20C3500F-5BFF-46B2-99AD-C128AEB1B8E9}" type="presParOf" srcId="{468DBEDA-A3D9-4AC0-8653-4DD221B11B8A}" destId="{74DBCF37-8F8B-46FF-81EB-70C6E02B126A}" srcOrd="7" destOrd="0" presId="urn:microsoft.com/office/officeart/2005/8/layout/vList4"/>
    <dgm:cxn modelId="{1F7BBCF6-16AE-450F-986A-3F9171178C61}" type="presParOf" srcId="{468DBEDA-A3D9-4AC0-8653-4DD221B11B8A}" destId="{B6494C90-B7B0-4B46-8F33-582ABBA5B0C9}" srcOrd="8" destOrd="0" presId="urn:microsoft.com/office/officeart/2005/8/layout/vList4"/>
    <dgm:cxn modelId="{171B1F81-469C-4452-876E-899EA697E373}" type="presParOf" srcId="{B6494C90-B7B0-4B46-8F33-582ABBA5B0C9}" destId="{2E3031DC-FDCA-460D-AEB4-E5797EEF5A90}" srcOrd="0" destOrd="0" presId="urn:microsoft.com/office/officeart/2005/8/layout/vList4"/>
    <dgm:cxn modelId="{5B441C9E-C668-4E8E-9D0B-716AD1CFDF0C}" type="presParOf" srcId="{B6494C90-B7B0-4B46-8F33-582ABBA5B0C9}" destId="{12D02095-FF63-45A6-8BB4-8BC9F2620E61}" srcOrd="1" destOrd="0" presId="urn:microsoft.com/office/officeart/2005/8/layout/vList4"/>
    <dgm:cxn modelId="{C54DB5DB-B828-4C71-82CB-88EAFAFD08A7}" type="presParOf" srcId="{B6494C90-B7B0-4B46-8F33-582ABBA5B0C9}" destId="{9EE0873D-8A76-4A87-9ED1-A1DC3A48F7FC}" srcOrd="2" destOrd="0" presId="urn:microsoft.com/office/officeart/2005/8/layout/vList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pitchFamily="-80"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pitchFamily="-80" charset="0"/>
                <a:cs typeface="+mn-cs"/>
              </a:defRPr>
            </a:lvl1pPr>
          </a:lstStyle>
          <a:p>
            <a:pPr>
              <a:defRPr/>
            </a:pPr>
            <a:fld id="{9E2812AF-8942-49BF-A97A-D17A426AEF95}" type="datetimeFigureOut">
              <a:rPr lang="en-US"/>
              <a:pPr>
                <a:defRPr/>
              </a:pPr>
              <a:t>8/29/2011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pitchFamily="-80"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pitchFamily="-80" charset="0"/>
                <a:cs typeface="+mn-cs"/>
              </a:defRPr>
            </a:lvl1pPr>
          </a:lstStyle>
          <a:p>
            <a:pPr>
              <a:defRPr/>
            </a:pPr>
            <a:fld id="{DF36EEB2-3BAB-47CE-B211-089A68B6EB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2D608-C105-4D61-AAB3-C613F3205257}" type="slidenum">
              <a:rPr lang="en-US" smtClean="0">
                <a:latin typeface="Times" pitchFamily="18" charset="0"/>
                <a:cs typeface="Arial" charset="0"/>
              </a:rPr>
              <a:pPr/>
              <a:t>3</a:t>
            </a:fld>
            <a:endParaRPr lang="en-US" smtClean="0">
              <a:latin typeface="Times" pitchFamily="18"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BB283A-6875-4A60-BB0F-DE60D2CCF3CD}" type="slidenum">
              <a:rPr lang="en-US" smtClean="0">
                <a:latin typeface="Times" pitchFamily="18" charset="0"/>
                <a:cs typeface="Arial" charset="0"/>
              </a:rPr>
              <a:pPr/>
              <a:t>12</a:t>
            </a:fld>
            <a:endParaRPr lang="en-US" smtClean="0">
              <a:latin typeface="Times" pitchFamily="18"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srcRect/>
          <a:stretch>
            <a:fillRect/>
          </a:stretch>
        </p:blipFill>
        <p:spPr bwMode="ltGray">
          <a:xfrm>
            <a:off x="0" y="0"/>
            <a:ext cx="9144000" cy="6858000"/>
          </a:xfrm>
          <a:prstGeom prst="rect">
            <a:avLst/>
          </a:prstGeom>
          <a:noFill/>
          <a:ln w="9525">
            <a:noFill/>
            <a:miter lim="800000"/>
            <a:headEnd/>
            <a:tailEnd/>
          </a:ln>
        </p:spPr>
      </p:pic>
      <p:sp>
        <p:nvSpPr>
          <p:cNvPr id="5" name="Text Box 14"/>
          <p:cNvSpPr txBox="1">
            <a:spLocks noChangeArrowheads="1"/>
          </p:cNvSpPr>
          <p:nvPr/>
        </p:nvSpPr>
        <p:spPr bwMode="auto">
          <a:xfrm>
            <a:off x="441325" y="6537325"/>
            <a:ext cx="5502275" cy="214313"/>
          </a:xfrm>
          <a:prstGeom prst="rect">
            <a:avLst/>
          </a:prstGeom>
          <a:noFill/>
          <a:ln w="9525">
            <a:noFill/>
            <a:miter lim="800000"/>
            <a:headEnd/>
            <a:tailEnd/>
          </a:ln>
          <a:effectLst/>
        </p:spPr>
        <p:txBody>
          <a:bodyPr>
            <a:spAutoFit/>
          </a:bodyPr>
          <a:lstStyle/>
          <a:p>
            <a:pPr eaLnBrk="0" hangingPunct="0">
              <a:defRPr/>
            </a:pPr>
            <a:r>
              <a:rPr lang="en-US" sz="800">
                <a:latin typeface="Helvetica" pitchFamily="-80" charset="0"/>
                <a:cs typeface="+mn-cs"/>
              </a:rPr>
              <a:t>© 2006 San Diego Gas &amp; Electric Company. All copyright and trademark rights reserved.</a:t>
            </a:r>
          </a:p>
        </p:txBody>
      </p:sp>
      <p:pic>
        <p:nvPicPr>
          <p:cNvPr id="6" name="Picture 20" descr="sdlmc3p"/>
          <p:cNvPicPr>
            <a:picLocks noChangeAspect="1" noChangeArrowheads="1"/>
          </p:cNvPicPr>
          <p:nvPr/>
        </p:nvPicPr>
        <p:blipFill>
          <a:blip r:embed="rId3"/>
          <a:srcRect/>
          <a:stretch>
            <a:fillRect/>
          </a:stretch>
        </p:blipFill>
        <p:spPr bwMode="auto">
          <a:xfrm>
            <a:off x="304800" y="344488"/>
            <a:ext cx="1965325" cy="933450"/>
          </a:xfrm>
          <a:prstGeom prst="rect">
            <a:avLst/>
          </a:prstGeom>
          <a:noFill/>
          <a:ln w="9525">
            <a:noFill/>
            <a:miter lim="800000"/>
            <a:headEnd/>
            <a:tailEnd/>
          </a:ln>
        </p:spPr>
      </p:pic>
      <p:sp>
        <p:nvSpPr>
          <p:cNvPr id="3074" name="Rectangle 2"/>
          <p:cNvSpPr>
            <a:spLocks noGrp="1" noChangeArrowheads="1"/>
          </p:cNvSpPr>
          <p:nvPr>
            <p:ph type="ctrTitle"/>
          </p:nvPr>
        </p:nvSpPr>
        <p:spPr>
          <a:xfrm>
            <a:off x="4572000" y="685800"/>
            <a:ext cx="4419600" cy="838200"/>
          </a:xfrm>
        </p:spPr>
        <p:txBody>
          <a:bodyPr/>
          <a:lstStyle>
            <a:lvl1pPr>
              <a:defRPr/>
            </a:lvl1pPr>
          </a:lstStyle>
          <a:p>
            <a:r>
              <a:rPr lang="en-US" altLang="en-US" smtClean="0"/>
              <a:t>Click to edit Master title style</a:t>
            </a:r>
            <a:endParaRPr lang="en-US" altLang="en-US"/>
          </a:p>
        </p:txBody>
      </p:sp>
      <p:sp>
        <p:nvSpPr>
          <p:cNvPr id="3075" name="Rectangle 3"/>
          <p:cNvSpPr>
            <a:spLocks noGrp="1" noChangeArrowheads="1"/>
          </p:cNvSpPr>
          <p:nvPr>
            <p:ph type="subTitle" idx="1"/>
          </p:nvPr>
        </p:nvSpPr>
        <p:spPr>
          <a:xfrm>
            <a:off x="4572000" y="1524000"/>
            <a:ext cx="4419600" cy="685800"/>
          </a:xfrm>
        </p:spPr>
        <p:txBody>
          <a:bodyPr/>
          <a:lstStyle>
            <a:lvl1pPr marL="0" indent="0">
              <a:buFont typeface="Times" pitchFamily="-80" charset="0"/>
              <a:buNone/>
              <a:defRPr sz="2000"/>
            </a:lvl1pPr>
          </a:lstStyle>
          <a:p>
            <a:r>
              <a:rPr lang="en-US" altLang="en-US" smtClean="0"/>
              <a:t>Click to edit Master subtitle style</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E1DAAD-1A52-4B0C-AF96-495926011CB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1524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349663-87A9-4271-8B6E-E0A88AC0AFA8}"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63A9A8-03B7-4B7B-91A9-116D321EB25A}"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5D929B2-9AC5-48FC-BCD0-2A392EF299C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EBD0561-A6E2-49BC-B304-46C20855C23A}"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D65DCC3-E8FB-4D88-8EE6-8D7D5A2F0AF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B887EA9-7027-4FF0-989C-6218F114B2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DE1B95D-C699-4F6E-BE7A-2BACFBE4D28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077CC4B-722C-4A16-9D6B-3818ED857B6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EAAF7A3-18B2-44AE-9257-CD340DB3A42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p:nvPicPr>
        <p:blipFill>
          <a:blip r:embed="rId13"/>
          <a:srcRect/>
          <a:stretch>
            <a:fillRect/>
          </a:stretch>
        </p:blipFill>
        <p:spPr bwMode="ltGray">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152400"/>
            <a:ext cx="4724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553200"/>
            <a:ext cx="19050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80" charset="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2819400" y="6553200"/>
            <a:ext cx="2895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a:latin typeface="Times" pitchFamily="-80" charset="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5943600" y="6553200"/>
            <a:ext cx="990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Times" pitchFamily="-80" charset="0"/>
                <a:cs typeface="+mn-cs"/>
              </a:defRPr>
            </a:lvl1pPr>
          </a:lstStyle>
          <a:p>
            <a:pPr>
              <a:defRPr/>
            </a:pPr>
            <a:fld id="{5A5ADFD7-F23D-4031-B405-EB3FD129C403}" type="slidenum">
              <a:rPr lang="en-US" altLang="en-US"/>
              <a:pPr>
                <a:defRPr/>
              </a:pPr>
              <a:t>‹#›</a:t>
            </a:fld>
            <a:endParaRPr lang="en-US" altLang="en-US"/>
          </a:p>
        </p:txBody>
      </p:sp>
      <p:pic>
        <p:nvPicPr>
          <p:cNvPr id="1032" name="Picture 15" descr="sdlmc3p"/>
          <p:cNvPicPr>
            <a:picLocks noChangeAspect="1" noChangeArrowheads="1"/>
          </p:cNvPicPr>
          <p:nvPr/>
        </p:nvPicPr>
        <p:blipFill>
          <a:blip r:embed="rId14"/>
          <a:srcRect/>
          <a:stretch>
            <a:fillRect/>
          </a:stretch>
        </p:blipFill>
        <p:spPr bwMode="auto">
          <a:xfrm>
            <a:off x="7540625" y="5986463"/>
            <a:ext cx="1343025" cy="638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Interstate-BoldCondensed" pitchFamily="-80" charset="0"/>
        </a:defRPr>
      </a:lvl2pPr>
      <a:lvl3pPr algn="l" rtl="0" eaLnBrk="0" fontAlgn="base" hangingPunct="0">
        <a:spcBef>
          <a:spcPct val="0"/>
        </a:spcBef>
        <a:spcAft>
          <a:spcPct val="0"/>
        </a:spcAft>
        <a:defRPr sz="2400">
          <a:solidFill>
            <a:schemeClr val="tx2"/>
          </a:solidFill>
          <a:latin typeface="Interstate-BoldCondensed" pitchFamily="-80" charset="0"/>
        </a:defRPr>
      </a:lvl3pPr>
      <a:lvl4pPr algn="l" rtl="0" eaLnBrk="0" fontAlgn="base" hangingPunct="0">
        <a:spcBef>
          <a:spcPct val="0"/>
        </a:spcBef>
        <a:spcAft>
          <a:spcPct val="0"/>
        </a:spcAft>
        <a:defRPr sz="2400">
          <a:solidFill>
            <a:schemeClr val="tx2"/>
          </a:solidFill>
          <a:latin typeface="Interstate-BoldCondensed" pitchFamily="-80" charset="0"/>
        </a:defRPr>
      </a:lvl4pPr>
      <a:lvl5pPr algn="l" rtl="0" eaLnBrk="0" fontAlgn="base" hangingPunct="0">
        <a:spcBef>
          <a:spcPct val="0"/>
        </a:spcBef>
        <a:spcAft>
          <a:spcPct val="0"/>
        </a:spcAft>
        <a:defRPr sz="2400">
          <a:solidFill>
            <a:schemeClr val="tx2"/>
          </a:solidFill>
          <a:latin typeface="Interstate-BoldCondensed" pitchFamily="-80" charset="0"/>
        </a:defRPr>
      </a:lvl5pPr>
      <a:lvl6pPr marL="457200" algn="l" rtl="0" eaLnBrk="1" fontAlgn="base" hangingPunct="1">
        <a:spcBef>
          <a:spcPct val="0"/>
        </a:spcBef>
        <a:spcAft>
          <a:spcPct val="0"/>
        </a:spcAft>
        <a:defRPr sz="2400">
          <a:solidFill>
            <a:schemeClr val="tx2"/>
          </a:solidFill>
          <a:latin typeface="Interstate-BoldCondensed" pitchFamily="-80" charset="0"/>
        </a:defRPr>
      </a:lvl6pPr>
      <a:lvl7pPr marL="914400" algn="l" rtl="0" eaLnBrk="1" fontAlgn="base" hangingPunct="1">
        <a:spcBef>
          <a:spcPct val="0"/>
        </a:spcBef>
        <a:spcAft>
          <a:spcPct val="0"/>
        </a:spcAft>
        <a:defRPr sz="2400">
          <a:solidFill>
            <a:schemeClr val="tx2"/>
          </a:solidFill>
          <a:latin typeface="Interstate-BoldCondensed" pitchFamily="-80" charset="0"/>
        </a:defRPr>
      </a:lvl7pPr>
      <a:lvl8pPr marL="1371600" algn="l" rtl="0" eaLnBrk="1" fontAlgn="base" hangingPunct="1">
        <a:spcBef>
          <a:spcPct val="0"/>
        </a:spcBef>
        <a:spcAft>
          <a:spcPct val="0"/>
        </a:spcAft>
        <a:defRPr sz="2400">
          <a:solidFill>
            <a:schemeClr val="tx2"/>
          </a:solidFill>
          <a:latin typeface="Interstate-BoldCondensed" pitchFamily="-80" charset="0"/>
        </a:defRPr>
      </a:lvl8pPr>
      <a:lvl9pPr marL="1828800" algn="l" rtl="0" eaLnBrk="1" fontAlgn="base" hangingPunct="1">
        <a:spcBef>
          <a:spcPct val="0"/>
        </a:spcBef>
        <a:spcAft>
          <a:spcPct val="0"/>
        </a:spcAft>
        <a:defRPr sz="2400">
          <a:solidFill>
            <a:schemeClr val="tx2"/>
          </a:solidFill>
          <a:latin typeface="Interstate-BoldCondensed" pitchFamily="-80" charset="0"/>
        </a:defRPr>
      </a:lvl9pPr>
    </p:titleStyle>
    <p:bodyStyle>
      <a:lvl1pPr marL="342900" indent="-342900" algn="l" rtl="0" eaLnBrk="0" fontAlgn="base" hangingPunct="0">
        <a:spcBef>
          <a:spcPct val="20000"/>
        </a:spcBef>
        <a:spcAft>
          <a:spcPct val="0"/>
        </a:spcAft>
        <a:buClr>
          <a:srgbClr val="E3C136"/>
        </a:buClr>
        <a:buSzPct val="125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3C136"/>
        </a:buClr>
        <a:buSzPct val="125000"/>
        <a:buFont typeface="Times" pitchFamily="18" charset="0"/>
        <a:buChar char="•"/>
        <a:defRPr sz="2000">
          <a:solidFill>
            <a:schemeClr val="tx1"/>
          </a:solidFill>
          <a:latin typeface="+mn-lt"/>
        </a:defRPr>
      </a:lvl2pPr>
      <a:lvl3pPr marL="1143000" indent="-228600" algn="l" rtl="0" eaLnBrk="0" fontAlgn="base" hangingPunct="0">
        <a:spcBef>
          <a:spcPct val="20000"/>
        </a:spcBef>
        <a:spcAft>
          <a:spcPct val="0"/>
        </a:spcAft>
        <a:buClr>
          <a:srgbClr val="E3C136"/>
        </a:buClr>
        <a:buSzPct val="125000"/>
        <a:buFont typeface="Times" pitchFamily="18" charset="0"/>
        <a:buChar char="•"/>
        <a:defRPr>
          <a:solidFill>
            <a:schemeClr val="tx1"/>
          </a:solidFill>
          <a:latin typeface="+mn-lt"/>
        </a:defRPr>
      </a:lvl3pPr>
      <a:lvl4pPr marL="1600200" indent="-228600" algn="l" rtl="0" eaLnBrk="0" fontAlgn="base" hangingPunct="0">
        <a:spcBef>
          <a:spcPct val="20000"/>
        </a:spcBef>
        <a:spcAft>
          <a:spcPct val="0"/>
        </a:spcAft>
        <a:buClr>
          <a:srgbClr val="E3C136"/>
        </a:buClr>
        <a:buSzPct val="125000"/>
        <a:buFont typeface="Times" pitchFamily="18" charset="0"/>
        <a:buChar char="•"/>
        <a:defRPr>
          <a:solidFill>
            <a:schemeClr val="tx1"/>
          </a:solidFill>
          <a:latin typeface="+mn-lt"/>
        </a:defRPr>
      </a:lvl4pPr>
      <a:lvl5pPr marL="2057400" indent="-228600" algn="l" rtl="0" eaLnBrk="0" fontAlgn="base" hangingPunct="0">
        <a:spcBef>
          <a:spcPct val="20000"/>
        </a:spcBef>
        <a:spcAft>
          <a:spcPct val="0"/>
        </a:spcAft>
        <a:buClr>
          <a:srgbClr val="E3C136"/>
        </a:buClr>
        <a:buSzPct val="125000"/>
        <a:buFont typeface="Times" pitchFamily="18" charset="0"/>
        <a:buChar char="•"/>
        <a:defRPr sz="1400">
          <a:solidFill>
            <a:schemeClr val="tx1"/>
          </a:solidFill>
          <a:latin typeface="+mn-lt"/>
        </a:defRPr>
      </a:lvl5pPr>
      <a:lvl6pPr marL="2514600" indent="-228600" algn="l" rtl="0" eaLnBrk="1" fontAlgn="base" hangingPunct="1">
        <a:spcBef>
          <a:spcPct val="20000"/>
        </a:spcBef>
        <a:spcAft>
          <a:spcPct val="0"/>
        </a:spcAft>
        <a:buClr>
          <a:srgbClr val="E3C136"/>
        </a:buClr>
        <a:buSzPct val="125000"/>
        <a:buFont typeface="Times" pitchFamily="-80" charset="0"/>
        <a:buChar char="•"/>
        <a:defRPr sz="1400">
          <a:solidFill>
            <a:schemeClr val="tx1"/>
          </a:solidFill>
          <a:latin typeface="+mn-lt"/>
        </a:defRPr>
      </a:lvl6pPr>
      <a:lvl7pPr marL="2971800" indent="-228600" algn="l" rtl="0" eaLnBrk="1" fontAlgn="base" hangingPunct="1">
        <a:spcBef>
          <a:spcPct val="20000"/>
        </a:spcBef>
        <a:spcAft>
          <a:spcPct val="0"/>
        </a:spcAft>
        <a:buClr>
          <a:srgbClr val="E3C136"/>
        </a:buClr>
        <a:buSzPct val="125000"/>
        <a:buFont typeface="Times" pitchFamily="-80" charset="0"/>
        <a:buChar char="•"/>
        <a:defRPr sz="1400">
          <a:solidFill>
            <a:schemeClr val="tx1"/>
          </a:solidFill>
          <a:latin typeface="+mn-lt"/>
        </a:defRPr>
      </a:lvl7pPr>
      <a:lvl8pPr marL="3429000" indent="-228600" algn="l" rtl="0" eaLnBrk="1" fontAlgn="base" hangingPunct="1">
        <a:spcBef>
          <a:spcPct val="20000"/>
        </a:spcBef>
        <a:spcAft>
          <a:spcPct val="0"/>
        </a:spcAft>
        <a:buClr>
          <a:srgbClr val="E3C136"/>
        </a:buClr>
        <a:buSzPct val="125000"/>
        <a:buFont typeface="Times" pitchFamily="-80" charset="0"/>
        <a:buChar char="•"/>
        <a:defRPr sz="1400">
          <a:solidFill>
            <a:schemeClr val="tx1"/>
          </a:solidFill>
          <a:latin typeface="+mn-lt"/>
        </a:defRPr>
      </a:lvl8pPr>
      <a:lvl9pPr marL="3886200" indent="-228600" algn="l" rtl="0" eaLnBrk="1" fontAlgn="base" hangingPunct="1">
        <a:spcBef>
          <a:spcPct val="20000"/>
        </a:spcBef>
        <a:spcAft>
          <a:spcPct val="0"/>
        </a:spcAft>
        <a:buClr>
          <a:srgbClr val="E3C136"/>
        </a:buClr>
        <a:buSzPct val="125000"/>
        <a:buFont typeface="Times" pitchFamily="-80"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4572000" y="228600"/>
            <a:ext cx="4419600" cy="838200"/>
          </a:xfrm>
        </p:spPr>
        <p:txBody>
          <a:bodyPr/>
          <a:lstStyle/>
          <a:p>
            <a:pPr eaLnBrk="1" hangingPunct="1"/>
            <a:r>
              <a:rPr lang="en-US" altLang="en-US" sz="2800" smtClean="0"/>
              <a:t>San Diego Gas &amp; Electric</a:t>
            </a:r>
          </a:p>
        </p:txBody>
      </p:sp>
      <p:sp>
        <p:nvSpPr>
          <p:cNvPr id="14338" name="Rectangle 3"/>
          <p:cNvSpPr>
            <a:spLocks noGrp="1" noChangeArrowheads="1"/>
          </p:cNvSpPr>
          <p:nvPr>
            <p:ph type="subTitle" idx="1"/>
          </p:nvPr>
        </p:nvSpPr>
        <p:spPr>
          <a:xfrm>
            <a:off x="4572000" y="1066800"/>
            <a:ext cx="4419600" cy="1143000"/>
          </a:xfrm>
        </p:spPr>
        <p:txBody>
          <a:bodyPr/>
          <a:lstStyle/>
          <a:p>
            <a:pPr eaLnBrk="1" hangingPunct="1">
              <a:buFont typeface="Times" pitchFamily="18" charset="0"/>
              <a:buNone/>
            </a:pPr>
            <a:r>
              <a:rPr lang="en-US" altLang="en-US" smtClean="0"/>
              <a:t>Energy Savings Assistance Program</a:t>
            </a:r>
          </a:p>
          <a:p>
            <a:pPr eaLnBrk="1" hangingPunct="1">
              <a:buFont typeface="Times" pitchFamily="18" charset="0"/>
              <a:buNone/>
            </a:pPr>
            <a:r>
              <a:rPr lang="en-US" altLang="en-US" smtClean="0"/>
              <a:t>CARE Program</a:t>
            </a:r>
          </a:p>
          <a:p>
            <a:pPr eaLnBrk="1" hangingPunct="1">
              <a:buFont typeface="Times" pitchFamily="18" charset="0"/>
              <a:buNone/>
            </a:pPr>
            <a:r>
              <a:rPr lang="en-US" altLang="en-US" smtClean="0">
                <a:solidFill>
                  <a:srgbClr val="0070C0"/>
                </a:solidFill>
              </a:rPr>
              <a:t>2012-2014 Marketing &amp; Outreach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2000" smtClean="0"/>
              <a:t>CARE &amp; Energy Savings Assistance Program  </a:t>
            </a:r>
            <a:br>
              <a:rPr lang="en-US" sz="2000" smtClean="0"/>
            </a:br>
            <a:r>
              <a:rPr lang="en-US" sz="2000" smtClean="0">
                <a:solidFill>
                  <a:srgbClr val="0070C0"/>
                </a:solidFill>
              </a:rPr>
              <a:t>Transit Ad Samples</a:t>
            </a:r>
          </a:p>
        </p:txBody>
      </p:sp>
      <p:pic>
        <p:nvPicPr>
          <p:cNvPr id="24578" name="Picture 6" descr="1SDG10245_Transit Shelter CA Spanish_6_24_11.jpg"/>
          <p:cNvPicPr>
            <a:picLocks noChangeAspect="1"/>
          </p:cNvPicPr>
          <p:nvPr/>
        </p:nvPicPr>
        <p:blipFill>
          <a:blip r:embed="rId2"/>
          <a:srcRect l="6105" t="5254" r="8427" b="4349"/>
          <a:stretch>
            <a:fillRect/>
          </a:stretch>
        </p:blipFill>
        <p:spPr bwMode="auto">
          <a:xfrm>
            <a:off x="971550" y="1146175"/>
            <a:ext cx="3430588" cy="4691063"/>
          </a:xfrm>
          <a:prstGeom prst="rect">
            <a:avLst/>
          </a:prstGeom>
          <a:noFill/>
          <a:ln w="9525">
            <a:noFill/>
            <a:miter lim="800000"/>
            <a:headEnd/>
            <a:tailEnd/>
          </a:ln>
        </p:spPr>
      </p:pic>
      <p:pic>
        <p:nvPicPr>
          <p:cNvPr id="12" name="Picture 11" descr="FINAL Customer Assistance transit sign doc.jpg"/>
          <p:cNvPicPr>
            <a:picLocks noChangeAspect="1"/>
          </p:cNvPicPr>
          <p:nvPr/>
        </p:nvPicPr>
        <p:blipFill>
          <a:blip r:embed="rId3"/>
          <a:srcRect l="6081" t="7553" r="6757" b="5856"/>
          <a:stretch>
            <a:fillRect/>
          </a:stretch>
        </p:blipFill>
        <p:spPr>
          <a:xfrm>
            <a:off x="5054600" y="1270000"/>
            <a:ext cx="3276600" cy="4533900"/>
          </a:xfrm>
          <a:prstGeom prst="rect">
            <a:avLst/>
          </a:prstGeom>
          <a:ln>
            <a:noFill/>
          </a:ln>
          <a:effectLst>
            <a:outerShdw blurRad="292100" dist="139700" dir="2700000" algn="tl" rotWithShape="0">
              <a:srgbClr val="333333">
                <a:alpha val="65000"/>
              </a:srgbClr>
            </a:outerShdw>
          </a:effectLst>
        </p:spPr>
      </p:pic>
      <p:sp>
        <p:nvSpPr>
          <p:cNvPr id="24580" name="Slide Number Placeholder 5"/>
          <p:cNvSpPr>
            <a:spLocks noGrp="1"/>
          </p:cNvSpPr>
          <p:nvPr>
            <p:ph type="sldNum" sz="quarter" idx="12"/>
          </p:nvPr>
        </p:nvSpPr>
        <p:spPr>
          <a:noFill/>
        </p:spPr>
        <p:txBody>
          <a:bodyPr/>
          <a:lstStyle/>
          <a:p>
            <a:fld id="{DDD7052D-B348-4C2D-9454-0DB04FED1A76}" type="slidenum">
              <a:rPr lang="en-US" altLang="en-US" smtClean="0">
                <a:latin typeface="Times" pitchFamily="18" charset="0"/>
                <a:cs typeface="Arial" charset="0"/>
              </a:rPr>
              <a:pPr/>
              <a:t>10</a:t>
            </a:fld>
            <a:endParaRPr lang="en-US" altLang="en-US" smtClean="0">
              <a:latin typeface="Times" pitchFamily="18" charset="0"/>
              <a:cs typeface="Arial" charset="0"/>
            </a:endParaRPr>
          </a:p>
        </p:txBody>
      </p:sp>
      <p:sp>
        <p:nvSpPr>
          <p:cNvPr id="24581" name="TextBox 7"/>
          <p:cNvSpPr txBox="1">
            <a:spLocks noChangeArrowheads="1"/>
          </p:cNvSpPr>
          <p:nvPr/>
        </p:nvSpPr>
        <p:spPr bwMode="auto">
          <a:xfrm>
            <a:off x="1733550" y="5991225"/>
            <a:ext cx="3168650" cy="701675"/>
          </a:xfrm>
          <a:prstGeom prst="rect">
            <a:avLst/>
          </a:prstGeom>
          <a:noFill/>
          <a:ln w="9525">
            <a:noFill/>
            <a:miter lim="800000"/>
            <a:headEnd/>
            <a:tailEnd/>
          </a:ln>
        </p:spPr>
        <p:txBody>
          <a:bodyPr>
            <a:spAutoFit/>
          </a:bodyPr>
          <a:lstStyle/>
          <a:p>
            <a:pPr eaLnBrk="0" hangingPunct="0"/>
            <a:r>
              <a:rPr lang="en-US" sz="2000">
                <a:latin typeface="Interstate-RegularCondensed"/>
              </a:rPr>
              <a:t>Available in Spanish, Tagalog and Vietnamese.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722313" y="1524000"/>
            <a:ext cx="7772400" cy="4244975"/>
          </a:xfrm>
        </p:spPr>
        <p:txBody>
          <a:bodyPr/>
          <a:lstStyle/>
          <a:p>
            <a:pPr algn="ctr" eaLnBrk="1" hangingPunct="1"/>
            <a:r>
              <a:rPr lang="en-US" b="0" cap="none" smtClean="0"/>
              <a:t/>
            </a:r>
            <a:br>
              <a:rPr lang="en-US" b="0" cap="none" smtClean="0"/>
            </a:br>
            <a:r>
              <a:rPr lang="en-US" b="0" cap="none" smtClean="0"/>
              <a:t>CARE &amp; ENERGY SAVINGS </a:t>
            </a:r>
            <a:br>
              <a:rPr lang="en-US" b="0" cap="none" smtClean="0"/>
            </a:br>
            <a:r>
              <a:rPr lang="en-US" b="0" cap="none" smtClean="0"/>
              <a:t>ASSISTANCE PROGRAM</a:t>
            </a:r>
            <a:br>
              <a:rPr lang="en-US" b="0" cap="none" smtClean="0"/>
            </a:br>
            <a:r>
              <a:rPr lang="en-US" b="0" cap="none" smtClean="0"/>
              <a:t/>
            </a:r>
            <a:br>
              <a:rPr lang="en-US" b="0" cap="none" smtClean="0"/>
            </a:br>
            <a:r>
              <a:rPr lang="en-US" sz="3600" b="0" cap="none" smtClean="0">
                <a:solidFill>
                  <a:srgbClr val="0070C0"/>
                </a:solidFill>
              </a:rPr>
              <a:t>2011 DIRECT MARKETING</a:t>
            </a:r>
            <a:endParaRPr lang="en-US" cap="none" smtClean="0">
              <a:solidFill>
                <a:srgbClr val="0070C0"/>
              </a:solidFill>
            </a:endParaRPr>
          </a:p>
        </p:txBody>
      </p:sp>
      <p:sp>
        <p:nvSpPr>
          <p:cNvPr id="25602" name="Slide Number Placeholder 2"/>
          <p:cNvSpPr>
            <a:spLocks noGrp="1"/>
          </p:cNvSpPr>
          <p:nvPr>
            <p:ph type="sldNum" sz="quarter" idx="12"/>
          </p:nvPr>
        </p:nvSpPr>
        <p:spPr>
          <a:noFill/>
        </p:spPr>
        <p:txBody>
          <a:bodyPr/>
          <a:lstStyle/>
          <a:p>
            <a:fld id="{D623DA91-DBC5-42CE-BCE2-AF9A37F0D3E5}" type="slidenum">
              <a:rPr lang="en-US" altLang="en-US" smtClean="0">
                <a:latin typeface="Times" pitchFamily="18" charset="0"/>
                <a:cs typeface="Arial" charset="0"/>
              </a:rPr>
              <a:pPr/>
              <a:t>11</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19100" y="152400"/>
            <a:ext cx="4914900" cy="838200"/>
          </a:xfrm>
        </p:spPr>
        <p:txBody>
          <a:bodyPr/>
          <a:lstStyle/>
          <a:p>
            <a:pPr eaLnBrk="1" hangingPunct="1"/>
            <a:r>
              <a:rPr lang="en-US" sz="2000" smtClean="0"/>
              <a:t>CARE &amp; ENERGY SAVINGS ASSISTANCE PROGRAM  </a:t>
            </a:r>
            <a:br>
              <a:rPr lang="en-US" sz="2000" smtClean="0"/>
            </a:br>
            <a:r>
              <a:rPr lang="en-US" sz="2000" smtClean="0">
                <a:solidFill>
                  <a:srgbClr val="0070C0"/>
                </a:solidFill>
              </a:rPr>
              <a:t>2011 DIRECT MARKETING</a:t>
            </a:r>
          </a:p>
        </p:txBody>
      </p:sp>
      <p:graphicFrame>
        <p:nvGraphicFramePr>
          <p:cNvPr id="4" name="Diagram 3"/>
          <p:cNvGraphicFramePr/>
          <p:nvPr/>
        </p:nvGraphicFramePr>
        <p:xfrm>
          <a:off x="1423707" y="1653988"/>
          <a:ext cx="6415928" cy="4219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7" name="Slide Number Placeholder 4"/>
          <p:cNvSpPr>
            <a:spLocks noGrp="1"/>
          </p:cNvSpPr>
          <p:nvPr>
            <p:ph type="sldNum" sz="quarter" idx="12"/>
          </p:nvPr>
        </p:nvSpPr>
        <p:spPr>
          <a:noFill/>
        </p:spPr>
        <p:txBody>
          <a:bodyPr/>
          <a:lstStyle/>
          <a:p>
            <a:fld id="{D9066CDF-0BE8-430E-9A82-F433361C9120}" type="slidenum">
              <a:rPr lang="en-US" altLang="en-US" smtClean="0">
                <a:latin typeface="Times" pitchFamily="18" charset="0"/>
                <a:cs typeface="Arial" charset="0"/>
              </a:rPr>
              <a:pPr/>
              <a:t>12</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CARE Program </a:t>
            </a:r>
            <a:br>
              <a:rPr lang="en-US" smtClean="0"/>
            </a:br>
            <a:r>
              <a:rPr lang="en-US" smtClean="0">
                <a:solidFill>
                  <a:srgbClr val="0070C0"/>
                </a:solidFill>
              </a:rPr>
              <a:t>2011</a:t>
            </a:r>
            <a:r>
              <a:rPr lang="en-US" smtClean="0"/>
              <a:t> </a:t>
            </a:r>
            <a:r>
              <a:rPr lang="en-US" smtClean="0">
                <a:solidFill>
                  <a:srgbClr val="0070C0"/>
                </a:solidFill>
              </a:rPr>
              <a:t>Direct Mail Sample</a:t>
            </a:r>
          </a:p>
        </p:txBody>
      </p:sp>
      <p:pic>
        <p:nvPicPr>
          <p:cNvPr id="4" name="Content Placeholder 3" descr="care 2.jpg"/>
          <p:cNvPicPr>
            <a:picLocks noGrp="1" noChangeAspect="1"/>
          </p:cNvPicPr>
          <p:nvPr>
            <p:ph idx="1"/>
          </p:nvPr>
        </p:nvPicPr>
        <p:blipFill>
          <a:blip r:embed="rId2"/>
          <a:srcRect b="1785"/>
          <a:stretch>
            <a:fillRect/>
          </a:stretch>
        </p:blipFill>
        <p:spPr>
          <a:xfrm>
            <a:off x="533400" y="1536700"/>
            <a:ext cx="8248650" cy="3733800"/>
          </a:xfrm>
          <a:effectLst>
            <a:outerShdw blurRad="292100" dist="139700" dir="2700000" algn="tl" rotWithShape="0">
              <a:srgbClr val="333333">
                <a:alpha val="65000"/>
              </a:srgbClr>
            </a:outerShdw>
          </a:effectLst>
        </p:spPr>
      </p:pic>
      <p:sp>
        <p:nvSpPr>
          <p:cNvPr id="28675" name="Slide Number Placeholder 4"/>
          <p:cNvSpPr>
            <a:spLocks noGrp="1"/>
          </p:cNvSpPr>
          <p:nvPr>
            <p:ph type="sldNum" sz="quarter" idx="12"/>
          </p:nvPr>
        </p:nvSpPr>
        <p:spPr>
          <a:noFill/>
        </p:spPr>
        <p:txBody>
          <a:bodyPr/>
          <a:lstStyle/>
          <a:p>
            <a:fld id="{42E6169B-EDCD-4493-8E43-E3F84DD984C7}" type="slidenum">
              <a:rPr lang="en-US" altLang="en-US" smtClean="0">
                <a:latin typeface="Times" pitchFamily="18" charset="0"/>
                <a:cs typeface="Arial" charset="0"/>
              </a:rPr>
              <a:pPr/>
              <a:t>13</a:t>
            </a:fld>
            <a:endParaRPr lang="en-US" altLang="en-US" smtClean="0">
              <a:latin typeface="Times" pitchFamily="18" charset="0"/>
              <a:cs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Energy Savings Assistance Program </a:t>
            </a:r>
            <a:r>
              <a:rPr lang="en-US" smtClean="0">
                <a:solidFill>
                  <a:srgbClr val="0070C0"/>
                </a:solidFill>
              </a:rPr>
              <a:t>2011</a:t>
            </a:r>
            <a:r>
              <a:rPr lang="en-US" smtClean="0"/>
              <a:t> </a:t>
            </a:r>
            <a:r>
              <a:rPr lang="en-US" smtClean="0">
                <a:solidFill>
                  <a:srgbClr val="0070C0"/>
                </a:solidFill>
              </a:rPr>
              <a:t>Direct Mail Sample</a:t>
            </a:r>
          </a:p>
        </p:txBody>
      </p:sp>
      <p:pic>
        <p:nvPicPr>
          <p:cNvPr id="5" name="Picture 4" descr="208465-2_45286_SDGE-ESAP_SM_v1 2.jpg"/>
          <p:cNvPicPr>
            <a:picLocks noChangeAspect="1"/>
          </p:cNvPicPr>
          <p:nvPr/>
        </p:nvPicPr>
        <p:blipFill>
          <a:blip r:embed="rId2"/>
          <a:srcRect l="3549" t="4228" r="2117" b="4570"/>
          <a:stretch>
            <a:fillRect/>
          </a:stretch>
        </p:blipFill>
        <p:spPr>
          <a:xfrm>
            <a:off x="833438" y="1651000"/>
            <a:ext cx="7745412" cy="3570288"/>
          </a:xfrm>
          <a:prstGeom prst="rect">
            <a:avLst/>
          </a:prstGeom>
          <a:ln>
            <a:noFill/>
          </a:ln>
          <a:effectLst>
            <a:outerShdw blurRad="292100" dist="139700" dir="2700000" algn="tl" rotWithShape="0">
              <a:srgbClr val="333333">
                <a:alpha val="65000"/>
              </a:srgbClr>
            </a:outerShdw>
          </a:effectLst>
        </p:spPr>
      </p:pic>
      <p:sp>
        <p:nvSpPr>
          <p:cNvPr id="29699" name="Slide Number Placeholder 5"/>
          <p:cNvSpPr>
            <a:spLocks noGrp="1"/>
          </p:cNvSpPr>
          <p:nvPr>
            <p:ph type="sldNum" sz="quarter" idx="12"/>
          </p:nvPr>
        </p:nvSpPr>
        <p:spPr>
          <a:noFill/>
        </p:spPr>
        <p:txBody>
          <a:bodyPr/>
          <a:lstStyle/>
          <a:p>
            <a:fld id="{3C4679AA-763A-4D4E-B8F5-22983171892A}" type="slidenum">
              <a:rPr lang="en-US" altLang="en-US" smtClean="0">
                <a:latin typeface="Times" pitchFamily="18" charset="0"/>
                <a:cs typeface="Arial" charset="0"/>
              </a:rPr>
              <a:pPr/>
              <a:t>14</a:t>
            </a:fld>
            <a:endParaRPr lang="en-US" altLang="en-US" smtClean="0">
              <a:latin typeface="Times" pitchFamily="18" charset="0"/>
              <a:cs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5800" y="1828800"/>
            <a:ext cx="7772400" cy="3557588"/>
          </a:xfrm>
        </p:spPr>
        <p:txBody>
          <a:bodyPr/>
          <a:lstStyle/>
          <a:p>
            <a:pPr algn="ctr" eaLnBrk="1" hangingPunct="1"/>
            <a:r>
              <a:rPr lang="en-US" b="0" cap="none" smtClean="0"/>
              <a:t>CARE &amp; ENERGY SAVINGS </a:t>
            </a:r>
            <a:br>
              <a:rPr lang="en-US" b="0" cap="none" smtClean="0"/>
            </a:br>
            <a:r>
              <a:rPr lang="en-US" b="0" cap="none" smtClean="0"/>
              <a:t>ASSISTANCE PROGRAM </a:t>
            </a:r>
            <a:r>
              <a:rPr lang="en-US" b="0" cap="none" smtClean="0">
                <a:solidFill>
                  <a:srgbClr val="0070C0"/>
                </a:solidFill>
              </a:rPr>
              <a:t/>
            </a:r>
            <a:br>
              <a:rPr lang="en-US" b="0" cap="none" smtClean="0">
                <a:solidFill>
                  <a:srgbClr val="0070C0"/>
                </a:solidFill>
              </a:rPr>
            </a:br>
            <a:r>
              <a:rPr lang="en-US" b="0" cap="none" smtClean="0">
                <a:solidFill>
                  <a:srgbClr val="0070C0"/>
                </a:solidFill>
              </a:rPr>
              <a:t/>
            </a:r>
            <a:br>
              <a:rPr lang="en-US" b="0" cap="none" smtClean="0">
                <a:solidFill>
                  <a:srgbClr val="0070C0"/>
                </a:solidFill>
              </a:rPr>
            </a:br>
            <a:r>
              <a:rPr lang="en-US" sz="3600" b="0" cap="none" smtClean="0">
                <a:solidFill>
                  <a:srgbClr val="0070C0"/>
                </a:solidFill>
              </a:rPr>
              <a:t>OUTREACH</a:t>
            </a:r>
            <a:r>
              <a:rPr lang="en-US" b="0" cap="none" smtClean="0"/>
              <a:t/>
            </a:r>
            <a:br>
              <a:rPr lang="en-US" b="0" cap="none" smtClean="0"/>
            </a:br>
            <a:endParaRPr lang="en-US" b="0" cap="none" smtClean="0"/>
          </a:p>
        </p:txBody>
      </p:sp>
      <p:sp>
        <p:nvSpPr>
          <p:cNvPr id="30722" name="Slide Number Placeholder 2"/>
          <p:cNvSpPr>
            <a:spLocks noGrp="1"/>
          </p:cNvSpPr>
          <p:nvPr>
            <p:ph type="sldNum" sz="quarter" idx="12"/>
          </p:nvPr>
        </p:nvSpPr>
        <p:spPr>
          <a:noFill/>
        </p:spPr>
        <p:txBody>
          <a:bodyPr/>
          <a:lstStyle/>
          <a:p>
            <a:fld id="{E6591237-DC67-4C59-8D5F-7959C0BC6640}" type="slidenum">
              <a:rPr lang="en-US" altLang="en-US" smtClean="0">
                <a:latin typeface="Times" pitchFamily="18" charset="0"/>
                <a:cs typeface="Arial" charset="0"/>
              </a:rPr>
              <a:pPr/>
              <a:t>15</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smtClean="0"/>
              <a:t>Multi-Lingual Multi-Cultural Outreach</a:t>
            </a:r>
            <a:br>
              <a:rPr lang="en-US" altLang="en-US" smtClean="0"/>
            </a:br>
            <a:r>
              <a:rPr lang="en-US" altLang="en-US" smtClean="0">
                <a:solidFill>
                  <a:srgbClr val="00B0F0"/>
                </a:solidFill>
              </a:rPr>
              <a:t>New Approach in 2011</a:t>
            </a:r>
          </a:p>
        </p:txBody>
      </p:sp>
      <p:sp>
        <p:nvSpPr>
          <p:cNvPr id="31746" name="Rectangle 3"/>
          <p:cNvSpPr>
            <a:spLocks noGrp="1" noChangeArrowheads="1"/>
          </p:cNvSpPr>
          <p:nvPr>
            <p:ph type="body" idx="1"/>
          </p:nvPr>
        </p:nvSpPr>
        <p:spPr>
          <a:xfrm>
            <a:off x="685800" y="1371600"/>
            <a:ext cx="7772400" cy="5114925"/>
          </a:xfrm>
        </p:spPr>
        <p:txBody>
          <a:bodyPr/>
          <a:lstStyle/>
          <a:p>
            <a:pPr eaLnBrk="1" hangingPunct="1">
              <a:buSzPct val="100000"/>
              <a:buFont typeface="Times" pitchFamily="18" charset="0"/>
              <a:buNone/>
            </a:pPr>
            <a:endParaRPr lang="en-US" altLang="en-US" smtClean="0"/>
          </a:p>
          <a:p>
            <a:pPr eaLnBrk="1" hangingPunct="1">
              <a:buFont typeface="Times" pitchFamily="18" charset="0"/>
              <a:buNone/>
            </a:pPr>
            <a:endParaRPr lang="en-US" altLang="en-US" smtClean="0"/>
          </a:p>
        </p:txBody>
      </p:sp>
      <p:pic>
        <p:nvPicPr>
          <p:cNvPr id="7" name="Picture 6" descr="142 732 11_Arabic_Page_2.jpg"/>
          <p:cNvPicPr>
            <a:picLocks noChangeAspect="1"/>
          </p:cNvPicPr>
          <p:nvPr/>
        </p:nvPicPr>
        <p:blipFill>
          <a:blip r:embed="rId2"/>
          <a:srcRect l="5100" t="4628" r="5142" b="9955"/>
          <a:stretch>
            <a:fillRect/>
          </a:stretch>
        </p:blipFill>
        <p:spPr>
          <a:xfrm>
            <a:off x="5513388" y="1212850"/>
            <a:ext cx="3030537" cy="4198938"/>
          </a:xfrm>
          <a:prstGeom prst="rect">
            <a:avLst/>
          </a:prstGeom>
          <a:ln>
            <a:noFill/>
          </a:ln>
          <a:effectLst>
            <a:outerShdw blurRad="292100" dist="139700" dir="2700000" algn="tl" rotWithShape="0">
              <a:srgbClr val="333333">
                <a:alpha val="65000"/>
              </a:srgbClr>
            </a:outerShdw>
          </a:effectLst>
        </p:spPr>
      </p:pic>
      <p:sp>
        <p:nvSpPr>
          <p:cNvPr id="31748" name="Slide Number Placeholder 7"/>
          <p:cNvSpPr>
            <a:spLocks noGrp="1"/>
          </p:cNvSpPr>
          <p:nvPr>
            <p:ph type="sldNum" sz="quarter" idx="12"/>
          </p:nvPr>
        </p:nvSpPr>
        <p:spPr>
          <a:noFill/>
        </p:spPr>
        <p:txBody>
          <a:bodyPr/>
          <a:lstStyle/>
          <a:p>
            <a:fld id="{01195DFF-4CC7-4930-B5B8-AFE5D0D6F375}" type="slidenum">
              <a:rPr lang="en-US" altLang="en-US" smtClean="0">
                <a:latin typeface="Times" pitchFamily="18" charset="0"/>
                <a:cs typeface="Arial" charset="0"/>
              </a:rPr>
              <a:pPr/>
              <a:t>16</a:t>
            </a:fld>
            <a:endParaRPr lang="en-US" altLang="en-US" smtClean="0">
              <a:latin typeface="Times" pitchFamily="18" charset="0"/>
              <a:cs typeface="Arial" charset="0"/>
            </a:endParaRPr>
          </a:p>
        </p:txBody>
      </p:sp>
      <p:graphicFrame>
        <p:nvGraphicFramePr>
          <p:cNvPr id="31758" name="Group 14"/>
          <p:cNvGraphicFramePr>
            <a:graphicFrameLocks noGrp="1"/>
          </p:cNvGraphicFramePr>
          <p:nvPr/>
        </p:nvGraphicFramePr>
        <p:xfrm>
          <a:off x="1063625" y="1876425"/>
          <a:ext cx="4189413" cy="3230563"/>
        </p:xfrm>
        <a:graphic>
          <a:graphicData uri="http://schemas.openxmlformats.org/drawingml/2006/table">
            <a:tbl>
              <a:tblPr/>
              <a:tblGrid>
                <a:gridCol w="4189413"/>
              </a:tblGrid>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Interstate-RegularCondensed" pitchFamily="2" charset="0"/>
                        </a:rPr>
                        <a:t>Contracted with two local organizations expert in language and in culture services.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r h="188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Interstate-RegularCondensed" pitchFamily="2" charset="0"/>
                        </a:rPr>
                        <a:t>Provide outreach through churches, senior centers, schools, immigrant organizations and community events. Target African immigrants, African Americans, Vietnamese- and Arabic-speaking customers.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Service Industry Outreach</a:t>
            </a:r>
            <a:br>
              <a:rPr lang="en-US" smtClean="0"/>
            </a:br>
            <a:r>
              <a:rPr lang="en-US" smtClean="0">
                <a:solidFill>
                  <a:srgbClr val="00B0F0"/>
                </a:solidFill>
              </a:rPr>
              <a:t>New Approach in 2011</a:t>
            </a:r>
          </a:p>
        </p:txBody>
      </p:sp>
      <p:sp>
        <p:nvSpPr>
          <p:cNvPr id="32770" name="Slide Number Placeholder 3"/>
          <p:cNvSpPr>
            <a:spLocks noGrp="1"/>
          </p:cNvSpPr>
          <p:nvPr>
            <p:ph type="sldNum" sz="quarter" idx="12"/>
          </p:nvPr>
        </p:nvSpPr>
        <p:spPr>
          <a:noFill/>
        </p:spPr>
        <p:txBody>
          <a:bodyPr/>
          <a:lstStyle/>
          <a:p>
            <a:fld id="{F386C828-B3A0-44A1-B206-46284685D34B}" type="slidenum">
              <a:rPr lang="en-US" altLang="en-US" smtClean="0">
                <a:latin typeface="Times" pitchFamily="18" charset="0"/>
                <a:cs typeface="Arial" charset="0"/>
              </a:rPr>
              <a:pPr/>
              <a:t>17</a:t>
            </a:fld>
            <a:endParaRPr lang="en-US" altLang="en-US" smtClean="0">
              <a:latin typeface="Times" pitchFamily="18" charset="0"/>
              <a:cs typeface="Arial" charset="0"/>
            </a:endParaRPr>
          </a:p>
        </p:txBody>
      </p:sp>
      <p:graphicFrame>
        <p:nvGraphicFramePr>
          <p:cNvPr id="5" name="Table 4"/>
          <p:cNvGraphicFramePr>
            <a:graphicFrameLocks noGrp="1"/>
          </p:cNvGraphicFramePr>
          <p:nvPr/>
        </p:nvGraphicFramePr>
        <p:xfrm>
          <a:off x="4429125" y="2387600"/>
          <a:ext cx="4295775" cy="2154238"/>
        </p:xfrm>
        <a:graphic>
          <a:graphicData uri="http://schemas.openxmlformats.org/drawingml/2006/table">
            <a:tbl>
              <a:tblPr/>
              <a:tblGrid>
                <a:gridCol w="4295775"/>
              </a:tblGrid>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Interstate-RegularCondensed" pitchFamily="2" charset="0"/>
                        </a:rPr>
                        <a:t>Hospitality- and service-industry outreach targeting employees of restaurants, hotel/motel industry</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r>
              <a:tr h="1017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Interstate-RegularCondensed" pitchFamily="2" charset="0"/>
                        </a:rPr>
                        <a:t>San Diego &amp; Imperial County Labor Council sponsorship: presentations, informational displays, employee events, newsletter ads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bl>
          </a:graphicData>
        </a:graphic>
      </p:graphicFrame>
      <p:pic>
        <p:nvPicPr>
          <p:cNvPr id="8" name="Picture 7" descr="labor council.jpg"/>
          <p:cNvPicPr>
            <a:picLocks noChangeAspect="1"/>
          </p:cNvPicPr>
          <p:nvPr/>
        </p:nvPicPr>
        <p:blipFill>
          <a:blip r:embed="rId2"/>
          <a:srcRect l="-869" t="5192" r="6084" b="2803"/>
          <a:stretch>
            <a:fillRect/>
          </a:stretch>
        </p:blipFill>
        <p:spPr>
          <a:xfrm>
            <a:off x="836613" y="1536700"/>
            <a:ext cx="3106737" cy="410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Community-Based Organizations Outreach</a:t>
            </a:r>
          </a:p>
        </p:txBody>
      </p:sp>
      <p:sp>
        <p:nvSpPr>
          <p:cNvPr id="33794" name="Slide Number Placeholder 3"/>
          <p:cNvSpPr>
            <a:spLocks noGrp="1"/>
          </p:cNvSpPr>
          <p:nvPr>
            <p:ph type="sldNum" sz="quarter" idx="12"/>
          </p:nvPr>
        </p:nvSpPr>
        <p:spPr>
          <a:noFill/>
        </p:spPr>
        <p:txBody>
          <a:bodyPr/>
          <a:lstStyle/>
          <a:p>
            <a:fld id="{F3BB77C8-6144-4E3F-90DA-6CF2E491593A}" type="slidenum">
              <a:rPr lang="en-US" altLang="en-US" smtClean="0">
                <a:latin typeface="Times" pitchFamily="18" charset="0"/>
                <a:cs typeface="Arial" charset="0"/>
              </a:rPr>
              <a:pPr/>
              <a:t>18</a:t>
            </a:fld>
            <a:endParaRPr lang="en-US" altLang="en-US" smtClean="0">
              <a:latin typeface="Times" pitchFamily="18" charset="0"/>
              <a:cs typeface="Arial" charset="0"/>
            </a:endParaRPr>
          </a:p>
        </p:txBody>
      </p:sp>
      <p:graphicFrame>
        <p:nvGraphicFramePr>
          <p:cNvPr id="33807" name="Group 15"/>
          <p:cNvGraphicFramePr>
            <a:graphicFrameLocks noGrp="1"/>
          </p:cNvGraphicFramePr>
          <p:nvPr/>
        </p:nvGraphicFramePr>
        <p:xfrm>
          <a:off x="1285875" y="1433513"/>
          <a:ext cx="4625975" cy="5346700"/>
        </p:xfrm>
        <a:graphic>
          <a:graphicData uri="http://schemas.openxmlformats.org/drawingml/2006/table">
            <a:tbl>
              <a:tblPr/>
              <a:tblGrid>
                <a:gridCol w="4625975"/>
              </a:tblGrid>
              <a:tr h="1273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Interstate-RegularCondensed" pitchFamily="2" charset="0"/>
                        </a:rPr>
                        <a:t>Partnering with over 50 community- and faith-based organizations to help reach diverse communities including San Diego 2-1-1, a health &amp; human service referral agency that offers assistance in up to 170 languages &amp; dialects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r>
              <a:tr h="175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Interstate-RegularCondensed" pitchFamily="2" charset="0"/>
                        </a:rPr>
                        <a:t>Includes specific language, ethnic and immigrant population targets such as: Alliance for African Assistance, Horn of Africa, International Rescue Committee, Iraqi Community Social Services, Elder Help, Kurdish Human Rights, La Maestra Community Health Centers, Union of Pan Asian Communities and Somali Community Services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1049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Interstate-RegularCondensed" pitchFamily="2" charset="0"/>
                        </a:rPr>
                        <a:t>Working with agencies offering assistance to those with special needs such as hearing and visual impairments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pic>
        <p:nvPicPr>
          <p:cNvPr id="33805" name="Picture 5" descr="211.jpg"/>
          <p:cNvPicPr>
            <a:picLocks noChangeAspect="1"/>
          </p:cNvPicPr>
          <p:nvPr/>
        </p:nvPicPr>
        <p:blipFill>
          <a:blip r:embed="rId2"/>
          <a:srcRect t="6638"/>
          <a:stretch>
            <a:fillRect/>
          </a:stretch>
        </p:blipFill>
        <p:spPr bwMode="auto">
          <a:xfrm>
            <a:off x="6557963" y="1414463"/>
            <a:ext cx="1962150"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Community Newspapers</a:t>
            </a:r>
            <a:br>
              <a:rPr lang="en-US" smtClean="0"/>
            </a:br>
            <a:r>
              <a:rPr lang="en-US" smtClean="0">
                <a:solidFill>
                  <a:srgbClr val="00B0F0"/>
                </a:solidFill>
              </a:rPr>
              <a:t>New Approach in 2011</a:t>
            </a:r>
          </a:p>
        </p:txBody>
      </p:sp>
      <p:sp>
        <p:nvSpPr>
          <p:cNvPr id="34818" name="Content Placeholder 2"/>
          <p:cNvSpPr>
            <a:spLocks noGrp="1"/>
          </p:cNvSpPr>
          <p:nvPr>
            <p:ph idx="1"/>
          </p:nvPr>
        </p:nvSpPr>
        <p:spPr/>
        <p:txBody>
          <a:bodyPr/>
          <a:lstStyle/>
          <a:p>
            <a:pPr eaLnBrk="1" hangingPunct="1">
              <a:buFont typeface="Times" pitchFamily="18" charset="0"/>
              <a:buNone/>
            </a:pPr>
            <a:endParaRPr lang="en-US" smtClean="0"/>
          </a:p>
          <a:p>
            <a:pPr eaLnBrk="1" hangingPunct="1">
              <a:buFont typeface="Times" pitchFamily="18" charset="0"/>
              <a:buNone/>
            </a:pPr>
            <a:endParaRPr lang="en-US" smtClean="0"/>
          </a:p>
          <a:p>
            <a:pPr eaLnBrk="1" hangingPunct="1">
              <a:buFont typeface="Times" pitchFamily="18" charset="0"/>
              <a:buNone/>
            </a:pPr>
            <a:endParaRPr lang="en-US" smtClean="0"/>
          </a:p>
          <a:p>
            <a:pPr eaLnBrk="1" hangingPunct="1"/>
            <a:endParaRPr lang="en-US" smtClean="0"/>
          </a:p>
        </p:txBody>
      </p:sp>
      <p:sp>
        <p:nvSpPr>
          <p:cNvPr id="34819" name="Slide Number Placeholder 3"/>
          <p:cNvSpPr>
            <a:spLocks noGrp="1"/>
          </p:cNvSpPr>
          <p:nvPr>
            <p:ph type="sldNum" sz="quarter" idx="12"/>
          </p:nvPr>
        </p:nvSpPr>
        <p:spPr>
          <a:noFill/>
        </p:spPr>
        <p:txBody>
          <a:bodyPr/>
          <a:lstStyle/>
          <a:p>
            <a:fld id="{56495E25-BE47-49B6-89BB-7A266D6B842C}" type="slidenum">
              <a:rPr lang="en-US" altLang="en-US" smtClean="0">
                <a:latin typeface="Times" pitchFamily="18" charset="0"/>
                <a:cs typeface="Arial" charset="0"/>
              </a:rPr>
              <a:pPr/>
              <a:t>19</a:t>
            </a:fld>
            <a:endParaRPr lang="en-US" altLang="en-US" smtClean="0">
              <a:latin typeface="Times" pitchFamily="18" charset="0"/>
              <a:cs typeface="Arial" charset="0"/>
            </a:endParaRPr>
          </a:p>
        </p:txBody>
      </p:sp>
      <p:graphicFrame>
        <p:nvGraphicFramePr>
          <p:cNvPr id="5" name="Table 4"/>
          <p:cNvGraphicFramePr>
            <a:graphicFrameLocks noGrp="1"/>
          </p:cNvGraphicFramePr>
          <p:nvPr/>
        </p:nvGraphicFramePr>
        <p:xfrm>
          <a:off x="1389063" y="1341438"/>
          <a:ext cx="6224587" cy="1279525"/>
        </p:xfrm>
        <a:graphic>
          <a:graphicData uri="http://schemas.openxmlformats.org/drawingml/2006/table">
            <a:tbl>
              <a:tblPr/>
              <a:tblGrid>
                <a:gridCol w="6224587"/>
              </a:tblGrid>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Interstate-RegularCondensed" pitchFamily="2" charset="0"/>
                        </a:rPr>
                        <a:t>Collaborating with diverse communities to include program information in community publications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Interstate-RegularCondensed" pitchFamily="2" charset="0"/>
                        </a:rPr>
                        <a:t>Publications include </a:t>
                      </a:r>
                      <a:r>
                        <a:rPr kumimoji="0" lang="en-US" sz="1800" b="0" i="1" u="none" strike="noStrike" cap="none" normalizeH="0" baseline="0" smtClean="0">
                          <a:ln>
                            <a:noFill/>
                          </a:ln>
                          <a:solidFill>
                            <a:srgbClr val="000000"/>
                          </a:solidFill>
                          <a:effectLst/>
                          <a:latin typeface="Interstate-RegularCondensed" pitchFamily="2" charset="0"/>
                        </a:rPr>
                        <a:t>La Prensa, Hispanos Unidos, Bonsall Village News, Ramona Sentinel, Valley Roadrunner</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bl>
          </a:graphicData>
        </a:graphic>
      </p:graphicFrame>
      <p:pic>
        <p:nvPicPr>
          <p:cNvPr id="6" name="Picture 5" descr="Ramona Sentinel 6-2011.jpeg"/>
          <p:cNvPicPr>
            <a:picLocks noChangeAspect="1"/>
          </p:cNvPicPr>
          <p:nvPr/>
        </p:nvPicPr>
        <p:blipFill>
          <a:blip r:embed="rId2" cstate="print"/>
          <a:srcRect t="30581"/>
          <a:stretch>
            <a:fillRect/>
          </a:stretch>
        </p:blipFill>
        <p:spPr>
          <a:xfrm>
            <a:off x="1754373" y="2886739"/>
            <a:ext cx="5805376" cy="2674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663700" y="1562100"/>
          <a:ext cx="5943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2" name="Title 6"/>
          <p:cNvSpPr>
            <a:spLocks noGrp="1"/>
          </p:cNvSpPr>
          <p:nvPr>
            <p:ph type="title"/>
          </p:nvPr>
        </p:nvSpPr>
        <p:spPr/>
        <p:txBody>
          <a:bodyPr/>
          <a:lstStyle/>
          <a:p>
            <a:pPr eaLnBrk="1" hangingPunct="1"/>
            <a:r>
              <a:rPr lang="en-US" smtClean="0"/>
              <a:t>CARE &amp; Energy Savings </a:t>
            </a:r>
            <a:br>
              <a:rPr lang="en-US" smtClean="0"/>
            </a:br>
            <a:r>
              <a:rPr lang="en-US" smtClean="0"/>
              <a:t>Assistance Program - Agenda</a:t>
            </a:r>
          </a:p>
        </p:txBody>
      </p:sp>
      <p:sp>
        <p:nvSpPr>
          <p:cNvPr id="15363" name="Slide Number Placeholder 3"/>
          <p:cNvSpPr>
            <a:spLocks noGrp="1"/>
          </p:cNvSpPr>
          <p:nvPr>
            <p:ph type="sldNum" sz="quarter" idx="12"/>
          </p:nvPr>
        </p:nvSpPr>
        <p:spPr>
          <a:noFill/>
        </p:spPr>
        <p:txBody>
          <a:bodyPr/>
          <a:lstStyle/>
          <a:p>
            <a:fld id="{8CCF11B2-6C99-418C-ACBA-BEAD9674CE58}" type="slidenum">
              <a:rPr lang="en-US" altLang="en-US" smtClean="0">
                <a:latin typeface="Times" pitchFamily="18" charset="0"/>
                <a:cs typeface="Arial" charset="0"/>
              </a:rPr>
              <a:pPr/>
              <a:t>2</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722313" y="1562100"/>
            <a:ext cx="7772400" cy="4000500"/>
          </a:xfrm>
        </p:spPr>
        <p:txBody>
          <a:bodyPr/>
          <a:lstStyle/>
          <a:p>
            <a:pPr algn="ctr" eaLnBrk="1" hangingPunct="1"/>
            <a:r>
              <a:rPr lang="en-US" b="0" cap="none" smtClean="0">
                <a:solidFill>
                  <a:schemeClr val="tx1"/>
                </a:solidFill>
              </a:rPr>
              <a:t>CARE &amp; ENERGY SAVINGS </a:t>
            </a:r>
            <a:br>
              <a:rPr lang="en-US" b="0" cap="none" smtClean="0">
                <a:solidFill>
                  <a:schemeClr val="tx1"/>
                </a:solidFill>
              </a:rPr>
            </a:br>
            <a:r>
              <a:rPr lang="en-US" b="0" cap="none" smtClean="0">
                <a:solidFill>
                  <a:schemeClr val="tx1"/>
                </a:solidFill>
              </a:rPr>
              <a:t>ASSISTANCE PROGRAM </a:t>
            </a:r>
            <a:br>
              <a:rPr lang="en-US" b="0" cap="none" smtClean="0">
                <a:solidFill>
                  <a:schemeClr val="tx1"/>
                </a:solidFill>
              </a:rPr>
            </a:br>
            <a:r>
              <a:rPr lang="en-US" b="0" cap="none" smtClean="0">
                <a:solidFill>
                  <a:schemeClr val="tx1"/>
                </a:solidFill>
              </a:rPr>
              <a:t/>
            </a:r>
            <a:br>
              <a:rPr lang="en-US" b="0" cap="none" smtClean="0">
                <a:solidFill>
                  <a:schemeClr val="tx1"/>
                </a:solidFill>
              </a:rPr>
            </a:br>
            <a:r>
              <a:rPr lang="en-US" b="0" cap="none" smtClean="0">
                <a:solidFill>
                  <a:srgbClr val="0070C0"/>
                </a:solidFill>
              </a:rPr>
              <a:t>MARKETING &amp; OUTREACH 2012-2014 </a:t>
            </a:r>
            <a:r>
              <a:rPr lang="en-US" b="0" cap="none" smtClean="0">
                <a:solidFill>
                  <a:schemeClr val="tx1"/>
                </a:solidFill>
              </a:rPr>
              <a:t/>
            </a:r>
            <a:br>
              <a:rPr lang="en-US" b="0" cap="none" smtClean="0">
                <a:solidFill>
                  <a:schemeClr val="tx1"/>
                </a:solidFill>
              </a:rPr>
            </a:br>
            <a:r>
              <a:rPr lang="en-US" sz="2400" b="0" cap="none" smtClean="0">
                <a:solidFill>
                  <a:srgbClr val="0070C0"/>
                </a:solidFill>
              </a:rPr>
              <a:t>EXPANDING SUCCESSFUL STRATEGIES </a:t>
            </a:r>
            <a:br>
              <a:rPr lang="en-US" sz="2400" b="0" cap="none" smtClean="0">
                <a:solidFill>
                  <a:srgbClr val="0070C0"/>
                </a:solidFill>
              </a:rPr>
            </a:br>
            <a:r>
              <a:rPr lang="en-US" sz="2400" b="0" cap="none" smtClean="0">
                <a:solidFill>
                  <a:srgbClr val="0070C0"/>
                </a:solidFill>
              </a:rPr>
              <a:t>WHILE EXPLORING NEW OPPORTUNITIES</a:t>
            </a:r>
            <a:r>
              <a:rPr lang="en-US" sz="3600" b="0" cap="none" smtClean="0">
                <a:solidFill>
                  <a:srgbClr val="0070C0"/>
                </a:solidFill>
              </a:rPr>
              <a:t/>
            </a:r>
            <a:br>
              <a:rPr lang="en-US" sz="3600" b="0" cap="none" smtClean="0">
                <a:solidFill>
                  <a:srgbClr val="0070C0"/>
                </a:solidFill>
              </a:rPr>
            </a:br>
            <a:endParaRPr lang="en-US" b="0" cap="none" smtClean="0">
              <a:solidFill>
                <a:srgbClr val="0070C0"/>
              </a:solidFill>
            </a:endParaRPr>
          </a:p>
        </p:txBody>
      </p:sp>
      <p:sp>
        <p:nvSpPr>
          <p:cNvPr id="35842" name="Slide Number Placeholder 2"/>
          <p:cNvSpPr>
            <a:spLocks noGrp="1"/>
          </p:cNvSpPr>
          <p:nvPr>
            <p:ph type="sldNum" sz="quarter" idx="12"/>
          </p:nvPr>
        </p:nvSpPr>
        <p:spPr>
          <a:noFill/>
        </p:spPr>
        <p:txBody>
          <a:bodyPr/>
          <a:lstStyle/>
          <a:p>
            <a:fld id="{08BBA04F-4DC7-447D-B8C0-4B3C84596011}" type="slidenum">
              <a:rPr lang="en-US" altLang="en-US" smtClean="0">
                <a:latin typeface="Times" pitchFamily="18" charset="0"/>
                <a:cs typeface="Arial" charset="0"/>
              </a:rPr>
              <a:pPr/>
              <a:t>20</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Marketing and Outreach</a:t>
            </a:r>
            <a:br>
              <a:rPr lang="en-US" smtClean="0"/>
            </a:br>
            <a:r>
              <a:rPr lang="en-US" smtClean="0"/>
              <a:t>2012-2014</a:t>
            </a:r>
          </a:p>
        </p:txBody>
      </p:sp>
      <p:sp>
        <p:nvSpPr>
          <p:cNvPr id="36866" name="Content Placeholder 2"/>
          <p:cNvSpPr>
            <a:spLocks noGrp="1"/>
          </p:cNvSpPr>
          <p:nvPr>
            <p:ph idx="1"/>
          </p:nvPr>
        </p:nvSpPr>
        <p:spPr>
          <a:xfrm>
            <a:off x="685800" y="1276350"/>
            <a:ext cx="7772400" cy="4819650"/>
          </a:xfrm>
        </p:spPr>
        <p:txBody>
          <a:bodyPr/>
          <a:lstStyle/>
          <a:p>
            <a:pPr algn="ctr" eaLnBrk="1" hangingPunct="1">
              <a:buFont typeface="Times" pitchFamily="18" charset="0"/>
              <a:buNone/>
            </a:pPr>
            <a:r>
              <a:rPr lang="en-US" sz="2800" smtClean="0"/>
              <a:t>What are we trying to do?</a:t>
            </a:r>
          </a:p>
          <a:p>
            <a:pPr eaLnBrk="1" hangingPunct="1">
              <a:buFont typeface="Times" pitchFamily="18" charset="0"/>
              <a:buNone/>
            </a:pPr>
            <a:endParaRPr lang="en-US" smtClean="0"/>
          </a:p>
          <a:p>
            <a:pPr eaLnBrk="1" hangingPunct="1">
              <a:buFont typeface="Times" pitchFamily="18" charset="0"/>
              <a:buNone/>
            </a:pPr>
            <a:endParaRPr lang="en-US" smtClean="0"/>
          </a:p>
          <a:p>
            <a:pPr eaLnBrk="1" hangingPunct="1"/>
            <a:endParaRPr lang="en-US" smtClean="0"/>
          </a:p>
        </p:txBody>
      </p:sp>
      <p:sp>
        <p:nvSpPr>
          <p:cNvPr id="36867" name="Slide Number Placeholder 3"/>
          <p:cNvSpPr>
            <a:spLocks noGrp="1"/>
          </p:cNvSpPr>
          <p:nvPr>
            <p:ph type="sldNum" sz="quarter" idx="12"/>
          </p:nvPr>
        </p:nvSpPr>
        <p:spPr>
          <a:noFill/>
        </p:spPr>
        <p:txBody>
          <a:bodyPr/>
          <a:lstStyle/>
          <a:p>
            <a:fld id="{30E914AA-574B-434F-B47A-CCF0D14B4C32}" type="slidenum">
              <a:rPr lang="en-US" altLang="en-US" smtClean="0">
                <a:latin typeface="Times" pitchFamily="18" charset="0"/>
                <a:cs typeface="Arial" charset="0"/>
              </a:rPr>
              <a:pPr/>
              <a:t>21</a:t>
            </a:fld>
            <a:endParaRPr lang="en-US" altLang="en-US" smtClean="0">
              <a:latin typeface="Times" pitchFamily="18" charset="0"/>
              <a:cs typeface="Arial" charset="0"/>
            </a:endParaRPr>
          </a:p>
        </p:txBody>
      </p:sp>
      <p:graphicFrame>
        <p:nvGraphicFramePr>
          <p:cNvPr id="36881" name="Group 17"/>
          <p:cNvGraphicFramePr>
            <a:graphicFrameLocks noGrp="1"/>
          </p:cNvGraphicFramePr>
          <p:nvPr/>
        </p:nvGraphicFramePr>
        <p:xfrm>
          <a:off x="992188" y="1936750"/>
          <a:ext cx="7216775" cy="3589338"/>
        </p:xfrm>
        <a:graphic>
          <a:graphicData uri="http://schemas.openxmlformats.org/drawingml/2006/table">
            <a:tbl>
              <a:tblPr/>
              <a:tblGrid>
                <a:gridCol w="7216775"/>
              </a:tblGrid>
              <a:tr h="890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Enroll all eligible and willing customers in the CARE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Energy Savings Assistance Program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617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Develop a comprehensive plan to reach various cultural groups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r h="839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Better understand the community with disabilities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help address their needs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925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Work with partners to cross-promote relevant programs to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low-income community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Marketing and Outreach</a:t>
            </a:r>
            <a:br>
              <a:rPr lang="en-US" smtClean="0"/>
            </a:br>
            <a:r>
              <a:rPr lang="en-US" smtClean="0"/>
              <a:t>2012-2014</a:t>
            </a:r>
          </a:p>
        </p:txBody>
      </p:sp>
      <p:sp>
        <p:nvSpPr>
          <p:cNvPr id="37890" name="Content Placeholder 2"/>
          <p:cNvSpPr>
            <a:spLocks noGrp="1"/>
          </p:cNvSpPr>
          <p:nvPr>
            <p:ph idx="1"/>
          </p:nvPr>
        </p:nvSpPr>
        <p:spPr>
          <a:xfrm>
            <a:off x="685800" y="1106488"/>
            <a:ext cx="7772400" cy="5208587"/>
          </a:xfrm>
        </p:spPr>
        <p:txBody>
          <a:bodyPr/>
          <a:lstStyle/>
          <a:p>
            <a:pPr algn="ctr" eaLnBrk="1" hangingPunct="1">
              <a:lnSpc>
                <a:spcPct val="80000"/>
              </a:lnSpc>
              <a:buFont typeface="Times" pitchFamily="18" charset="0"/>
              <a:buNone/>
            </a:pPr>
            <a:r>
              <a:rPr lang="en-US" sz="2800" smtClean="0"/>
              <a:t>How do we get there?</a:t>
            </a:r>
          </a:p>
          <a:p>
            <a:pPr eaLnBrk="1" hangingPunct="1">
              <a:lnSpc>
                <a:spcPct val="80000"/>
              </a:lnSpc>
              <a:buFont typeface="Times" pitchFamily="18" charset="0"/>
              <a:buNone/>
            </a:pPr>
            <a:endParaRPr lang="en-US" smtClean="0"/>
          </a:p>
          <a:p>
            <a:pPr eaLnBrk="1" hangingPunct="1"/>
            <a:endParaRPr lang="en-US" smtClean="0"/>
          </a:p>
        </p:txBody>
      </p:sp>
      <p:sp>
        <p:nvSpPr>
          <p:cNvPr id="37891" name="Slide Number Placeholder 3"/>
          <p:cNvSpPr>
            <a:spLocks noGrp="1"/>
          </p:cNvSpPr>
          <p:nvPr>
            <p:ph type="sldNum" sz="quarter" idx="12"/>
          </p:nvPr>
        </p:nvSpPr>
        <p:spPr>
          <a:noFill/>
        </p:spPr>
        <p:txBody>
          <a:bodyPr/>
          <a:lstStyle/>
          <a:p>
            <a:fld id="{8585CAFD-0DD2-4323-816D-86A355F16686}" type="slidenum">
              <a:rPr lang="en-US" altLang="en-US" smtClean="0">
                <a:latin typeface="Times" pitchFamily="18" charset="0"/>
                <a:cs typeface="Arial" charset="0"/>
              </a:rPr>
              <a:pPr/>
              <a:t>22</a:t>
            </a:fld>
            <a:endParaRPr lang="en-US" altLang="en-US" smtClean="0">
              <a:latin typeface="Times" pitchFamily="18" charset="0"/>
              <a:cs typeface="Arial" charset="0"/>
            </a:endParaRPr>
          </a:p>
        </p:txBody>
      </p:sp>
      <p:graphicFrame>
        <p:nvGraphicFramePr>
          <p:cNvPr id="37909" name="Group 21"/>
          <p:cNvGraphicFramePr>
            <a:graphicFrameLocks noGrp="1"/>
          </p:cNvGraphicFramePr>
          <p:nvPr/>
        </p:nvGraphicFramePr>
        <p:xfrm>
          <a:off x="1701800" y="1627188"/>
          <a:ext cx="5932488" cy="5913437"/>
        </p:xfrm>
        <a:graphic>
          <a:graphicData uri="http://schemas.openxmlformats.org/drawingml/2006/table">
            <a:tbl>
              <a:tblPr/>
              <a:tblGrid>
                <a:gridCol w="5932488"/>
              </a:tblGrid>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Continue to work with advertising agencies to ensure media buys are appropriate for our service territory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739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Increase multi-lingual and multi-cultural outreach through grassroots channels and partnerships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106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Expand outreach to seniors, persons with disabilities and limited-English-proficient customers through appropriate channels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739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Continue to address the needs of the visually- and hearing-impaired population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Focus on underserved communities in outlying areas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739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Translate promotional material into additional languages (Energy Savings Assistance Program)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09600" y="0"/>
            <a:ext cx="4724400" cy="990600"/>
          </a:xfrm>
        </p:spPr>
        <p:txBody>
          <a:bodyPr/>
          <a:lstStyle/>
          <a:p>
            <a:pPr eaLnBrk="1" hangingPunct="1"/>
            <a:r>
              <a:rPr lang="en-US" sz="2000" smtClean="0"/>
              <a:t>CARE &amp; Energy Savings Assistance Program  </a:t>
            </a:r>
            <a:br>
              <a:rPr lang="en-US" sz="2000" smtClean="0"/>
            </a:br>
            <a:r>
              <a:rPr lang="en-US" sz="2000" smtClean="0">
                <a:solidFill>
                  <a:srgbClr val="0070C0"/>
                </a:solidFill>
              </a:rPr>
              <a:t>2012-2014</a:t>
            </a:r>
            <a:r>
              <a:rPr lang="en-US" sz="2000" smtClean="0"/>
              <a:t> </a:t>
            </a:r>
            <a:r>
              <a:rPr lang="en-US" sz="2000" smtClean="0">
                <a:solidFill>
                  <a:srgbClr val="0070C0"/>
                </a:solidFill>
              </a:rPr>
              <a:t>Paid Media</a:t>
            </a:r>
          </a:p>
        </p:txBody>
      </p:sp>
      <p:graphicFrame>
        <p:nvGraphicFramePr>
          <p:cNvPr id="4" name="Content Placeholder 3"/>
          <p:cNvGraphicFramePr>
            <a:graphicFrameLocks/>
          </p:cNvGraphicFramePr>
          <p:nvPr/>
        </p:nvGraphicFramePr>
        <p:xfrm>
          <a:off x="1114425" y="1308100"/>
          <a:ext cx="6958013" cy="4383088"/>
        </p:xfrm>
        <a:graphic>
          <a:graphicData uri="http://schemas.openxmlformats.org/drawingml/2006/table">
            <a:tbl>
              <a:tblPr firstRow="1" bandRow="1">
                <a:tableStyleId>{21E4AEA4-8DFA-4A89-87EB-49C32662AFE0}</a:tableStyleId>
              </a:tblPr>
              <a:tblGrid>
                <a:gridCol w="2498512"/>
                <a:gridCol w="4459500"/>
              </a:tblGrid>
              <a:tr h="515430">
                <a:tc>
                  <a:txBody>
                    <a:bodyPr/>
                    <a:lstStyle/>
                    <a:p>
                      <a:pPr algn="ctr"/>
                      <a:r>
                        <a:rPr lang="en-US" sz="2400" dirty="0" smtClean="0"/>
                        <a:t>Tactic</a:t>
                      </a:r>
                      <a:endParaRPr lang="en-US" sz="2400" dirty="0">
                        <a:latin typeface="+mj-lt"/>
                      </a:endParaRPr>
                    </a:p>
                  </a:txBody>
                  <a:tcPr/>
                </a:tc>
                <a:tc>
                  <a:txBody>
                    <a:bodyPr/>
                    <a:lstStyle/>
                    <a:p>
                      <a:pPr algn="ctr"/>
                      <a:r>
                        <a:rPr lang="en-US" sz="2400" dirty="0" smtClean="0"/>
                        <a:t>Language/Ethnicity</a:t>
                      </a:r>
                      <a:endParaRPr lang="en-US" sz="2400" dirty="0">
                        <a:latin typeface="+mj-lt"/>
                      </a:endParaRPr>
                    </a:p>
                  </a:txBody>
                  <a:tcPr/>
                </a:tc>
              </a:tr>
              <a:tr h="51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Television </a:t>
                      </a:r>
                      <a:endParaRPr lang="en-US" sz="22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English &amp; Spanish</a:t>
                      </a:r>
                    </a:p>
                  </a:txBody>
                  <a:tcPr/>
                </a:tc>
              </a:tr>
              <a:tr h="894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Print </a:t>
                      </a:r>
                      <a:endParaRPr lang="en-US" sz="22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English, Spanish, African American &amp; Asian (Chinese, Tagalog, Vietnamese)</a:t>
                      </a:r>
                    </a:p>
                  </a:txBody>
                  <a:tcPr/>
                </a:tc>
              </a:tr>
              <a:tr h="51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Radio </a:t>
                      </a:r>
                      <a:endParaRPr lang="en-US" sz="22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English &amp; Spanish </a:t>
                      </a:r>
                    </a:p>
                  </a:txBody>
                  <a:tcPr/>
                </a:tc>
              </a:tr>
              <a:tr h="642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Online </a:t>
                      </a:r>
                      <a:endParaRPr lang="en-US" sz="22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English</a:t>
                      </a:r>
                      <a:r>
                        <a:rPr lang="en-US" sz="2200" baseline="0" dirty="0" smtClean="0"/>
                        <a:t> &amp; Spanish</a:t>
                      </a:r>
                      <a:endParaRPr lang="en-US" sz="2200" dirty="0" smtClean="0"/>
                    </a:p>
                  </a:txBody>
                  <a:tcPr/>
                </a:tc>
              </a:tr>
              <a:tr h="911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Outdoor</a:t>
                      </a:r>
                      <a:endParaRPr lang="en-US" sz="22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In-Language Transit Shelter Advertising (English, Spanish, Tagalog, Vietnamese)</a:t>
                      </a:r>
                    </a:p>
                  </a:txBody>
                  <a:tcPr/>
                </a:tc>
              </a:tr>
            </a:tbl>
          </a:graphicData>
        </a:graphic>
      </p:graphicFrame>
      <p:sp>
        <p:nvSpPr>
          <p:cNvPr id="38937" name="Slide Number Placeholder 4"/>
          <p:cNvSpPr>
            <a:spLocks noGrp="1"/>
          </p:cNvSpPr>
          <p:nvPr>
            <p:ph type="sldNum" sz="quarter" idx="12"/>
          </p:nvPr>
        </p:nvSpPr>
        <p:spPr>
          <a:noFill/>
        </p:spPr>
        <p:txBody>
          <a:bodyPr/>
          <a:lstStyle/>
          <a:p>
            <a:fld id="{8A40D8DE-7E43-461D-A430-BF451FEC3FDC}" type="slidenum">
              <a:rPr lang="en-US" altLang="en-US" smtClean="0">
                <a:latin typeface="Times" pitchFamily="18" charset="0"/>
                <a:cs typeface="Arial" charset="0"/>
              </a:rPr>
              <a:pPr/>
              <a:t>23</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ltLang="en-US" sz="2000" smtClean="0"/>
              <a:t>CARE &amp; Energy Savings Assistance Programs  </a:t>
            </a:r>
            <a:br>
              <a:rPr lang="en-US" altLang="en-US" sz="2000" smtClean="0"/>
            </a:br>
            <a:r>
              <a:rPr lang="en-US" sz="2000" smtClean="0">
                <a:solidFill>
                  <a:srgbClr val="0070C0"/>
                </a:solidFill>
              </a:rPr>
              <a:t>2012-2014 Direct Marketing</a:t>
            </a:r>
          </a:p>
        </p:txBody>
      </p:sp>
      <p:graphicFrame>
        <p:nvGraphicFramePr>
          <p:cNvPr id="39963" name="Group 27"/>
          <p:cNvGraphicFramePr>
            <a:graphicFrameLocks noGrp="1"/>
          </p:cNvGraphicFramePr>
          <p:nvPr>
            <p:ph idx="1"/>
          </p:nvPr>
        </p:nvGraphicFramePr>
        <p:xfrm>
          <a:off x="865188" y="1382713"/>
          <a:ext cx="7216775" cy="3100387"/>
        </p:xfrm>
        <a:graphic>
          <a:graphicData uri="http://schemas.openxmlformats.org/drawingml/2006/table">
            <a:tbl>
              <a:tblPr/>
              <a:tblGrid>
                <a:gridCol w="3608387"/>
                <a:gridCol w="3608388"/>
              </a:tblGrid>
              <a:tr h="488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Interstate-RegularCondensed" pitchFamily="2" charset="0"/>
                        </a:rPr>
                        <a:t>Direct Marketing </a:t>
                      </a:r>
                      <a:endParaRPr kumimoji="0" lang="en-US" sz="2400" b="1" i="0" u="none" strike="noStrike" cap="none" normalizeH="0" baseline="0" smtClean="0">
                        <a:ln>
                          <a:noFill/>
                        </a:ln>
                        <a:solidFill>
                          <a:srgbClr val="FFFFFF"/>
                        </a:solidFill>
                        <a:effectLst/>
                        <a:latin typeface="Interstate-BoldCondensed" pitchFamily="2"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Interstate-RegularCondensed" pitchFamily="2" charset="0"/>
                        </a:rPr>
                        <a:t>Language</a:t>
                      </a:r>
                      <a:endParaRPr kumimoji="0" lang="en-US" sz="2400" b="1" i="0" u="none" strike="noStrike" cap="none" normalizeH="0" baseline="0" smtClean="0">
                        <a:ln>
                          <a:noFill/>
                        </a:ln>
                        <a:solidFill>
                          <a:srgbClr val="FFFFFF"/>
                        </a:solidFill>
                        <a:effectLst/>
                        <a:latin typeface="Interstate-BoldCondensed" pitchFamily="2"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Direct mail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English &amp; Spanish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Email campaigns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English &amp; Spanish (New)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AVM campaigns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English &amp; Spanish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Bill inserts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English &amp; Spanish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522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Door-to-door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English &amp; Spanish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39961" name="Slide Number Placeholder 4"/>
          <p:cNvSpPr>
            <a:spLocks noGrp="1"/>
          </p:cNvSpPr>
          <p:nvPr>
            <p:ph type="sldNum" sz="quarter" idx="12"/>
          </p:nvPr>
        </p:nvSpPr>
        <p:spPr>
          <a:noFill/>
        </p:spPr>
        <p:txBody>
          <a:bodyPr/>
          <a:lstStyle/>
          <a:p>
            <a:fld id="{6A90B898-E4B5-47CF-991E-222AAE14DD7E}" type="slidenum">
              <a:rPr lang="en-US" altLang="en-US" smtClean="0">
                <a:latin typeface="Times" pitchFamily="18" charset="0"/>
                <a:cs typeface="Arial" charset="0"/>
              </a:rPr>
              <a:pPr/>
              <a:t>24</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tLang="en-US" sz="2000" smtClean="0"/>
              <a:t>CARE &amp; Energy Savings Assistance Programs  </a:t>
            </a:r>
            <a:br>
              <a:rPr lang="en-US" altLang="en-US" sz="2000" smtClean="0"/>
            </a:br>
            <a:r>
              <a:rPr lang="en-US" sz="2000" smtClean="0">
                <a:solidFill>
                  <a:srgbClr val="0070C0"/>
                </a:solidFill>
              </a:rPr>
              <a:t>2012-2014 Outreach</a:t>
            </a:r>
          </a:p>
        </p:txBody>
      </p:sp>
      <p:graphicFrame>
        <p:nvGraphicFramePr>
          <p:cNvPr id="40989" name="Group 29"/>
          <p:cNvGraphicFramePr>
            <a:graphicFrameLocks noGrp="1"/>
          </p:cNvGraphicFramePr>
          <p:nvPr>
            <p:ph idx="1"/>
          </p:nvPr>
        </p:nvGraphicFramePr>
        <p:xfrm>
          <a:off x="865188" y="1382713"/>
          <a:ext cx="7216775" cy="4948237"/>
        </p:xfrm>
        <a:graphic>
          <a:graphicData uri="http://schemas.openxmlformats.org/drawingml/2006/table">
            <a:tbl>
              <a:tblPr/>
              <a:tblGrid>
                <a:gridCol w="3608387"/>
                <a:gridCol w="3608388"/>
              </a:tblGrid>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Interstate-RegularCondensed" pitchFamily="2" charset="0"/>
                        </a:rPr>
                        <a:t>Outreach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Interstate-RegularCondensed" pitchFamily="2" charset="0"/>
                        </a:rPr>
                        <a:t>Language/Type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666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Multi-Lingual/Multi-Cultural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Interstate-RegularCondensed" pitchFamily="2" charset="0"/>
                        </a:rPr>
                        <a:t>Various languages </a:t>
                      </a:r>
                      <a:r>
                        <a:rPr kumimoji="0" lang="en-US" sz="2200" b="0" i="0" u="none" strike="noStrike" cap="none" normalizeH="0" baseline="0" dirty="0" smtClean="0">
                          <a:ln>
                            <a:noFill/>
                          </a:ln>
                          <a:solidFill>
                            <a:schemeClr val="tx1"/>
                          </a:solidFill>
                          <a:effectLst/>
                          <a:latin typeface="Interstate-RegularCondensed" pitchFamily="2" charset="0"/>
                        </a:rPr>
                        <a:t>– Arabic, Vietnamese, Somali, Spanish, Swahili, </a:t>
                      </a:r>
                      <a:r>
                        <a:rPr kumimoji="0" lang="en-US" sz="2200" b="0" i="0" u="none" strike="noStrike" cap="none" normalizeH="0" baseline="0" smtClean="0">
                          <a:ln>
                            <a:noFill/>
                          </a:ln>
                          <a:solidFill>
                            <a:schemeClr val="tx1"/>
                          </a:solidFill>
                          <a:effectLst/>
                          <a:latin typeface="Interstate-RegularCondensed" pitchFamily="2" charset="0"/>
                        </a:rPr>
                        <a:t>and Zulu</a:t>
                      </a:r>
                      <a:endParaRPr kumimoji="0" lang="en-US" sz="2200" b="0" i="0" u="none" strike="noStrike" cap="none" normalizeH="0" baseline="0" dirty="0" smtClean="0">
                        <a:ln>
                          <a:noFill/>
                        </a:ln>
                        <a:solidFill>
                          <a:schemeClr val="tx1"/>
                        </a:solidFill>
                        <a:effectLst/>
                        <a:latin typeface="Interstate-RegularCondensed" pitchFamily="2"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Community/Faith-Based Organizations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Varies by agency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Disabilities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Braille, large font,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closed caption, audio CDs,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DVDs, TTY/TDD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Rural Communities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Geographically-targeted media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Service Industries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Interstate-RegularCondensed" pitchFamily="2" charset="0"/>
                        </a:rPr>
                        <a:t>English &amp; Spanish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40985" name="Slide Number Placeholder 4"/>
          <p:cNvSpPr>
            <a:spLocks noGrp="1"/>
          </p:cNvSpPr>
          <p:nvPr>
            <p:ph type="sldNum" sz="quarter" idx="12"/>
          </p:nvPr>
        </p:nvSpPr>
        <p:spPr>
          <a:noFill/>
        </p:spPr>
        <p:txBody>
          <a:bodyPr/>
          <a:lstStyle/>
          <a:p>
            <a:fld id="{82920C47-56A8-422E-ADEE-54D2AC82303D}" type="slidenum">
              <a:rPr lang="en-US" altLang="en-US" smtClean="0">
                <a:latin typeface="Times" pitchFamily="18" charset="0"/>
                <a:cs typeface="Arial" charset="0"/>
              </a:rPr>
              <a:pPr/>
              <a:t>25</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722313" y="2057400"/>
            <a:ext cx="7772400" cy="4572000"/>
          </a:xfrm>
        </p:spPr>
        <p:txBody>
          <a:bodyPr/>
          <a:lstStyle/>
          <a:p>
            <a:pPr algn="ctr" eaLnBrk="1" hangingPunct="1"/>
            <a:r>
              <a:rPr lang="en-US" b="0" cap="none" smtClean="0"/>
              <a:t>CARE &amp; ENERGY SAVINGS </a:t>
            </a:r>
            <a:br>
              <a:rPr lang="en-US" b="0" cap="none" smtClean="0"/>
            </a:br>
            <a:r>
              <a:rPr lang="en-US" b="0" cap="none" smtClean="0"/>
              <a:t>ASSISTANCE PROGRAM </a:t>
            </a:r>
            <a:br>
              <a:rPr lang="en-US" b="0" cap="none" smtClean="0"/>
            </a:br>
            <a:r>
              <a:rPr lang="en-US" b="0" cap="none" smtClean="0"/>
              <a:t/>
            </a:r>
            <a:br>
              <a:rPr lang="en-US" b="0" cap="none" smtClean="0"/>
            </a:br>
            <a:r>
              <a:rPr lang="en-US" sz="3600" b="0" cap="none" smtClean="0">
                <a:solidFill>
                  <a:srgbClr val="0070C0"/>
                </a:solidFill>
              </a:rPr>
              <a:t>2011 PAID MEDIA</a:t>
            </a:r>
            <a:endParaRPr lang="en-US" b="0" cap="none" smtClean="0">
              <a:solidFill>
                <a:srgbClr val="0070C0"/>
              </a:solidFill>
            </a:endParaRPr>
          </a:p>
        </p:txBody>
      </p:sp>
      <p:sp>
        <p:nvSpPr>
          <p:cNvPr id="16386" name="Slide Number Placeholder 2"/>
          <p:cNvSpPr>
            <a:spLocks noGrp="1"/>
          </p:cNvSpPr>
          <p:nvPr>
            <p:ph type="sldNum" sz="quarter" idx="12"/>
          </p:nvPr>
        </p:nvSpPr>
        <p:spPr>
          <a:noFill/>
        </p:spPr>
        <p:txBody>
          <a:bodyPr/>
          <a:lstStyle/>
          <a:p>
            <a:fld id="{85D92D3F-A27F-4871-B95F-A2C473220A39}" type="slidenum">
              <a:rPr lang="en-US" altLang="en-US" smtClean="0">
                <a:latin typeface="Times" pitchFamily="18" charset="0"/>
                <a:cs typeface="Arial" charset="0"/>
              </a:rPr>
              <a:pPr/>
              <a:t>3</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25513" y="1550988"/>
          <a:ext cx="7329487" cy="3963987"/>
        </p:xfrm>
        <a:graphic>
          <a:graphicData uri="http://schemas.openxmlformats.org/drawingml/2006/table">
            <a:tbl>
              <a:tblPr firstRow="1" bandRow="1">
                <a:tableStyleId>{21E4AEA4-8DFA-4A89-87EB-49C32662AFE0}</a:tableStyleId>
              </a:tblPr>
              <a:tblGrid>
                <a:gridCol w="2631903"/>
                <a:gridCol w="4697584"/>
              </a:tblGrid>
              <a:tr h="470535">
                <a:tc>
                  <a:txBody>
                    <a:bodyPr/>
                    <a:lstStyle/>
                    <a:p>
                      <a:pPr algn="ctr"/>
                      <a:r>
                        <a:rPr lang="en-US" sz="2400" dirty="0" smtClean="0"/>
                        <a:t>Tactic</a:t>
                      </a:r>
                      <a:endParaRPr lang="en-US" sz="2400" dirty="0">
                        <a:latin typeface="+mj-lt"/>
                      </a:endParaRPr>
                    </a:p>
                  </a:txBody>
                  <a:tcPr/>
                </a:tc>
                <a:tc>
                  <a:txBody>
                    <a:bodyPr/>
                    <a:lstStyle/>
                    <a:p>
                      <a:pPr algn="ctr"/>
                      <a:r>
                        <a:rPr lang="en-US" sz="2400" dirty="0" smtClean="0"/>
                        <a:t>Language/Ethnicity</a:t>
                      </a:r>
                      <a:endParaRPr lang="en-US" sz="2400" dirty="0">
                        <a:latin typeface="+mj-lt"/>
                      </a:endParaRPr>
                    </a:p>
                  </a:txBody>
                  <a:tcPr/>
                </a:tc>
              </a:tr>
              <a:tr h="470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Television </a:t>
                      </a:r>
                      <a:endParaRPr lang="en-US" sz="2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English &amp; Spanish </a:t>
                      </a:r>
                    </a:p>
                  </a:txBody>
                  <a:tcPr/>
                </a:tc>
              </a:tr>
              <a:tr h="899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Print </a:t>
                      </a:r>
                      <a:endParaRPr lang="en-US" sz="2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English, Spanish, African American &amp; Asian (Chinese, Tagalog, Vietnamese) </a:t>
                      </a:r>
                    </a:p>
                  </a:txBody>
                  <a:tcPr/>
                </a:tc>
              </a:tr>
              <a:tr h="470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Radio </a:t>
                      </a:r>
                      <a:endParaRPr lang="en-US" sz="2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English &amp; Spanish </a:t>
                      </a:r>
                    </a:p>
                  </a:txBody>
                  <a:tcPr/>
                </a:tc>
              </a:tr>
              <a:tr h="647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Online </a:t>
                      </a:r>
                      <a:endParaRPr lang="en-US" sz="2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English &amp; Spanish </a:t>
                      </a:r>
                    </a:p>
                  </a:txBody>
                  <a:tcPr/>
                </a:tc>
              </a:tr>
              <a:tr h="832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Outdoor</a:t>
                      </a:r>
                      <a:endParaRPr lang="en-US" sz="20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In-Language Transit Shelter Advertising (English, Spanish, Tagalog, Vietnamese)</a:t>
                      </a:r>
                    </a:p>
                  </a:txBody>
                  <a:tcPr/>
                </a:tc>
              </a:tr>
            </a:tbl>
          </a:graphicData>
        </a:graphic>
      </p:graphicFrame>
      <p:sp>
        <p:nvSpPr>
          <p:cNvPr id="18456" name="Title 1"/>
          <p:cNvSpPr>
            <a:spLocks noGrp="1"/>
          </p:cNvSpPr>
          <p:nvPr>
            <p:ph type="title"/>
          </p:nvPr>
        </p:nvSpPr>
        <p:spPr/>
        <p:txBody>
          <a:bodyPr/>
          <a:lstStyle/>
          <a:p>
            <a:pPr eaLnBrk="1" hangingPunct="1"/>
            <a:r>
              <a:rPr lang="en-US" sz="2000" smtClean="0"/>
              <a:t>CARE &amp; Energy Savings Assistance Program  </a:t>
            </a:r>
            <a:br>
              <a:rPr lang="en-US" sz="2000" smtClean="0"/>
            </a:br>
            <a:r>
              <a:rPr lang="en-US" sz="2000" smtClean="0">
                <a:solidFill>
                  <a:srgbClr val="0070C0"/>
                </a:solidFill>
              </a:rPr>
              <a:t>2011 Paid Marketing</a:t>
            </a:r>
          </a:p>
        </p:txBody>
      </p:sp>
      <p:sp>
        <p:nvSpPr>
          <p:cNvPr id="18457" name="Slide Number Placeholder 5"/>
          <p:cNvSpPr>
            <a:spLocks noGrp="1"/>
          </p:cNvSpPr>
          <p:nvPr>
            <p:ph type="sldNum" sz="quarter" idx="12"/>
          </p:nvPr>
        </p:nvSpPr>
        <p:spPr>
          <a:noFill/>
        </p:spPr>
        <p:txBody>
          <a:bodyPr/>
          <a:lstStyle/>
          <a:p>
            <a:fld id="{F3ED9F34-B890-4A83-B08F-E74D421E5977}" type="slidenum">
              <a:rPr lang="en-US" altLang="en-US" smtClean="0">
                <a:latin typeface="Times" pitchFamily="18" charset="0"/>
                <a:cs typeface="Arial" charset="0"/>
              </a:rPr>
              <a:pPr/>
              <a:t>4</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2000" smtClean="0"/>
              <a:t>CARE &amp; Energy Savings Assistance Program  </a:t>
            </a:r>
            <a:br>
              <a:rPr lang="en-US" sz="2000" smtClean="0"/>
            </a:br>
            <a:r>
              <a:rPr lang="en-US" sz="2000" smtClean="0">
                <a:solidFill>
                  <a:srgbClr val="0070C0"/>
                </a:solidFill>
              </a:rPr>
              <a:t>Customer</a:t>
            </a:r>
            <a:r>
              <a:rPr lang="en-US" sz="2000" smtClean="0"/>
              <a:t> </a:t>
            </a:r>
            <a:r>
              <a:rPr lang="en-US" sz="2000" smtClean="0">
                <a:solidFill>
                  <a:srgbClr val="0070C0"/>
                </a:solidFill>
              </a:rPr>
              <a:t>Testimonial</a:t>
            </a:r>
          </a:p>
        </p:txBody>
      </p:sp>
      <p:pic>
        <p:nvPicPr>
          <p:cNvPr id="19458" name="Content Placeholder 3" descr="2011 August Events 005.JPG"/>
          <p:cNvPicPr>
            <a:picLocks noGrp="1" noChangeAspect="1"/>
          </p:cNvPicPr>
          <p:nvPr>
            <p:ph sz="half" idx="4294967295"/>
          </p:nvPr>
        </p:nvPicPr>
        <p:blipFill>
          <a:blip r:embed="rId2"/>
          <a:srcRect/>
          <a:stretch>
            <a:fillRect/>
          </a:stretch>
        </p:blipFill>
        <p:spPr>
          <a:xfrm>
            <a:off x="711200" y="1416050"/>
            <a:ext cx="4151313" cy="3971925"/>
          </a:xfrm>
        </p:spPr>
      </p:pic>
      <p:sp>
        <p:nvSpPr>
          <p:cNvPr id="19459" name="Slide Number Placeholder 6"/>
          <p:cNvSpPr>
            <a:spLocks noGrp="1"/>
          </p:cNvSpPr>
          <p:nvPr>
            <p:ph type="sldNum" sz="quarter" idx="12"/>
          </p:nvPr>
        </p:nvSpPr>
        <p:spPr>
          <a:noFill/>
        </p:spPr>
        <p:txBody>
          <a:bodyPr/>
          <a:lstStyle/>
          <a:p>
            <a:fld id="{79792516-2206-4865-9590-3155FE6C5CFE}" type="slidenum">
              <a:rPr lang="en-US" altLang="en-US" smtClean="0">
                <a:latin typeface="Times" pitchFamily="18" charset="0"/>
                <a:cs typeface="Arial" charset="0"/>
              </a:rPr>
              <a:pPr/>
              <a:t>5</a:t>
            </a:fld>
            <a:endParaRPr lang="en-US" altLang="en-US" smtClean="0">
              <a:latin typeface="Times" pitchFamily="18" charset="0"/>
              <a:cs typeface="Arial" charset="0"/>
            </a:endParaRPr>
          </a:p>
        </p:txBody>
      </p:sp>
      <p:graphicFrame>
        <p:nvGraphicFramePr>
          <p:cNvPr id="19474" name="Group 18"/>
          <p:cNvGraphicFramePr>
            <a:graphicFrameLocks noGrp="1"/>
          </p:cNvGraphicFramePr>
          <p:nvPr/>
        </p:nvGraphicFramePr>
        <p:xfrm>
          <a:off x="5200650" y="1911350"/>
          <a:ext cx="2838450" cy="3192463"/>
        </p:xfrm>
        <a:graphic>
          <a:graphicData uri="http://schemas.openxmlformats.org/drawingml/2006/table">
            <a:tbl>
              <a:tblPr/>
              <a:tblGrid>
                <a:gridCol w="2838450"/>
              </a:tblGrid>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Interstate-RegularCondensed" pitchFamily="2" charset="0"/>
                        </a:rPr>
                        <a:t>New Approach in 2011</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839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Interstate-RegularCondensed" pitchFamily="2" charset="0"/>
                        </a:rPr>
                        <a:t>Univision 10-min interview &amp; 60-second radio spots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Interstate-RegularCondensed" pitchFamily="2" charset="0"/>
                        </a:rPr>
                        <a:t>Personalized and meaningful story</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839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Interstate-RegularCondensed" pitchFamily="2" charset="0"/>
                        </a:rPr>
                        <a:t>Airing on </a:t>
                      </a:r>
                      <a:r>
                        <a:rPr kumimoji="0" lang="en-US" sz="2000" b="0" i="1" u="none" strike="noStrike" cap="none" normalizeH="0" baseline="0" smtClean="0">
                          <a:ln>
                            <a:noFill/>
                          </a:ln>
                          <a:solidFill>
                            <a:schemeClr val="tx1"/>
                          </a:solidFill>
                          <a:effectLst/>
                          <a:latin typeface="Interstate-RegularCondensed" pitchFamily="2" charset="0"/>
                        </a:rPr>
                        <a:t>De Viva Voz</a:t>
                      </a:r>
                      <a:r>
                        <a:rPr kumimoji="0" lang="en-US" sz="2000" b="0" i="0" u="none" strike="noStrike" cap="none" normalizeH="0" baseline="0" smtClean="0">
                          <a:ln>
                            <a:noFill/>
                          </a:ln>
                          <a:solidFill>
                            <a:schemeClr val="tx1"/>
                          </a:solidFill>
                          <a:effectLst/>
                          <a:latin typeface="Interstate-RegularCondensed" pitchFamily="2" charset="0"/>
                        </a:rPr>
                        <a:t> on KLNV La Nueva and KLQV Recuerdo</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2000" smtClean="0"/>
              <a:t>CARE &amp; Energy Savings Assistance Program </a:t>
            </a:r>
            <a:br>
              <a:rPr lang="en-US" sz="2000" smtClean="0"/>
            </a:br>
            <a:r>
              <a:rPr lang="en-US" sz="2000" smtClean="0">
                <a:solidFill>
                  <a:srgbClr val="0070C0"/>
                </a:solidFill>
              </a:rPr>
              <a:t>Languages</a:t>
            </a:r>
            <a:r>
              <a:rPr lang="en-US" sz="2000" smtClean="0"/>
              <a:t> </a:t>
            </a:r>
            <a:r>
              <a:rPr lang="en-US" sz="2000" smtClean="0">
                <a:solidFill>
                  <a:srgbClr val="0070C0"/>
                </a:solidFill>
              </a:rPr>
              <a:t>Available</a:t>
            </a:r>
          </a:p>
        </p:txBody>
      </p:sp>
      <p:sp>
        <p:nvSpPr>
          <p:cNvPr id="20482" name="Content Placeholder 2"/>
          <p:cNvSpPr>
            <a:spLocks noGrp="1"/>
          </p:cNvSpPr>
          <p:nvPr>
            <p:ph idx="1"/>
          </p:nvPr>
        </p:nvSpPr>
        <p:spPr>
          <a:xfrm>
            <a:off x="685800" y="1190625"/>
            <a:ext cx="7772400" cy="4905375"/>
          </a:xfrm>
        </p:spPr>
        <p:txBody>
          <a:bodyPr/>
          <a:lstStyle/>
          <a:p>
            <a:pPr eaLnBrk="1" hangingPunct="1">
              <a:buFont typeface="Times" pitchFamily="18" charset="0"/>
              <a:buNone/>
            </a:pPr>
            <a:endParaRPr lang="en-US" smtClean="0"/>
          </a:p>
          <a:p>
            <a:pPr eaLnBrk="1" hangingPunct="1">
              <a:buFont typeface="Times" pitchFamily="18" charset="0"/>
              <a:buNone/>
            </a:pPr>
            <a:endParaRPr lang="en-US" smtClean="0"/>
          </a:p>
        </p:txBody>
      </p:sp>
      <p:sp>
        <p:nvSpPr>
          <p:cNvPr id="20483" name="Slide Number Placeholder 3"/>
          <p:cNvSpPr>
            <a:spLocks noGrp="1"/>
          </p:cNvSpPr>
          <p:nvPr>
            <p:ph type="sldNum" sz="quarter" idx="12"/>
          </p:nvPr>
        </p:nvSpPr>
        <p:spPr>
          <a:noFill/>
        </p:spPr>
        <p:txBody>
          <a:bodyPr/>
          <a:lstStyle/>
          <a:p>
            <a:fld id="{F1FDC8B3-87ED-4095-A74D-F59256D4CF5E}" type="slidenum">
              <a:rPr lang="en-US" altLang="en-US" smtClean="0">
                <a:latin typeface="Times" pitchFamily="18" charset="0"/>
                <a:cs typeface="Arial" charset="0"/>
              </a:rPr>
              <a:pPr/>
              <a:t>6</a:t>
            </a:fld>
            <a:endParaRPr lang="en-US" altLang="en-US" smtClean="0">
              <a:latin typeface="Times" pitchFamily="18" charset="0"/>
              <a:cs typeface="Arial" charset="0"/>
            </a:endParaRPr>
          </a:p>
        </p:txBody>
      </p:sp>
      <p:graphicFrame>
        <p:nvGraphicFramePr>
          <p:cNvPr id="20496" name="Group 16"/>
          <p:cNvGraphicFramePr>
            <a:graphicFrameLocks noGrp="1"/>
          </p:cNvGraphicFramePr>
          <p:nvPr/>
        </p:nvGraphicFramePr>
        <p:xfrm>
          <a:off x="1209675" y="1219200"/>
          <a:ext cx="6905625" cy="1706563"/>
        </p:xfrm>
        <a:graphic>
          <a:graphicData uri="http://schemas.openxmlformats.org/drawingml/2006/table">
            <a:tbl>
              <a:tblPr/>
              <a:tblGrid>
                <a:gridCol w="6905625"/>
              </a:tblGrid>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Interstate-RegularCondensed" pitchFamily="2" charset="0"/>
                        </a:rPr>
                        <a:t>Print ads available in Spanish, Chinese, Tagalog and Vietnamese.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alpha val="20000"/>
                      </a:srgbClr>
                    </a:solidFill>
                  </a:tcPr>
                </a:tc>
              </a:tr>
              <a:tr h="474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Interstate-RegularCondensed" pitchFamily="2" charset="0"/>
                        </a:rPr>
                        <a:t>Website offers application in 12 languages: Spanish, Armenian, Tagalog, Khmer, Russian, Arabic, Chinese, Farsi, Hmong, Korean, Thai and Vietnamese.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pic>
        <p:nvPicPr>
          <p:cNvPr id="6" name="Picture 5" descr="tagalog.jpg"/>
          <p:cNvPicPr>
            <a:picLocks noChangeAspect="1"/>
          </p:cNvPicPr>
          <p:nvPr/>
        </p:nvPicPr>
        <p:blipFill>
          <a:blip r:embed="rId2" cstate="print"/>
          <a:stretch>
            <a:fillRect/>
          </a:stretch>
        </p:blipFill>
        <p:spPr>
          <a:xfrm>
            <a:off x="1183884" y="2746974"/>
            <a:ext cx="6208037" cy="35429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2000" smtClean="0"/>
              <a:t>CARE &amp; Energy Savings Assistance Program  </a:t>
            </a:r>
            <a:br>
              <a:rPr lang="en-US" sz="2000" smtClean="0"/>
            </a:br>
            <a:r>
              <a:rPr lang="en-US" sz="2000" smtClean="0">
                <a:solidFill>
                  <a:srgbClr val="0070C0"/>
                </a:solidFill>
              </a:rPr>
              <a:t>Sample Print Ads</a:t>
            </a:r>
          </a:p>
        </p:txBody>
      </p:sp>
      <p:pic>
        <p:nvPicPr>
          <p:cNvPr id="4" name="Picture 3" descr="1SDG10328GEN_CA Ethnic _SDVV_6 4375x10 25_f.jpg"/>
          <p:cNvPicPr>
            <a:picLocks noChangeAspect="1"/>
          </p:cNvPicPr>
          <p:nvPr/>
        </p:nvPicPr>
        <p:blipFill>
          <a:blip r:embed="rId2"/>
          <a:srcRect l="7255" t="4444" r="7380" b="4444"/>
          <a:stretch>
            <a:fillRect/>
          </a:stretch>
        </p:blipFill>
        <p:spPr>
          <a:xfrm>
            <a:off x="5372100" y="1358900"/>
            <a:ext cx="3200400" cy="4286250"/>
          </a:xfrm>
          <a:prstGeom prst="rect">
            <a:avLst/>
          </a:prstGeom>
          <a:ln>
            <a:noFill/>
          </a:ln>
          <a:effectLst>
            <a:outerShdw blurRad="292100" dist="139700" dir="2700000" algn="tl" rotWithShape="0">
              <a:srgbClr val="333333">
                <a:alpha val="65000"/>
              </a:srgbClr>
            </a:outerShdw>
          </a:effectLst>
        </p:spPr>
      </p:pic>
      <p:pic>
        <p:nvPicPr>
          <p:cNvPr id="6" name="Picture 5" descr="2010Assistance-Tagalog.jpg"/>
          <p:cNvPicPr>
            <a:picLocks noChangeAspect="1"/>
          </p:cNvPicPr>
          <p:nvPr/>
        </p:nvPicPr>
        <p:blipFill>
          <a:blip r:embed="rId3"/>
          <a:srcRect l="3694" t="3829" r="3502" b="15086"/>
          <a:stretch>
            <a:fillRect/>
          </a:stretch>
        </p:blipFill>
        <p:spPr>
          <a:xfrm>
            <a:off x="649288" y="1455738"/>
            <a:ext cx="4378325" cy="3552825"/>
          </a:xfrm>
          <a:prstGeom prst="rect">
            <a:avLst/>
          </a:prstGeom>
          <a:ln>
            <a:noFill/>
          </a:ln>
          <a:effectLst>
            <a:outerShdw blurRad="292100" dist="139700" dir="2700000" algn="tl" rotWithShape="0">
              <a:srgbClr val="333333">
                <a:alpha val="65000"/>
              </a:srgbClr>
            </a:outerShdw>
          </a:effectLst>
        </p:spPr>
      </p:pic>
      <p:sp>
        <p:nvSpPr>
          <p:cNvPr id="21508" name="Slide Number Placeholder 4"/>
          <p:cNvSpPr>
            <a:spLocks noGrp="1"/>
          </p:cNvSpPr>
          <p:nvPr>
            <p:ph type="sldNum" sz="quarter" idx="12"/>
          </p:nvPr>
        </p:nvSpPr>
        <p:spPr>
          <a:noFill/>
        </p:spPr>
        <p:txBody>
          <a:bodyPr/>
          <a:lstStyle/>
          <a:p>
            <a:fld id="{4C6D93B8-4203-4BE0-9748-7CDA01CD5BBE}" type="slidenum">
              <a:rPr lang="en-US" altLang="en-US" smtClean="0">
                <a:latin typeface="Times" pitchFamily="18" charset="0"/>
                <a:cs typeface="Arial" charset="0"/>
              </a:rPr>
              <a:pPr/>
              <a:t>7</a:t>
            </a:fld>
            <a:endParaRPr lang="en-US" altLang="en-US" smtClean="0">
              <a:latin typeface="Times" pitchFamily="18" charset="0"/>
              <a:cs typeface="Arial" charset="0"/>
            </a:endParaRPr>
          </a:p>
        </p:txBody>
      </p:sp>
      <p:sp>
        <p:nvSpPr>
          <p:cNvPr id="21509" name="TextBox 6"/>
          <p:cNvSpPr txBox="1">
            <a:spLocks noChangeArrowheads="1"/>
          </p:cNvSpPr>
          <p:nvPr/>
        </p:nvSpPr>
        <p:spPr bwMode="auto">
          <a:xfrm>
            <a:off x="1012825" y="5384800"/>
            <a:ext cx="3616325" cy="701675"/>
          </a:xfrm>
          <a:prstGeom prst="rect">
            <a:avLst/>
          </a:prstGeom>
          <a:noFill/>
          <a:ln w="9525">
            <a:noFill/>
            <a:miter lim="800000"/>
            <a:headEnd/>
            <a:tailEnd/>
          </a:ln>
        </p:spPr>
        <p:txBody>
          <a:bodyPr>
            <a:spAutoFit/>
          </a:bodyPr>
          <a:lstStyle/>
          <a:p>
            <a:pPr eaLnBrk="0" hangingPunct="0"/>
            <a:r>
              <a:rPr lang="en-US" sz="2000">
                <a:latin typeface="Interstate-RegularCondensed"/>
              </a:rPr>
              <a:t>Print ads available in Spanish, Chinese, Tagalog and Vietnamese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2000" smtClean="0"/>
              <a:t>CARE &amp; Energy Savings Assistance Program  </a:t>
            </a:r>
            <a:br>
              <a:rPr lang="en-US" sz="2000" smtClean="0"/>
            </a:br>
            <a:r>
              <a:rPr lang="en-US" sz="2000" smtClean="0">
                <a:solidFill>
                  <a:srgbClr val="0070C0"/>
                </a:solidFill>
              </a:rPr>
              <a:t>Banner Ad Samples</a:t>
            </a:r>
          </a:p>
        </p:txBody>
      </p:sp>
      <p:pic>
        <p:nvPicPr>
          <p:cNvPr id="22530" name="Picture 2"/>
          <p:cNvPicPr>
            <a:picLocks noChangeAspect="1" noChangeArrowheads="1"/>
          </p:cNvPicPr>
          <p:nvPr/>
        </p:nvPicPr>
        <p:blipFill>
          <a:blip r:embed="rId2"/>
          <a:srcRect l="16563" t="25999" r="63750" b="21001"/>
          <a:stretch>
            <a:fillRect/>
          </a:stretch>
        </p:blipFill>
        <p:spPr bwMode="auto">
          <a:xfrm>
            <a:off x="5638800" y="1565275"/>
            <a:ext cx="2970213" cy="2498725"/>
          </a:xfrm>
          <a:prstGeom prst="rect">
            <a:avLst/>
          </a:prstGeom>
          <a:noFill/>
          <a:ln w="9525">
            <a:noFill/>
            <a:miter lim="800000"/>
            <a:headEnd/>
            <a:tailEnd/>
          </a:ln>
        </p:spPr>
      </p:pic>
      <p:pic>
        <p:nvPicPr>
          <p:cNvPr id="22531" name="Picture 3"/>
          <p:cNvPicPr>
            <a:picLocks noChangeAspect="1" noChangeArrowheads="1"/>
          </p:cNvPicPr>
          <p:nvPr/>
        </p:nvPicPr>
        <p:blipFill>
          <a:blip r:embed="rId3"/>
          <a:srcRect l="626" t="8000" r="51250" b="74001"/>
          <a:stretch>
            <a:fillRect/>
          </a:stretch>
        </p:blipFill>
        <p:spPr bwMode="auto">
          <a:xfrm>
            <a:off x="596900" y="4916488"/>
            <a:ext cx="7204075" cy="976312"/>
          </a:xfrm>
          <a:prstGeom prst="rect">
            <a:avLst/>
          </a:prstGeom>
          <a:noFill/>
          <a:ln w="9525">
            <a:noFill/>
            <a:miter lim="800000"/>
            <a:headEnd/>
            <a:tailEnd/>
          </a:ln>
        </p:spPr>
      </p:pic>
      <p:sp>
        <p:nvSpPr>
          <p:cNvPr id="10" name="Left-Up Arrow 9"/>
          <p:cNvSpPr/>
          <p:nvPr/>
        </p:nvSpPr>
        <p:spPr bwMode="auto">
          <a:xfrm rot="10800000">
            <a:off x="3933825" y="3429000"/>
            <a:ext cx="1276350" cy="1228725"/>
          </a:xfrm>
          <a:prstGeom prst="leftUpArrow">
            <a:avLst/>
          </a:prstGeom>
          <a:solidFill>
            <a:srgbClr val="0070C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Times" pitchFamily="-80" charset="0"/>
              <a:cs typeface="+mn-cs"/>
            </a:endParaRPr>
          </a:p>
        </p:txBody>
      </p:sp>
      <p:graphicFrame>
        <p:nvGraphicFramePr>
          <p:cNvPr id="22549" name="Group 21"/>
          <p:cNvGraphicFramePr>
            <a:graphicFrameLocks noGrp="1"/>
          </p:cNvGraphicFramePr>
          <p:nvPr/>
        </p:nvGraphicFramePr>
        <p:xfrm>
          <a:off x="723900" y="1335088"/>
          <a:ext cx="4559300" cy="2930525"/>
        </p:xfrm>
        <a:graphic>
          <a:graphicData uri="http://schemas.openxmlformats.org/drawingml/2006/table">
            <a:tbl>
              <a:tblPr/>
              <a:tblGrid>
                <a:gridCol w="4559300"/>
              </a:tblGrid>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Interstate-RegularCondensed" pitchFamily="2" charset="0"/>
                        </a:rPr>
                        <a:t>Paid search: Google, Yahoo, Bing, Facebook</a:t>
                      </a:r>
                      <a:endParaRPr kumimoji="0" lang="en-US" sz="1800" b="0" i="0" u="none" strike="noStrike" cap="none" normalizeH="0" baseline="0" smtClean="0">
                        <a:ln>
                          <a:noFill/>
                        </a:ln>
                        <a:solidFill>
                          <a:srgbClr val="000000"/>
                        </a:solidFill>
                        <a:effectLst/>
                        <a:latin typeface="Interstate-RegularCondensed" pitchFamily="2" charset="0"/>
                      </a:endParaRP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Interstate-RegularCondensed" pitchFamily="2" charset="0"/>
                        </a:rPr>
                        <a:t>Display advertising: 10News, Union Tribune, NBC</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Interstate-RegularCondensed" pitchFamily="2" charset="0"/>
                        </a:rPr>
                        <a:t>Display publishers: CareerBuilder, Snagajob.com</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Interstate-RegularCondensed" pitchFamily="2" charset="0"/>
                        </a:rPr>
                        <a:t>Ad networks: Yahoo, ValueClick</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Interstate-RegularCondensed" pitchFamily="2" charset="0"/>
                        </a:rPr>
                        <a:t>Dedicated landing page: English &amp; Spanish</a:t>
                      </a:r>
                    </a:p>
                  </a:txBody>
                  <a:tcP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noFill/>
                  </a:tcPr>
                </a:tc>
              </a:tr>
            </a:tbl>
          </a:graphicData>
        </a:graphic>
      </p:graphicFrame>
      <p:sp>
        <p:nvSpPr>
          <p:cNvPr id="22547" name="Slide Number Placeholder 7"/>
          <p:cNvSpPr>
            <a:spLocks noGrp="1"/>
          </p:cNvSpPr>
          <p:nvPr>
            <p:ph type="sldNum" sz="quarter" idx="12"/>
          </p:nvPr>
        </p:nvSpPr>
        <p:spPr>
          <a:noFill/>
        </p:spPr>
        <p:txBody>
          <a:bodyPr/>
          <a:lstStyle/>
          <a:p>
            <a:fld id="{E0295529-8895-4643-A3C2-7BEF44F07626}" type="slidenum">
              <a:rPr lang="en-US" altLang="en-US" smtClean="0">
                <a:latin typeface="Times" pitchFamily="18" charset="0"/>
                <a:cs typeface="Arial" charset="0"/>
              </a:rPr>
              <a:pPr/>
              <a:t>8</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2000" smtClean="0"/>
              <a:t>CARE &amp; Energy Savings Assistance Program  </a:t>
            </a:r>
            <a:br>
              <a:rPr lang="en-US" sz="2000" smtClean="0"/>
            </a:br>
            <a:r>
              <a:rPr lang="en-US" sz="2000" smtClean="0">
                <a:solidFill>
                  <a:srgbClr val="0070C0"/>
                </a:solidFill>
              </a:rPr>
              <a:t>Landing Page</a:t>
            </a:r>
          </a:p>
        </p:txBody>
      </p:sp>
      <p:pic>
        <p:nvPicPr>
          <p:cNvPr id="2050" name="Picture 2"/>
          <p:cNvPicPr>
            <a:picLocks noGrp="1" noChangeAspect="1" noChangeArrowheads="1"/>
          </p:cNvPicPr>
          <p:nvPr>
            <p:ph idx="1"/>
          </p:nvPr>
        </p:nvPicPr>
        <p:blipFill>
          <a:blip r:embed="rId2"/>
          <a:srcRect l="9257" t="17117" r="59804" b="4045"/>
          <a:stretch>
            <a:fillRect/>
          </a:stretch>
        </p:blipFill>
        <p:spPr>
          <a:xfrm>
            <a:off x="1219200" y="1219200"/>
            <a:ext cx="6403975" cy="5099050"/>
          </a:xfrm>
          <a:effectLst>
            <a:outerShdw blurRad="292100" dist="139700" dir="2700000" algn="tl" rotWithShape="0">
              <a:srgbClr val="333333">
                <a:alpha val="65000"/>
              </a:srgbClr>
            </a:outerShdw>
          </a:effectLst>
        </p:spPr>
      </p:pic>
      <p:sp>
        <p:nvSpPr>
          <p:cNvPr id="23555" name="Slide Number Placeholder 3"/>
          <p:cNvSpPr>
            <a:spLocks noGrp="1"/>
          </p:cNvSpPr>
          <p:nvPr>
            <p:ph type="sldNum" sz="quarter" idx="12"/>
          </p:nvPr>
        </p:nvSpPr>
        <p:spPr>
          <a:noFill/>
        </p:spPr>
        <p:txBody>
          <a:bodyPr/>
          <a:lstStyle/>
          <a:p>
            <a:fld id="{F610F388-4F1F-430D-8763-DE671B4625F2}" type="slidenum">
              <a:rPr lang="en-US" altLang="en-US" smtClean="0">
                <a:latin typeface="Times" pitchFamily="18" charset="0"/>
                <a:cs typeface="Arial" charset="0"/>
              </a:rPr>
              <a:pPr/>
              <a:t>9</a:t>
            </a:fld>
            <a:endParaRPr lang="en-US" altLang="en-US" smtClean="0">
              <a:latin typeface="Times" pitchFamily="18"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DGE LIOB">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Interstate-BoldCondensed"/>
        <a:ea typeface=""/>
        <a:cs typeface=""/>
      </a:majorFont>
      <a:minorFont>
        <a:latin typeface="Interstate-Regular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3DADF49424734DB6BAE4E8EDF84CCB" ma:contentTypeVersion="3" ma:contentTypeDescription="Create a new document." ma:contentTypeScope="" ma:versionID="e0fb55e4f69ba0da36c7457f12b8a2b6">
  <xsd:schema xmlns:xsd="http://www.w3.org/2001/XMLSchema" xmlns:xs="http://www.w3.org/2001/XMLSchema" xmlns:p="http://schemas.microsoft.com/office/2006/metadata/properties" xmlns:ns2="d2749cae-3b09-4902-b2fe-48dfe8b9c04c" targetNamespace="http://schemas.microsoft.com/office/2006/metadata/properties" ma:root="true" ma:fieldsID="7b0245d4feb25dd516c242b23c92bb53" ns2:_="">
    <xsd:import namespace="d2749cae-3b09-4902-b2fe-48dfe8b9c04c"/>
    <xsd:element name="properties">
      <xsd:complexType>
        <xsd:sequence>
          <xsd:element name="documentManagement">
            <xsd:complexType>
              <xsd:all>
                <xsd:element ref="ns2:Category"/>
                <xsd:element ref="ns2:ReleaseDate" minOccurs="0"/>
                <xsd:element ref="ns2:Meeting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9cae-3b09-4902-b2fe-48dfe8b9c04c" elementFormDefault="qualified">
    <xsd:import namespace="http://schemas.microsoft.com/office/2006/documentManagement/types"/>
    <xsd:import namespace="http://schemas.microsoft.com/office/infopath/2007/PartnerControls"/>
    <xsd:element name="Category" ma:index="8" ma:displayName="Category" ma:default="PublicMeetings" ma:description="If selected Assessments, it will show in Liob Assessments webpage. Else select the relevant category. If unsure and part of Public Meeting, select PublicMeetings." ma:format="Dropdown" ma:internalName="Category">
      <xsd:simpleType>
        <xsd:restriction base="dms:Choice">
          <xsd:enumeration value="Assessments"/>
          <xsd:enumeration value="Agendas"/>
          <xsd:enumeration value="Archived"/>
          <xsd:enumeration value="BoardMeetings"/>
          <xsd:enumeration value="ConsultingProjects"/>
          <xsd:enumeration value="Decisions"/>
          <xsd:enumeration value="Minutes"/>
          <xsd:enumeration value="Notices"/>
          <xsd:enumeration value="PublicMeetings"/>
          <xsd:enumeration value="Reports"/>
        </xsd:restriction>
      </xsd:simpleType>
    </xsd:element>
    <xsd:element name="ReleaseDate" ma:index="9" nillable="true" ma:displayName="ReleaseDate" ma:default="[today]" ma:description="If unsure, use today's date. M/D/YYYY or select date from calendar." ma:format="DateOnly" ma:internalName="ReleaseDate">
      <xsd:simpleType>
        <xsd:restriction base="dms:DateTime"/>
      </xsd:simpleType>
    </xsd:element>
    <xsd:element name="MeetingDate" ma:index="10" ma:displayName="MeetingDate" ma:description="Enter the Meeting Date. M/D/YYYY or select date from calendar.  This will be used to associate your documents to the correct  individual Public Meeting webpage. Only documents with date value here will be linked. If your previous document doesn't has this date, please edit the file properties to enter this value." ma:format="DateOnly" ma:internalName="Meeting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d2749cae-3b09-4902-b2fe-48dfe8b9c04c"/>
    <ReleaseDate xmlns="d2749cae-3b09-4902-b2fe-48dfe8b9c04c" xsi:nil="true"/>
    <MeetingDate xmlns="d2749cae-3b09-4902-b2fe-48dfe8b9c04c"/>
  </documentManagement>
</p:properties>
</file>

<file path=customXml/itemProps1.xml><?xml version="1.0" encoding="utf-8"?>
<ds:datastoreItem xmlns:ds="http://schemas.openxmlformats.org/officeDocument/2006/customXml" ds:itemID="{5D039C21-AB42-4C10-8ED5-890812ABC0D6}"/>
</file>

<file path=customXml/itemProps2.xml><?xml version="1.0" encoding="utf-8"?>
<ds:datastoreItem xmlns:ds="http://schemas.openxmlformats.org/officeDocument/2006/customXml" ds:itemID="{E6B01431-0FDD-447C-980D-B806E8128A4C}"/>
</file>

<file path=customXml/itemProps3.xml><?xml version="1.0" encoding="utf-8"?>
<ds:datastoreItem xmlns:ds="http://schemas.openxmlformats.org/officeDocument/2006/customXml" ds:itemID="{52DBC3B1-E832-486A-BB4E-266A859BF6FC}"/>
</file>

<file path=docProps/app.xml><?xml version="1.0" encoding="utf-8"?>
<Properties xmlns="http://schemas.openxmlformats.org/officeDocument/2006/extended-properties" xmlns:vt="http://schemas.openxmlformats.org/officeDocument/2006/docPropsVTypes">
  <Template>SDGE LIOB</Template>
  <TotalTime>700</TotalTime>
  <Words>716</Words>
  <Application>Microsoft Office PowerPoint</Application>
  <PresentationFormat>On-screen Show (4:3)</PresentationFormat>
  <Paragraphs>144</Paragraphs>
  <Slides>25</Slides>
  <Notes>3</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25</vt:i4>
      </vt:variant>
    </vt:vector>
  </HeadingPairs>
  <TitlesOfParts>
    <vt:vector size="33" baseType="lpstr">
      <vt:lpstr>Times</vt:lpstr>
      <vt:lpstr>Arial</vt:lpstr>
      <vt:lpstr>Interstate-BoldCondensed</vt:lpstr>
      <vt:lpstr>Interstate-RegularCondensed</vt:lpstr>
      <vt:lpstr>Calibri</vt:lpstr>
      <vt:lpstr>Helvetica</vt:lpstr>
      <vt:lpstr>SDGE LIOB</vt:lpstr>
      <vt:lpstr>SDGE LIOB</vt:lpstr>
      <vt:lpstr>San Diego Gas &amp; Electric</vt:lpstr>
      <vt:lpstr>CARE &amp; Energy Savings  Assistance Program - Agenda</vt:lpstr>
      <vt:lpstr>CARE &amp; ENERGY SAVINGS  ASSISTANCE PROGRAM   2011 PAID MEDIA</vt:lpstr>
      <vt:lpstr>CARE &amp; Energy Savings Assistance Program   2011 Paid Marketing</vt:lpstr>
      <vt:lpstr>CARE &amp; Energy Savings Assistance Program   Customer Testimonial</vt:lpstr>
      <vt:lpstr>CARE &amp; Energy Savings Assistance Program  Languages Available</vt:lpstr>
      <vt:lpstr>CARE &amp; Energy Savings Assistance Program   Sample Print Ads</vt:lpstr>
      <vt:lpstr>CARE &amp; Energy Savings Assistance Program   Banner Ad Samples</vt:lpstr>
      <vt:lpstr>CARE &amp; Energy Savings Assistance Program   Landing Page</vt:lpstr>
      <vt:lpstr>CARE &amp; Energy Savings Assistance Program   Transit Ad Samples</vt:lpstr>
      <vt:lpstr> CARE &amp; ENERGY SAVINGS  ASSISTANCE PROGRAM  2011 DIRECT MARKETING</vt:lpstr>
      <vt:lpstr>CARE &amp; ENERGY SAVINGS ASSISTANCE PROGRAM   2011 DIRECT MARKETING</vt:lpstr>
      <vt:lpstr>CARE Program  2011 Direct Mail Sample</vt:lpstr>
      <vt:lpstr>Energy Savings Assistance Program 2011 Direct Mail Sample</vt:lpstr>
      <vt:lpstr>CARE &amp; ENERGY SAVINGS  ASSISTANCE PROGRAM   OUTREACH </vt:lpstr>
      <vt:lpstr>Multi-Lingual Multi-Cultural Outreach New Approach in 2011</vt:lpstr>
      <vt:lpstr>Service Industry Outreach New Approach in 2011</vt:lpstr>
      <vt:lpstr>Community-Based Organizations Outreach</vt:lpstr>
      <vt:lpstr>Community Newspapers New Approach in 2011</vt:lpstr>
      <vt:lpstr>CARE &amp; ENERGY SAVINGS  ASSISTANCE PROGRAM   MARKETING &amp; OUTREACH 2012-2014  EXPANDING SUCCESSFUL STRATEGIES  WHILE EXPLORING NEW OPPORTUNITIES </vt:lpstr>
      <vt:lpstr>Marketing and Outreach 2012-2014</vt:lpstr>
      <vt:lpstr>Marketing and Outreach 2012-2014</vt:lpstr>
      <vt:lpstr>CARE &amp; Energy Savings Assistance Program   2012-2014 Paid Media</vt:lpstr>
      <vt:lpstr>CARE &amp; Energy Savings Assistance Programs   2012-2014 Direct Marketing</vt:lpstr>
      <vt:lpstr>CARE &amp; Energy Savings Assistance Programs   2012-2014 Outreach</vt:lpstr>
    </vt:vector>
  </TitlesOfParts>
  <Company>Sempra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Gas &amp; Electric</dc:title>
  <dc:creator>jpalombo</dc:creator>
  <cp:lastModifiedBy>Zaida</cp:lastModifiedBy>
  <cp:revision>77</cp:revision>
  <dcterms:created xsi:type="dcterms:W3CDTF">2011-08-22T17:27:18Z</dcterms:created>
  <dcterms:modified xsi:type="dcterms:W3CDTF">2011-08-29T16:56:02Z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0x010100FF3DADF49424734DB6BAE4E8EDF84CCB</vt:lpwstr>
  </property>
</Properties>
</file>